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424" r:id="rId5"/>
    <p:sldId id="429" r:id="rId6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DBB2F0-79EE-4427-8691-B2B9D4B1042C}" v="3" dt="2020-10-08T10:22:14.3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55793-29C4-4700-BEB9-8B93615AB370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AF1AC-6E93-4F2E-9028-D094DF9A64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5174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6E5700-BF3D-4535-8862-76AC30260999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8794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6E5700-BF3D-4535-8862-76AC30260999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1511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676400"/>
            <a:ext cx="10363200" cy="114300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format på bakgrundsrubriken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743200"/>
            <a:ext cx="10363200" cy="1752600"/>
          </a:xfrm>
        </p:spPr>
        <p:txBody>
          <a:bodyPr/>
          <a:lstStyle>
            <a:lvl1pPr marL="0" indent="0">
              <a:buFont typeface="Wingdings" charset="2"/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format på underrubrik i bakgrunden</a:t>
            </a:r>
          </a:p>
        </p:txBody>
      </p:sp>
      <p:pic>
        <p:nvPicPr>
          <p:cNvPr id="3088" name="Picture 16" descr="KI-Logo_rgb.tif                                                001030A5Macintosh HD                   BBA748FD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1" y="266701"/>
            <a:ext cx="32893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96844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A10521-907C-432A-BAFD-8DA2AA705F45}" type="datetime4">
              <a:rPr lang="sv-SE"/>
              <a:pPr/>
              <a:t>12 oktober 2022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D9767-81D1-4B74-821E-0D402499AF2C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4086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492067" y="1054100"/>
            <a:ext cx="2590800" cy="51816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19667" y="1054100"/>
            <a:ext cx="7569200" cy="5181600"/>
          </a:xfrm>
        </p:spPr>
        <p:txBody>
          <a:bodyPr vert="eaVert"/>
          <a:lstStyle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2D06F5-4098-40CB-BA03-4F2B87FA0D16}" type="datetime4">
              <a:rPr lang="sv-SE"/>
              <a:pPr/>
              <a:t>12 oktober 2022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D331F-2BF9-4C38-8426-94113D31D087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6943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8C5DE-9C8B-4C17-ADA0-42DF04F0EFD0}" type="datetime4">
              <a:rPr lang="sv-SE"/>
              <a:pPr>
                <a:defRPr/>
              </a:pPr>
              <a:t>12 oktober 2022</a:t>
            </a:fld>
            <a:endParaRPr lang="sv-SE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/>
              <a:t>Kicki Idegran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0EB60-7827-4F68-98DF-B5FE8E96387A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19667" y="548680"/>
            <a:ext cx="10363200" cy="1143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edit</a:t>
            </a:r>
            <a:r>
              <a:rPr lang="sv-SE" dirty="0"/>
              <a:t> Master </a:t>
            </a:r>
            <a:r>
              <a:rPr lang="sv-SE" dirty="0" err="1"/>
              <a:t>title</a:t>
            </a:r>
            <a:r>
              <a:rPr lang="sv-SE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971244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200"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4CEE2C-1FCE-441E-9AC7-6707BD07317C}" type="datetime4">
              <a:rPr lang="sv-SE"/>
              <a:pPr/>
              <a:t>12 oktober 2022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F2BD1-5014-4A03-AFDE-A02C87A4F9A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692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668AFF-5168-472F-9456-F4A9A91DD0BE}" type="datetime4">
              <a:rPr lang="sv-SE"/>
              <a:pPr/>
              <a:t>12 oktober 2022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7EE53B-A06D-45DC-9FCE-B643954FDDA6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7020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19667" y="2120900"/>
            <a:ext cx="5080000" cy="4114800"/>
          </a:xfrm>
        </p:spPr>
        <p:txBody>
          <a:bodyPr/>
          <a:lstStyle>
            <a:lvl1pPr>
              <a:defRPr sz="1200"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02867" y="2120900"/>
            <a:ext cx="5080000" cy="4114800"/>
          </a:xfrm>
        </p:spPr>
        <p:txBody>
          <a:bodyPr/>
          <a:lstStyle>
            <a:lvl1pPr>
              <a:defRPr sz="1200"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B0025A-AF71-4F2C-BEF2-47B8246190F7}" type="datetime4">
              <a:rPr lang="sv-SE"/>
              <a:pPr/>
              <a:t>12 oktober 2022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D3982-9437-4D94-9922-BB2EA3ED1698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5177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200"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1200"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18EC1F-DAEF-4D2C-916A-25570189A74F}" type="datetime4">
              <a:rPr lang="sv-SE"/>
              <a:pPr/>
              <a:t>12 oktober 2022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0C2B3-2A3D-464A-A80C-2EA7C8B7A58E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2124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293C3C-2D9A-4B03-84DD-CF65D222E1F1}" type="datetime4">
              <a:rPr lang="sv-SE"/>
              <a:pPr/>
              <a:t>12 oktober 2022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F31F8-68BA-4C1C-A44D-5B776B7D33EC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890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8F3FF1-2EA6-42FF-9FF2-A8BB82040136}" type="datetime4">
              <a:rPr lang="sv-SE"/>
              <a:pPr/>
              <a:t>12 oktober 2022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F3DBB-74BF-4D0C-8E95-01B1DAD47E7F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7112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1200"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979110-869B-4A23-9229-C12DDE92F97B}" type="datetime4">
              <a:rPr lang="sv-SE"/>
              <a:pPr/>
              <a:t>12 oktober 2022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C6CBA7-5C1E-49BE-831B-E2760B239560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299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FB1A82-77DF-4ECA-87E0-42D0FB4FD6ED}" type="datetime4">
              <a:rPr lang="sv-SE"/>
              <a:pPr/>
              <a:t>12 oktober 2022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E0CE26-679A-456E-9EF9-DF5217D64846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425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KI-Logo_rgb.tif                                                001030A5Macintosh HD                   BBA748FD: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571567" y="182563"/>
            <a:ext cx="2302933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9667" y="10541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667" y="21209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737600" y="6477000"/>
            <a:ext cx="2540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2"/>
                </a:solidFill>
                <a:latin typeface="+mn-lt"/>
              </a:defRPr>
            </a:lvl1pPr>
          </a:lstStyle>
          <a:p>
            <a:fld id="{D6349A94-EBF6-4FCA-9FAB-440917DFF886}" type="datetime4">
              <a:rPr lang="sv-SE"/>
              <a:pPr/>
              <a:t>12 oktober 2022</a:t>
            </a:fld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477000"/>
            <a:ext cx="386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4770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chemeClr val="bg2"/>
                </a:solidFill>
                <a:latin typeface="+mn-lt"/>
              </a:defRPr>
            </a:lvl1pPr>
          </a:lstStyle>
          <a:p>
            <a:fld id="{E4227E84-5C27-4757-8881-B919D8F71AF7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11200" y="6400800"/>
            <a:ext cx="110744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 sz="1800"/>
          </a:p>
        </p:txBody>
      </p:sp>
    </p:spTree>
    <p:extLst>
      <p:ext uri="{BB962C8B-B14F-4D97-AF65-F5344CB8AC3E}">
        <p14:creationId xmlns:p14="http://schemas.microsoft.com/office/powerpoint/2010/main" val="2551865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charset="2"/>
        <a:buChar char="à"/>
        <a:defRPr sz="1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1000">
          <a:solidFill>
            <a:schemeClr val="accent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charset="2"/>
        <a:buChar char="à"/>
        <a:defRPr sz="1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1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ntracts.opic.com/Home/Index/?eId=0oXDD8uPgN2JnZO6wKuEUAA%3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vropa.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/>
          <p:cNvSpPr/>
          <p:nvPr/>
        </p:nvSpPr>
        <p:spPr bwMode="auto">
          <a:xfrm>
            <a:off x="1524001" y="3572520"/>
            <a:ext cx="9143999" cy="10570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1524001" y="1376156"/>
            <a:ext cx="9143999" cy="107345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792" y="221940"/>
            <a:ext cx="7772400" cy="1143000"/>
          </a:xfrm>
        </p:spPr>
        <p:txBody>
          <a:bodyPr/>
          <a:lstStyle/>
          <a:p>
            <a:r>
              <a:rPr lang="sv-SE" dirty="0"/>
              <a:t>Direktupphandlingsprocessen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44F2BD1-5014-4A03-AFDE-A02C87A4F9A3}" type="slidenum">
              <a:rPr lang="sv-SE">
                <a:solidFill>
                  <a:srgbClr val="808080"/>
                </a:solidFill>
                <a:latin typeface="Arial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sv-SE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45" name="TextBox 44">
            <a:hlinkClick r:id="" action="ppaction://noaction"/>
          </p:cNvPr>
          <p:cNvSpPr txBox="1"/>
          <p:nvPr/>
        </p:nvSpPr>
        <p:spPr>
          <a:xfrm>
            <a:off x="7824192" y="1536776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2400" dirty="0">
              <a:solidFill>
                <a:srgbClr val="000000"/>
              </a:solidFill>
              <a:latin typeface="Time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454276" y="1549339"/>
            <a:ext cx="684000" cy="82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850" kern="0" dirty="0">
                <a:solidFill>
                  <a:srgbClr val="000000"/>
                </a:solidFill>
                <a:latin typeface="Arial"/>
              </a:rPr>
              <a:t>Behovs-analys</a:t>
            </a:r>
          </a:p>
        </p:txBody>
      </p:sp>
      <p:cxnSp>
        <p:nvCxnSpPr>
          <p:cNvPr id="35" name="Straight Arrow Connector 34"/>
          <p:cNvCxnSpPr>
            <a:stCxn id="34" idx="3"/>
            <a:endCxn id="37" idx="1"/>
          </p:cNvCxnSpPr>
          <p:nvPr/>
        </p:nvCxnSpPr>
        <p:spPr>
          <a:xfrm>
            <a:off x="3138276" y="1963339"/>
            <a:ext cx="147034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sp>
        <p:nvSpPr>
          <p:cNvPr id="37" name="Rectangle 36"/>
          <p:cNvSpPr/>
          <p:nvPr/>
        </p:nvSpPr>
        <p:spPr>
          <a:xfrm>
            <a:off x="3285310" y="1549339"/>
            <a:ext cx="684000" cy="82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850" kern="0" dirty="0">
                <a:solidFill>
                  <a:srgbClr val="000000"/>
                </a:solidFill>
                <a:latin typeface="Arial"/>
              </a:rPr>
              <a:t>Marknads-analys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279667" y="2628718"/>
            <a:ext cx="684000" cy="82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850" kern="0" dirty="0">
                <a:solidFill>
                  <a:srgbClr val="000000"/>
                </a:solidFill>
                <a:latin typeface="Arial"/>
              </a:rPr>
              <a:t>Beslut om direkt-upphandling</a:t>
            </a:r>
          </a:p>
        </p:txBody>
      </p:sp>
      <p:cxnSp>
        <p:nvCxnSpPr>
          <p:cNvPr id="48" name="Straight Arrow Connector 47"/>
          <p:cNvCxnSpPr>
            <a:stCxn id="37" idx="2"/>
            <a:endCxn id="47" idx="0"/>
          </p:cNvCxnSpPr>
          <p:nvPr/>
        </p:nvCxnSpPr>
        <p:spPr>
          <a:xfrm flipH="1">
            <a:off x="3621668" y="2377340"/>
            <a:ext cx="5643" cy="251379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sp>
        <p:nvSpPr>
          <p:cNvPr id="49" name="Rectangle 48"/>
          <p:cNvSpPr/>
          <p:nvPr/>
        </p:nvSpPr>
        <p:spPr>
          <a:xfrm>
            <a:off x="4116344" y="1549339"/>
            <a:ext cx="684000" cy="82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850" kern="0" dirty="0">
                <a:solidFill>
                  <a:srgbClr val="000000"/>
                </a:solidFill>
                <a:latin typeface="Arial"/>
              </a:rPr>
              <a:t>Offert-underlag och krav-specifikation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778412" y="1549339"/>
            <a:ext cx="684000" cy="82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850" kern="0" dirty="0">
                <a:solidFill>
                  <a:srgbClr val="000000"/>
                </a:solidFill>
                <a:latin typeface="Arial"/>
              </a:rPr>
              <a:t>Frågor från leverantörer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609446" y="1549339"/>
            <a:ext cx="684000" cy="82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850" kern="0" dirty="0">
                <a:solidFill>
                  <a:srgbClr val="000000"/>
                </a:solidFill>
                <a:latin typeface="Arial"/>
              </a:rPr>
              <a:t>Offert-utvärdering</a:t>
            </a:r>
          </a:p>
        </p:txBody>
      </p:sp>
      <p:cxnSp>
        <p:nvCxnSpPr>
          <p:cNvPr id="52" name="Straight Arrow Connector 51"/>
          <p:cNvCxnSpPr>
            <a:stCxn id="49" idx="3"/>
            <a:endCxn id="72" idx="1"/>
          </p:cNvCxnSpPr>
          <p:nvPr/>
        </p:nvCxnSpPr>
        <p:spPr>
          <a:xfrm>
            <a:off x="4800344" y="1963339"/>
            <a:ext cx="147034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 w="med" len="med"/>
            <a:tailEnd type="triangle"/>
          </a:ln>
          <a:effectLst/>
        </p:spPr>
      </p:cxnSp>
      <p:cxnSp>
        <p:nvCxnSpPr>
          <p:cNvPr id="53" name="Straight Arrow Connector 52"/>
          <p:cNvCxnSpPr>
            <a:stCxn id="50" idx="3"/>
            <a:endCxn id="51" idx="1"/>
          </p:cNvCxnSpPr>
          <p:nvPr/>
        </p:nvCxnSpPr>
        <p:spPr>
          <a:xfrm>
            <a:off x="6462412" y="1963339"/>
            <a:ext cx="147034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 w="med" len="med"/>
            <a:tailEnd type="triangle"/>
          </a:ln>
          <a:effectLst/>
        </p:spPr>
      </p:cxnSp>
      <p:sp>
        <p:nvSpPr>
          <p:cNvPr id="54" name="Rectangle 53"/>
          <p:cNvSpPr/>
          <p:nvPr/>
        </p:nvSpPr>
        <p:spPr>
          <a:xfrm>
            <a:off x="7440480" y="1549339"/>
            <a:ext cx="684000" cy="82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850" kern="0" dirty="0">
                <a:solidFill>
                  <a:srgbClr val="000000"/>
                </a:solidFill>
                <a:latin typeface="Arial"/>
              </a:rPr>
              <a:t>Meddelande om val av leverantör</a:t>
            </a:r>
          </a:p>
        </p:txBody>
      </p:sp>
      <p:sp>
        <p:nvSpPr>
          <p:cNvPr id="55" name="Rectangle 54"/>
          <p:cNvSpPr/>
          <p:nvPr/>
        </p:nvSpPr>
        <p:spPr>
          <a:xfrm>
            <a:off x="8271514" y="1549339"/>
            <a:ext cx="684000" cy="82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850" kern="0" dirty="0">
                <a:solidFill>
                  <a:srgbClr val="000000"/>
                </a:solidFill>
                <a:latin typeface="Arial"/>
              </a:rPr>
              <a:t>Avtals-tecknande och arkivering</a:t>
            </a:r>
          </a:p>
        </p:txBody>
      </p:sp>
      <p:cxnSp>
        <p:nvCxnSpPr>
          <p:cNvPr id="56" name="Straight Arrow Connector 55"/>
          <p:cNvCxnSpPr>
            <a:stCxn id="51" idx="3"/>
            <a:endCxn id="54" idx="1"/>
          </p:cNvCxnSpPr>
          <p:nvPr/>
        </p:nvCxnSpPr>
        <p:spPr>
          <a:xfrm>
            <a:off x="7293446" y="1963339"/>
            <a:ext cx="147034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 w="med" len="med"/>
            <a:tailEnd type="triangle"/>
          </a:ln>
          <a:effectLst/>
        </p:spPr>
      </p:cxnSp>
      <p:sp>
        <p:nvSpPr>
          <p:cNvPr id="57" name="Rectangle 56"/>
          <p:cNvSpPr/>
          <p:nvPr/>
        </p:nvSpPr>
        <p:spPr>
          <a:xfrm>
            <a:off x="9102548" y="1549339"/>
            <a:ext cx="684000" cy="82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850" kern="0" dirty="0" err="1">
                <a:solidFill>
                  <a:srgbClr val="000000"/>
                </a:solidFill>
                <a:latin typeface="Arial"/>
              </a:rPr>
              <a:t>Implementa-tion</a:t>
            </a:r>
            <a:r>
              <a:rPr lang="sv-SE" sz="850" kern="0" dirty="0">
                <a:solidFill>
                  <a:srgbClr val="000000"/>
                </a:solidFill>
                <a:latin typeface="Arial"/>
              </a:rPr>
              <a:t> och </a:t>
            </a:r>
            <a:r>
              <a:rPr lang="sv-SE" sz="850" kern="0" dirty="0" err="1">
                <a:solidFill>
                  <a:srgbClr val="000000"/>
                </a:solidFill>
                <a:latin typeface="Arial"/>
              </a:rPr>
              <a:t>kommunika-tion</a:t>
            </a:r>
            <a:r>
              <a:rPr lang="sv-SE" sz="850" kern="0" dirty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sp>
        <p:nvSpPr>
          <p:cNvPr id="58" name="Rectangle 57"/>
          <p:cNvSpPr/>
          <p:nvPr/>
        </p:nvSpPr>
        <p:spPr>
          <a:xfrm>
            <a:off x="9933585" y="1549339"/>
            <a:ext cx="684000" cy="82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850" kern="0" dirty="0">
                <a:solidFill>
                  <a:srgbClr val="000000"/>
                </a:solidFill>
                <a:latin typeface="Arial"/>
              </a:rPr>
              <a:t>Avtals- och leverans-uppföljning</a:t>
            </a:r>
          </a:p>
        </p:txBody>
      </p:sp>
      <p:cxnSp>
        <p:nvCxnSpPr>
          <p:cNvPr id="59" name="Straight Arrow Connector 58"/>
          <p:cNvCxnSpPr>
            <a:stCxn id="54" idx="3"/>
            <a:endCxn id="55" idx="1"/>
          </p:cNvCxnSpPr>
          <p:nvPr/>
        </p:nvCxnSpPr>
        <p:spPr>
          <a:xfrm>
            <a:off x="8124480" y="1963339"/>
            <a:ext cx="147034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 w="med" len="med"/>
            <a:tailEnd type="triangle"/>
          </a:ln>
          <a:effectLst/>
        </p:spPr>
      </p:cxnSp>
      <p:cxnSp>
        <p:nvCxnSpPr>
          <p:cNvPr id="60" name="Straight Arrow Connector 59"/>
          <p:cNvCxnSpPr>
            <a:stCxn id="57" idx="3"/>
            <a:endCxn id="58" idx="1"/>
          </p:cNvCxnSpPr>
          <p:nvPr/>
        </p:nvCxnSpPr>
        <p:spPr>
          <a:xfrm>
            <a:off x="9786549" y="1963339"/>
            <a:ext cx="147037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 w="med" len="med"/>
            <a:tailEnd type="triangle"/>
          </a:ln>
          <a:effectLst/>
        </p:spPr>
      </p:cxnSp>
      <p:sp>
        <p:nvSpPr>
          <p:cNvPr id="61" name="Rectangle 60"/>
          <p:cNvSpPr/>
          <p:nvPr/>
        </p:nvSpPr>
        <p:spPr>
          <a:xfrm>
            <a:off x="4116344" y="4953282"/>
            <a:ext cx="4839170" cy="46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000" kern="0" dirty="0">
                <a:solidFill>
                  <a:srgbClr val="000000"/>
                </a:solidFill>
                <a:latin typeface="Arial"/>
              </a:rPr>
              <a:t>Ger vid behov experthjälp till inköpssamordnaren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560000" y="1569440"/>
            <a:ext cx="871200" cy="6840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lIns="0" tIns="36000" rIns="36000" bIns="36000"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800" b="1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Beställare/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800" b="1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Inköpare </a:t>
            </a:r>
          </a:p>
        </p:txBody>
      </p:sp>
      <p:sp>
        <p:nvSpPr>
          <p:cNvPr id="63" name="Rectangle 62"/>
          <p:cNvSpPr/>
          <p:nvPr/>
        </p:nvSpPr>
        <p:spPr>
          <a:xfrm>
            <a:off x="1560000" y="4845282"/>
            <a:ext cx="871200" cy="6840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lIns="0" tIns="36000" rIns="36000" bIns="36000"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800" b="1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Upphandlings-enheten/ Kategoriansvarig</a:t>
            </a:r>
          </a:p>
        </p:txBody>
      </p:sp>
      <p:sp>
        <p:nvSpPr>
          <p:cNvPr id="64" name="Rectangle 63"/>
          <p:cNvSpPr/>
          <p:nvPr/>
        </p:nvSpPr>
        <p:spPr>
          <a:xfrm>
            <a:off x="1560000" y="3753334"/>
            <a:ext cx="871200" cy="6840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lIns="0" tIns="36000" rIns="36000" bIns="36000"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800" b="1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Inköps-samordnare</a:t>
            </a:r>
          </a:p>
        </p:txBody>
      </p:sp>
      <p:sp>
        <p:nvSpPr>
          <p:cNvPr id="65" name="TextBox 64"/>
          <p:cNvSpPr txBox="1"/>
          <p:nvPr/>
        </p:nvSpPr>
        <p:spPr>
          <a:xfrm rot="16200000">
            <a:off x="7893875" y="2520693"/>
            <a:ext cx="1386015" cy="438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sz="800" dirty="0">
                <a:solidFill>
                  <a:srgbClr val="000000"/>
                </a:solidFill>
                <a:latin typeface="Arial" pitchFamily="34" charset="0"/>
              </a:rPr>
              <a:t>Dokumentera direktupphandling </a:t>
            </a:r>
          </a:p>
        </p:txBody>
      </p:sp>
      <p:cxnSp>
        <p:nvCxnSpPr>
          <p:cNvPr id="66" name="Elbow Connector 65"/>
          <p:cNvCxnSpPr>
            <a:stCxn id="55" idx="2"/>
          </p:cNvCxnSpPr>
          <p:nvPr/>
        </p:nvCxnSpPr>
        <p:spPr>
          <a:xfrm rot="5400000">
            <a:off x="7754895" y="2954050"/>
            <a:ext cx="1435330" cy="281908"/>
          </a:xfrm>
          <a:prstGeom prst="bentConnector3">
            <a:avLst>
              <a:gd name="adj1" fmla="val 72665"/>
            </a:avLst>
          </a:prstGeom>
          <a:noFill/>
          <a:ln w="9525" cap="flat" cmpd="sng" algn="ctr">
            <a:solidFill>
              <a:srgbClr val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67" name="Elbow Connector 66"/>
          <p:cNvCxnSpPr>
            <a:stCxn id="47" idx="3"/>
            <a:endCxn id="49" idx="1"/>
          </p:cNvCxnSpPr>
          <p:nvPr/>
        </p:nvCxnSpPr>
        <p:spPr>
          <a:xfrm flipV="1">
            <a:off x="3963668" y="1963340"/>
            <a:ext cx="152677" cy="1079379"/>
          </a:xfrm>
          <a:prstGeom prst="bentConnector3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68" name="Straight Arrow Connector 67"/>
          <p:cNvCxnSpPr>
            <a:stCxn id="55" idx="3"/>
            <a:endCxn id="57" idx="1"/>
          </p:cNvCxnSpPr>
          <p:nvPr/>
        </p:nvCxnSpPr>
        <p:spPr>
          <a:xfrm>
            <a:off x="8955514" y="1963339"/>
            <a:ext cx="147034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 w="med" len="med"/>
            <a:tailEnd type="triangle"/>
          </a:ln>
          <a:effectLst/>
        </p:spPr>
      </p:cxnSp>
      <p:sp>
        <p:nvSpPr>
          <p:cNvPr id="69" name="TextBox 68"/>
          <p:cNvSpPr txBox="1"/>
          <p:nvPr/>
        </p:nvSpPr>
        <p:spPr>
          <a:xfrm rot="16200000">
            <a:off x="3926584" y="2718098"/>
            <a:ext cx="1061598" cy="4671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sz="800" dirty="0">
                <a:solidFill>
                  <a:srgbClr val="000000"/>
                </a:solidFill>
                <a:latin typeface="Arial" pitchFamily="34" charset="0"/>
              </a:rPr>
              <a:t>Rapportera direktupphandling</a:t>
            </a:r>
          </a:p>
        </p:txBody>
      </p:sp>
      <p:cxnSp>
        <p:nvCxnSpPr>
          <p:cNvPr id="70" name="Elbow Connector 69"/>
          <p:cNvCxnSpPr>
            <a:stCxn id="49" idx="2"/>
          </p:cNvCxnSpPr>
          <p:nvPr/>
        </p:nvCxnSpPr>
        <p:spPr>
          <a:xfrm rot="16200000" flipH="1">
            <a:off x="3869844" y="2965839"/>
            <a:ext cx="1465276" cy="288276"/>
          </a:xfrm>
          <a:prstGeom prst="bentConnector3">
            <a:avLst>
              <a:gd name="adj1" fmla="val 71602"/>
            </a:avLst>
          </a:prstGeom>
          <a:noFill/>
          <a:ln w="9525" cap="flat" cmpd="sng" algn="ctr">
            <a:solidFill>
              <a:srgbClr val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>
          <a:xfrm>
            <a:off x="1524001" y="3549361"/>
            <a:ext cx="9143999" cy="0"/>
          </a:xfrm>
          <a:prstGeom prst="line">
            <a:avLst/>
          </a:prstGeom>
          <a:noFill/>
          <a:ln w="952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</p:cxnSp>
      <p:sp>
        <p:nvSpPr>
          <p:cNvPr id="72" name="Rectangle 71"/>
          <p:cNvSpPr/>
          <p:nvPr/>
        </p:nvSpPr>
        <p:spPr>
          <a:xfrm>
            <a:off x="4947378" y="1549339"/>
            <a:ext cx="684000" cy="82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850" kern="0" dirty="0">
                <a:solidFill>
                  <a:srgbClr val="000000"/>
                </a:solidFill>
                <a:latin typeface="Arial"/>
              </a:rPr>
              <a:t>Utskick av offert-förfrågan</a:t>
            </a:r>
          </a:p>
        </p:txBody>
      </p:sp>
      <p:cxnSp>
        <p:nvCxnSpPr>
          <p:cNvPr id="73" name="Straight Arrow Connector 72"/>
          <p:cNvCxnSpPr>
            <a:stCxn id="72" idx="3"/>
            <a:endCxn id="50" idx="1"/>
          </p:cNvCxnSpPr>
          <p:nvPr/>
        </p:nvCxnSpPr>
        <p:spPr>
          <a:xfrm>
            <a:off x="5631378" y="1963339"/>
            <a:ext cx="147034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 w="med" len="med"/>
            <a:tailEnd type="triangle"/>
          </a:ln>
          <a:effectLst/>
        </p:spPr>
      </p:cxnSp>
      <p:cxnSp>
        <p:nvCxnSpPr>
          <p:cNvPr id="75" name="Straight Connector 74"/>
          <p:cNvCxnSpPr/>
          <p:nvPr/>
        </p:nvCxnSpPr>
        <p:spPr>
          <a:xfrm>
            <a:off x="1523999" y="2457414"/>
            <a:ext cx="9144000" cy="0"/>
          </a:xfrm>
          <a:prstGeom prst="line">
            <a:avLst/>
          </a:prstGeom>
          <a:noFill/>
          <a:ln w="952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</p:cxnSp>
      <p:sp>
        <p:nvSpPr>
          <p:cNvPr id="76" name="Rectangle 75"/>
          <p:cNvSpPr/>
          <p:nvPr/>
        </p:nvSpPr>
        <p:spPr>
          <a:xfrm>
            <a:off x="1560000" y="2661387"/>
            <a:ext cx="871200" cy="6840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lIns="0" tIns="36000" rIns="36000" bIns="36000"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800" b="1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Beslutsfattare enligt gällande delegations-ordning</a:t>
            </a:r>
          </a:p>
        </p:txBody>
      </p:sp>
      <p:sp>
        <p:nvSpPr>
          <p:cNvPr id="31" name="Oval 30"/>
          <p:cNvSpPr/>
          <p:nvPr/>
        </p:nvSpPr>
        <p:spPr bwMode="auto">
          <a:xfrm>
            <a:off x="2346276" y="1412776"/>
            <a:ext cx="216000" cy="216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FFFF"/>
                </a:solidFill>
                <a:latin typeface="Times"/>
              </a:rPr>
              <a:t>1</a:t>
            </a:r>
            <a:endParaRPr lang="en-US" sz="2800" b="1" dirty="0">
              <a:solidFill>
                <a:srgbClr val="FFFFFF"/>
              </a:solidFill>
              <a:latin typeface="Times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9825582" y="1412776"/>
            <a:ext cx="216000" cy="216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FFFF"/>
                </a:solidFill>
                <a:latin typeface="Times"/>
              </a:rPr>
              <a:t>11</a:t>
            </a:r>
            <a:endParaRPr lang="en-US" sz="2800" b="1" dirty="0">
              <a:solidFill>
                <a:srgbClr val="FFFFFF"/>
              </a:solidFill>
              <a:latin typeface="Times"/>
            </a:endParaRPr>
          </a:p>
        </p:txBody>
      </p:sp>
      <p:sp>
        <p:nvSpPr>
          <p:cNvPr id="101" name="Oval 100"/>
          <p:cNvSpPr/>
          <p:nvPr/>
        </p:nvSpPr>
        <p:spPr bwMode="auto">
          <a:xfrm>
            <a:off x="3177310" y="1412776"/>
            <a:ext cx="216000" cy="216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FFFF"/>
                </a:solidFill>
                <a:latin typeface="Times"/>
              </a:rPr>
              <a:t>2</a:t>
            </a:r>
            <a:endParaRPr lang="en-US" sz="2800" b="1" dirty="0">
              <a:solidFill>
                <a:srgbClr val="FFFFFF"/>
              </a:solidFill>
              <a:latin typeface="Times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4008344" y="1412776"/>
            <a:ext cx="216000" cy="216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FFFF"/>
                </a:solidFill>
                <a:latin typeface="Times"/>
              </a:rPr>
              <a:t>4</a:t>
            </a:r>
            <a:endParaRPr lang="en-US" sz="2800" b="1" dirty="0">
              <a:solidFill>
                <a:srgbClr val="FFFFFF"/>
              </a:solidFill>
              <a:latin typeface="Times"/>
            </a:endParaRPr>
          </a:p>
        </p:txBody>
      </p:sp>
      <p:sp>
        <p:nvSpPr>
          <p:cNvPr id="103" name="Oval 102"/>
          <p:cNvSpPr/>
          <p:nvPr/>
        </p:nvSpPr>
        <p:spPr bwMode="auto">
          <a:xfrm>
            <a:off x="4839378" y="1412776"/>
            <a:ext cx="216000" cy="216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FFFF"/>
                </a:solidFill>
                <a:latin typeface="Times"/>
              </a:rPr>
              <a:t>5</a:t>
            </a:r>
            <a:endParaRPr lang="en-US" sz="2800" b="1" dirty="0">
              <a:solidFill>
                <a:srgbClr val="FFFFFF"/>
              </a:solidFill>
              <a:latin typeface="Times"/>
            </a:endParaRPr>
          </a:p>
        </p:txBody>
      </p:sp>
      <p:sp>
        <p:nvSpPr>
          <p:cNvPr id="104" name="Oval 103"/>
          <p:cNvSpPr/>
          <p:nvPr/>
        </p:nvSpPr>
        <p:spPr bwMode="auto">
          <a:xfrm>
            <a:off x="5670412" y="1412776"/>
            <a:ext cx="216000" cy="216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FFFF"/>
                </a:solidFill>
                <a:latin typeface="Times"/>
              </a:rPr>
              <a:t>6</a:t>
            </a:r>
            <a:endParaRPr lang="en-US" sz="2800" b="1" dirty="0">
              <a:solidFill>
                <a:srgbClr val="FFFFFF"/>
              </a:solidFill>
              <a:latin typeface="Times"/>
            </a:endParaRPr>
          </a:p>
        </p:txBody>
      </p:sp>
      <p:sp>
        <p:nvSpPr>
          <p:cNvPr id="105" name="Oval 104"/>
          <p:cNvSpPr/>
          <p:nvPr/>
        </p:nvSpPr>
        <p:spPr bwMode="auto">
          <a:xfrm>
            <a:off x="6501446" y="1412776"/>
            <a:ext cx="216000" cy="216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FFFF"/>
                </a:solidFill>
                <a:latin typeface="Times"/>
              </a:rPr>
              <a:t>7</a:t>
            </a:r>
            <a:endParaRPr lang="en-US" sz="2800" b="1" dirty="0">
              <a:solidFill>
                <a:srgbClr val="FFFFFF"/>
              </a:solidFill>
              <a:latin typeface="Times"/>
            </a:endParaRPr>
          </a:p>
        </p:txBody>
      </p:sp>
      <p:sp>
        <p:nvSpPr>
          <p:cNvPr id="106" name="Oval 105"/>
          <p:cNvSpPr/>
          <p:nvPr/>
        </p:nvSpPr>
        <p:spPr bwMode="auto">
          <a:xfrm>
            <a:off x="7332480" y="1412776"/>
            <a:ext cx="216000" cy="216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FFFF"/>
                </a:solidFill>
                <a:latin typeface="Times"/>
              </a:rPr>
              <a:t>8</a:t>
            </a:r>
            <a:endParaRPr lang="en-US" sz="2800" b="1" dirty="0">
              <a:solidFill>
                <a:srgbClr val="FFFFFF"/>
              </a:solidFill>
              <a:latin typeface="Times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8163514" y="1412776"/>
            <a:ext cx="216000" cy="216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FFFF"/>
                </a:solidFill>
                <a:latin typeface="Times"/>
              </a:rPr>
              <a:t>9</a:t>
            </a:r>
            <a:endParaRPr lang="en-US" sz="2800" b="1" dirty="0">
              <a:solidFill>
                <a:srgbClr val="FFFFFF"/>
              </a:solidFill>
              <a:latin typeface="Times"/>
            </a:endParaRPr>
          </a:p>
        </p:txBody>
      </p:sp>
      <p:sp>
        <p:nvSpPr>
          <p:cNvPr id="108" name="Oval 107"/>
          <p:cNvSpPr/>
          <p:nvPr/>
        </p:nvSpPr>
        <p:spPr bwMode="auto">
          <a:xfrm>
            <a:off x="8994548" y="1412776"/>
            <a:ext cx="216000" cy="216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FFFF"/>
                </a:solidFill>
                <a:latin typeface="Times"/>
              </a:rPr>
              <a:t>10</a:t>
            </a:r>
            <a:endParaRPr lang="en-US" sz="2800" b="1" dirty="0">
              <a:solidFill>
                <a:srgbClr val="FFFFFF"/>
              </a:solidFill>
              <a:latin typeface="Times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3171667" y="2516486"/>
            <a:ext cx="216000" cy="216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FFFF"/>
                </a:solidFill>
                <a:latin typeface="Times"/>
              </a:rPr>
              <a:t>3</a:t>
            </a:r>
            <a:endParaRPr lang="en-US" sz="2800" b="1" dirty="0">
              <a:solidFill>
                <a:srgbClr val="FFFFFF"/>
              </a:solidFill>
              <a:latin typeface="Times"/>
            </a:endParaRPr>
          </a:p>
        </p:txBody>
      </p:sp>
      <p:cxnSp>
        <p:nvCxnSpPr>
          <p:cNvPr id="110" name="Straight Connector 109"/>
          <p:cNvCxnSpPr/>
          <p:nvPr/>
        </p:nvCxnSpPr>
        <p:spPr>
          <a:xfrm>
            <a:off x="1523999" y="1365467"/>
            <a:ext cx="9144000" cy="0"/>
          </a:xfrm>
          <a:prstGeom prst="line">
            <a:avLst/>
          </a:prstGeom>
          <a:noFill/>
          <a:ln w="952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</p:cxnSp>
      <p:cxnSp>
        <p:nvCxnSpPr>
          <p:cNvPr id="111" name="Straight Connector 110"/>
          <p:cNvCxnSpPr/>
          <p:nvPr/>
        </p:nvCxnSpPr>
        <p:spPr>
          <a:xfrm>
            <a:off x="1523998" y="5733256"/>
            <a:ext cx="9144000" cy="0"/>
          </a:xfrm>
          <a:prstGeom prst="line">
            <a:avLst/>
          </a:prstGeom>
          <a:noFill/>
          <a:ln w="952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</p:cxnSp>
      <p:cxnSp>
        <p:nvCxnSpPr>
          <p:cNvPr id="112" name="Straight Connector 111"/>
          <p:cNvCxnSpPr/>
          <p:nvPr/>
        </p:nvCxnSpPr>
        <p:spPr>
          <a:xfrm>
            <a:off x="1523999" y="4641308"/>
            <a:ext cx="9144000" cy="0"/>
          </a:xfrm>
          <a:prstGeom prst="line">
            <a:avLst/>
          </a:prstGeom>
          <a:noFill/>
          <a:ln w="952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</p:cxnSp>
      <p:sp>
        <p:nvSpPr>
          <p:cNvPr id="113" name="Rectangle 112"/>
          <p:cNvSpPr/>
          <p:nvPr/>
        </p:nvSpPr>
        <p:spPr>
          <a:xfrm>
            <a:off x="3279668" y="3861334"/>
            <a:ext cx="5675847" cy="46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000" kern="0" dirty="0">
                <a:solidFill>
                  <a:srgbClr val="000000"/>
                </a:solidFill>
                <a:latin typeface="Arial"/>
              </a:rPr>
              <a:t>Ger vid behov stöd till verksamheten i direktupphandlingsprocessen samt stämmer av att direktupphandlingen sker i samförstånd med gällande regelverk och policy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6023992" y="5790228"/>
            <a:ext cx="4948808" cy="576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800" b="1" u="sng" dirty="0">
                <a:solidFill>
                  <a:srgbClr val="FFFFFF"/>
                </a:solidFill>
                <a:latin typeface="Times"/>
              </a:rPr>
              <a:t>Beloppsgränser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700" dirty="0">
                <a:solidFill>
                  <a:srgbClr val="FFFFFF"/>
                </a:solidFill>
                <a:latin typeface="Times"/>
              </a:rPr>
              <a:t>&lt;</a:t>
            </a:r>
            <a:r>
              <a:rPr lang="sv-SE" sz="800" dirty="0">
                <a:solidFill>
                  <a:srgbClr val="FFFFFF"/>
                </a:solidFill>
                <a:latin typeface="Times"/>
              </a:rPr>
              <a:t>100 TSEK	– Direktupphandling ska dokumenteras och arkiveras genom inköpssamordnaren.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800" dirty="0">
                <a:solidFill>
                  <a:srgbClr val="FFFFFF"/>
                </a:solidFill>
                <a:latin typeface="Times"/>
              </a:rPr>
              <a:t>100 – 700 TSEK 	– Direktupphandling ska dokumenteras till upphandlingsenheten </a:t>
            </a:r>
            <a:r>
              <a:rPr lang="sv-SE" sz="800" b="1" dirty="0">
                <a:solidFill>
                  <a:srgbClr val="FFFFFF"/>
                </a:solidFill>
                <a:latin typeface="Times"/>
              </a:rPr>
              <a:t>innan</a:t>
            </a:r>
            <a:r>
              <a:rPr lang="sv-SE" sz="800" dirty="0">
                <a:solidFill>
                  <a:srgbClr val="FFFFFF"/>
                </a:solidFill>
                <a:latin typeface="Times"/>
              </a:rPr>
              <a:t> 		   genomförandet och därefter dokumenteras och arkiveras av inköpssamordnaren.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800">
                <a:solidFill>
                  <a:srgbClr val="FFFFFF"/>
                </a:solidFill>
                <a:latin typeface="Times"/>
              </a:rPr>
              <a:t>&gt; 700 </a:t>
            </a:r>
            <a:r>
              <a:rPr lang="sv-SE" sz="800" dirty="0">
                <a:solidFill>
                  <a:srgbClr val="FFFFFF"/>
                </a:solidFill>
                <a:latin typeface="Times"/>
              </a:rPr>
              <a:t>TSEK 	– Tak för direktupphandling. Upphandlingsenheten ansvarar för upphandlingen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636950" y="4421362"/>
            <a:ext cx="2318564" cy="438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>
              <a:lnSpc>
                <a:spcPct val="150000"/>
              </a:lnSpc>
              <a:defRPr sz="8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dirty="0"/>
              <a:t>Dokumentationsplikt vid direktupphandling överstigande 100 000 kr</a:t>
            </a:r>
          </a:p>
        </p:txBody>
      </p:sp>
      <p:cxnSp>
        <p:nvCxnSpPr>
          <p:cNvPr id="77" name="Elbow Connector 76"/>
          <p:cNvCxnSpPr>
            <a:stCxn id="113" idx="2"/>
            <a:endCxn id="61" idx="0"/>
          </p:cNvCxnSpPr>
          <p:nvPr/>
        </p:nvCxnSpPr>
        <p:spPr>
          <a:xfrm rot="16200000" flipH="1">
            <a:off x="6014786" y="4432139"/>
            <a:ext cx="623948" cy="418338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000000"/>
            </a:solidFill>
            <a:prstDash val="solid"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92848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137792" y="221940"/>
            <a:ext cx="7772400" cy="1143000"/>
          </a:xfrm>
        </p:spPr>
        <p:txBody>
          <a:bodyPr/>
          <a:lstStyle/>
          <a:p>
            <a:r>
              <a:rPr lang="sv-SE"/>
              <a:t>Direktupphandlingsprocessen</a:t>
            </a:r>
            <a:br>
              <a:rPr lang="sv-SE"/>
            </a:br>
            <a:r>
              <a:rPr lang="sv-SE"/>
              <a:t>- detaljbeskrivning </a:t>
            </a:r>
            <a:endParaRPr lang="sv-SE" dirty="0"/>
          </a:p>
        </p:txBody>
      </p:sp>
      <p:sp>
        <p:nvSpPr>
          <p:cNvPr id="2" name="TextBox 1"/>
          <p:cNvSpPr txBox="1"/>
          <p:nvPr/>
        </p:nvSpPr>
        <p:spPr>
          <a:xfrm>
            <a:off x="1703512" y="1130096"/>
            <a:ext cx="8784976" cy="52435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54000" tIns="180000" rIns="54000" bIns="36000" numCol="3" spcCol="72000" rtlCol="0">
            <a:noAutofit/>
          </a:bodyPr>
          <a:lstStyle/>
          <a:p>
            <a:pPr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sv-SE" sz="900" b="1" dirty="0">
                <a:solidFill>
                  <a:srgbClr val="000000"/>
                </a:solidFill>
                <a:latin typeface="Arial"/>
              </a:rPr>
              <a:t>1. Behovsanalys</a:t>
            </a:r>
            <a:endParaRPr lang="sv-SE" sz="900" dirty="0">
              <a:solidFill>
                <a:srgbClr val="000000"/>
              </a:solidFill>
              <a:latin typeface="Arial"/>
            </a:endParaRP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Identifiera behovet av vad som ska upphandlas, definiera upphandlingsobjektet och verifiera att budget finns.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Avgör om en direktupphandling ska göras eller om behov kan tillfredsställas på annat sätt.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Kontrollera om det finns ett befintligt ramavtal som täcker behovet. Avtal kan vara tecknade av KI och finns då sökbara </a:t>
            </a:r>
            <a:r>
              <a:rPr lang="sv-SE" sz="900" dirty="0">
                <a:solidFill>
                  <a:srgbClr val="000000"/>
                </a:solidFill>
                <a:latin typeface="Arial"/>
                <a:hlinkClick r:id="rId3"/>
              </a:rPr>
              <a:t>här</a:t>
            </a:r>
            <a:r>
              <a:rPr lang="sv-SE" sz="900" dirty="0">
                <a:solidFill>
                  <a:srgbClr val="000000"/>
                </a:solidFill>
                <a:latin typeface="Arial"/>
              </a:rPr>
              <a:t>. Om någon sökträff inte uppstår måste kontroll göras gentemot Kammarkollegiets ramavtal (</a:t>
            </a:r>
            <a:r>
              <a:rPr lang="sv-SE" sz="900" dirty="0">
                <a:solidFill>
                  <a:srgbClr val="000000"/>
                </a:solidFill>
                <a:latin typeface="Arial"/>
                <a:hlinkClick r:id="rId4"/>
              </a:rPr>
              <a:t>avropa.se</a:t>
            </a:r>
            <a:r>
              <a:rPr lang="sv-SE" sz="900" dirty="0">
                <a:solidFill>
                  <a:srgbClr val="000000"/>
                </a:solidFill>
                <a:latin typeface="Arial"/>
              </a:rPr>
              <a:t>).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Om ramavtal ej finns och det bedöms att denna upphandling bör göras som direktupphandling startas processen.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sv-SE" sz="900" b="1" dirty="0">
                <a:solidFill>
                  <a:srgbClr val="000000"/>
                </a:solidFill>
                <a:latin typeface="Arial"/>
              </a:rPr>
              <a:t>2. Marknadsanalys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Undersök vad marknaden har att erbjuda utifrån det i punkt 1 identifierade behovet.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Identifiera relevanta leverantörer och gör en bedömning av vad dessa kan erbjuda. 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Om värdet på det som skall upphandlas bedöms överstiga 100 000 kronor kontakta institutionens centrala inköpssamordnare.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sv-SE" sz="900" b="1" dirty="0">
                <a:solidFill>
                  <a:srgbClr val="000000"/>
                </a:solidFill>
                <a:latin typeface="Arial"/>
              </a:rPr>
              <a:t>3. Beslut om direktupphandling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Ta beslut om att genomföra direktupphandlingen enlig institutionens rådande delegationsordning och regelverk samt dokumentera detta enligt gällande policy.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Etablera ett diarienummer enligt institutionens regelverk.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Vid större direktupphandlingar bör en övergripande upphandlingsstrategi formuleras.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sv-SE" sz="900" b="1" dirty="0">
                <a:solidFill>
                  <a:srgbClr val="000000"/>
                </a:solidFill>
                <a:latin typeface="Arial"/>
              </a:rPr>
              <a:t>4. Offertunderlag och kravspecifikation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Definiera och skriv ned kraven på vara/tjänst som ska upphandlas i en offertförfrågan (förfrågningsunderlag). Som stöd kan dokumentet </a:t>
            </a:r>
            <a:r>
              <a:rPr lang="sv-SE" sz="900" i="1" dirty="0">
                <a:solidFill>
                  <a:srgbClr val="000000"/>
                </a:solidFill>
                <a:latin typeface="Arial"/>
              </a:rPr>
              <a:t>KI Mall offertförfrågan</a:t>
            </a:r>
            <a:r>
              <a:rPr lang="sv-SE" sz="900" dirty="0">
                <a:solidFill>
                  <a:srgbClr val="000000"/>
                </a:solidFill>
                <a:latin typeface="Arial"/>
              </a:rPr>
              <a:t> användas.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Ta fram kommersiella- och produktrelaterade krav utifrån det i steg 1 definierade upphandlingsbehovet.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Besluta om hur leverantörerna ska svara på förfrågan. För att underlätta jämförelse kan eventuellt en svarbilaga/formulär tas fram.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Besluta om utvärderingsmodell. Är det bara pris som skall gälla eller även andra parametrar såsom kvalitet/service?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Godkänn offertunderlaget.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sv-SE" sz="900" b="1" dirty="0">
                <a:solidFill>
                  <a:srgbClr val="000000"/>
                </a:solidFill>
                <a:latin typeface="Arial"/>
              </a:rPr>
              <a:t>5. Utskick av offertförfrågan</a:t>
            </a:r>
          </a:p>
          <a:p>
            <a:pPr marL="171450" indent="-171450" eaLnBrk="0" fontAlgn="base" hangingPunct="0">
              <a:spcBef>
                <a:spcPts val="300"/>
              </a:spcBef>
              <a:spcAft>
                <a:spcPct val="0"/>
              </a:spcAft>
              <a:buFontTx/>
              <a:buChar char="-"/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Om möjligt välj ut minst tre av de identifierade leverantörerna under p. 2 för utskick av offertförfrågan.</a:t>
            </a:r>
          </a:p>
          <a:p>
            <a:pPr marL="171450" indent="-171450" eaLnBrk="0" fontAlgn="base" hangingPunct="0">
              <a:spcBef>
                <a:spcPts val="300"/>
              </a:spcBef>
              <a:spcAft>
                <a:spcPct val="0"/>
              </a:spcAft>
              <a:buFontTx/>
              <a:buChar char="-"/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Offertförfrågan skickas via upphandlingsverktyget </a:t>
            </a:r>
            <a:r>
              <a:rPr lang="sv-SE" sz="900" dirty="0" err="1">
                <a:solidFill>
                  <a:srgbClr val="000000"/>
                </a:solidFill>
                <a:latin typeface="Arial"/>
              </a:rPr>
              <a:t>TendSign</a:t>
            </a:r>
            <a:r>
              <a:rPr lang="sv-SE" sz="900" dirty="0">
                <a:solidFill>
                  <a:srgbClr val="000000"/>
                </a:solidFill>
                <a:latin typeface="Arial"/>
              </a:rPr>
              <a:t>.	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Från och med nu till dess att vinnare är utsedd råder anbudssekretess.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sv-SE" sz="900" b="1" dirty="0">
                <a:solidFill>
                  <a:srgbClr val="000000"/>
                </a:solidFill>
                <a:latin typeface="Arial"/>
              </a:rPr>
              <a:t>6. Frågor från leverantörer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Svara på inkomna frågor, ge samtliga leverantörer samma svar (primärt via e-mail).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Vid behov komplettera förfrågningsunderlaget.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sv-SE" sz="900" b="1" dirty="0">
                <a:solidFill>
                  <a:srgbClr val="000000"/>
                </a:solidFill>
                <a:latin typeface="Arial"/>
              </a:rPr>
              <a:t>7. Offertutvärdering</a:t>
            </a:r>
          </a:p>
          <a:p>
            <a:pPr marL="171450" indent="-171450" eaLnBrk="0" fontAlgn="base" hangingPunct="0">
              <a:spcBef>
                <a:spcPts val="300"/>
              </a:spcBef>
              <a:spcAft>
                <a:spcPct val="0"/>
              </a:spcAft>
              <a:buFontTx/>
              <a:buChar char="-"/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Leverantörerna svarar på offertförfrågan direkt i TendSign där också utvärderingen dokumenteras.</a:t>
            </a:r>
          </a:p>
          <a:p>
            <a:pPr marL="171450" indent="-171450" eaLnBrk="0" fontAlgn="base" hangingPunct="0">
              <a:spcBef>
                <a:spcPts val="300"/>
              </a:spcBef>
              <a:spcAft>
                <a:spcPct val="0"/>
              </a:spcAft>
              <a:buFontTx/>
              <a:buChar char="-"/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Utvärdera anbuden i förhållande till offertförfrågan.</a:t>
            </a:r>
          </a:p>
          <a:p>
            <a:pPr marL="171450" indent="-171450" eaLnBrk="0" fontAlgn="base" hangingPunct="0">
              <a:spcBef>
                <a:spcPts val="300"/>
              </a:spcBef>
              <a:spcAft>
                <a:spcPct val="0"/>
              </a:spcAft>
              <a:buFontTx/>
              <a:buChar char="-"/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Kontrollera att leverantörerna innehar F-skattsedel samt deras ekonomiska status genom exempelvis </a:t>
            </a:r>
            <a:r>
              <a:rPr lang="sv-SE" sz="900" dirty="0" err="1">
                <a:solidFill>
                  <a:srgbClr val="000000"/>
                </a:solidFill>
                <a:latin typeface="Arial"/>
              </a:rPr>
              <a:t>Ratsit</a:t>
            </a:r>
            <a:r>
              <a:rPr lang="sv-SE" sz="900" dirty="0">
                <a:solidFill>
                  <a:srgbClr val="000000"/>
                </a:solidFill>
                <a:latin typeface="Arial"/>
              </a:rPr>
              <a:t>, </a:t>
            </a:r>
            <a:r>
              <a:rPr lang="sv-SE" sz="900" dirty="0" err="1">
                <a:solidFill>
                  <a:srgbClr val="000000"/>
                </a:solidFill>
                <a:latin typeface="Arial"/>
              </a:rPr>
              <a:t>CreditSafe</a:t>
            </a:r>
            <a:r>
              <a:rPr lang="sv-SE" sz="900" dirty="0">
                <a:solidFill>
                  <a:srgbClr val="000000"/>
                </a:solidFill>
                <a:latin typeface="Arial"/>
              </a:rPr>
              <a:t> eller kontroll med Skatteverket.</a:t>
            </a:r>
          </a:p>
          <a:p>
            <a:pPr marL="171450" indent="-171450" eaLnBrk="0" fontAlgn="base" hangingPunct="0">
              <a:spcBef>
                <a:spcPts val="300"/>
              </a:spcBef>
              <a:spcAft>
                <a:spcPct val="0"/>
              </a:spcAft>
              <a:buFontTx/>
              <a:buChar char="-"/>
            </a:pPr>
            <a:endParaRPr lang="sv-SE" sz="900" dirty="0">
              <a:solidFill>
                <a:srgbClr val="000000"/>
              </a:solidFill>
              <a:latin typeface="Arial"/>
            </a:endParaRP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Sammanställ anbudsutvärdering.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sv-SE" sz="900" b="1" dirty="0">
                <a:solidFill>
                  <a:srgbClr val="000000"/>
                </a:solidFill>
                <a:latin typeface="Arial"/>
              </a:rPr>
              <a:t>8. Meddelande om val av leverantör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Fatta besluta om val av leverantör.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Meddela utvald leverantör beslutet med kopia till ekonomiavdelningen. Som stöd skall dokumentet </a:t>
            </a:r>
            <a:r>
              <a:rPr lang="sv-SE" sz="900" i="1" dirty="0">
                <a:solidFill>
                  <a:srgbClr val="000000"/>
                </a:solidFill>
                <a:latin typeface="Arial"/>
              </a:rPr>
              <a:t>KI Mall offertförfrågan </a:t>
            </a:r>
            <a:r>
              <a:rPr lang="sv-SE" sz="900" dirty="0">
                <a:solidFill>
                  <a:srgbClr val="000000"/>
                </a:solidFill>
                <a:latin typeface="Arial"/>
              </a:rPr>
              <a:t>användas.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(Eventuellt) svara på frågor som uppkommit i samband med utvärdering.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Underrätta samtliga leverantörer om beslut.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sv-SE" sz="900" b="1" dirty="0">
                <a:solidFill>
                  <a:srgbClr val="000000"/>
                </a:solidFill>
                <a:latin typeface="Arial"/>
              </a:rPr>
              <a:t>9. Avtalstecknande och arkivering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(Eventuell) överprövning.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Teckna avtal med utvald leverantör.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Skicka dokumentation till inköpssamordnaren för arkivering och eventuell vidarebefordran till upphandlingsenheten.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sv-SE" sz="900" b="1" dirty="0">
                <a:solidFill>
                  <a:srgbClr val="000000"/>
                </a:solidFill>
                <a:latin typeface="Arial"/>
              </a:rPr>
              <a:t>10. Implementation och kommunikation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Vid behov avropa/beställ varor/tjänster från nyligen tecknat avtal.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Kommunicera till berörda parter om det nya avtalet, vad det innefattar och vad det innebär för eventuella förändringar och rutiner.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sv-SE" sz="900" b="1" dirty="0">
                <a:solidFill>
                  <a:srgbClr val="000000"/>
                </a:solidFill>
                <a:latin typeface="Arial"/>
              </a:rPr>
              <a:t>11. Avtals- och leveransuppföljning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Fakturagodkännaren ansvarar för att faktura och leverans är korrekt enligt det gällande attestregelverket.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Kontrollera om leverans motsvarar den avtalade och/eller för tillfället beställda varan/tjänsten.</a:t>
            </a:r>
          </a:p>
          <a:p>
            <a:pPr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sv-SE" sz="900" dirty="0">
                <a:solidFill>
                  <a:srgbClr val="000000"/>
                </a:solidFill>
                <a:latin typeface="Arial"/>
              </a:rPr>
              <a:t>- Kontrollera om faktura stämmer, dvs. exempelvis om priser och antal stämmer.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85340" y="793440"/>
            <a:ext cx="1476000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200" b="1" i="1" kern="0" dirty="0">
                <a:solidFill>
                  <a:srgbClr val="000000"/>
                </a:solidFill>
                <a:latin typeface="Arial" pitchFamily="34" charset="0"/>
              </a:rPr>
              <a:t>Detaljbeskrivning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53600" y="6477000"/>
            <a:ext cx="685800" cy="228600"/>
          </a:xfr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44F2BD1-5014-4A03-AFDE-A02C87A4F9A3}" type="slidenum">
              <a:rPr lang="sv-SE">
                <a:solidFill>
                  <a:srgbClr val="808080"/>
                </a:solidFill>
                <a:latin typeface="Arial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sv-SE" dirty="0">
              <a:solidFill>
                <a:srgbClr val="80808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738730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70052"/>
      </a:accent1>
      <a:accent2>
        <a:srgbClr val="9FE6E9"/>
      </a:accent2>
      <a:accent3>
        <a:srgbClr val="FFFFFF"/>
      </a:accent3>
      <a:accent4>
        <a:srgbClr val="000000"/>
      </a:accent4>
      <a:accent5>
        <a:srgbClr val="C3AAB3"/>
      </a:accent5>
      <a:accent6>
        <a:srgbClr val="90D0D3"/>
      </a:accent6>
      <a:hlink>
        <a:srgbClr val="870052"/>
      </a:hlink>
      <a:folHlink>
        <a:srgbClr val="870052"/>
      </a:folHlink>
    </a:clrScheme>
    <a:fontScheme name="Office-te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61B54"/>
        </a:accent1>
        <a:accent2>
          <a:srgbClr val="97D8DA"/>
        </a:accent2>
        <a:accent3>
          <a:srgbClr val="FFFFFF"/>
        </a:accent3>
        <a:accent4>
          <a:srgbClr val="000000"/>
        </a:accent4>
        <a:accent5>
          <a:srgbClr val="BDABB3"/>
        </a:accent5>
        <a:accent6>
          <a:srgbClr val="88C4C5"/>
        </a:accent6>
        <a:hlink>
          <a:srgbClr val="CF0063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B1E6133EC7389438F4E3A4CFAB7A536" ma:contentTypeVersion="9" ma:contentTypeDescription="Skapa ett nytt dokument." ma:contentTypeScope="" ma:versionID="2a86ace6399dadcfbd04345f4f680394">
  <xsd:schema xmlns:xsd="http://www.w3.org/2001/XMLSchema" xmlns:xs="http://www.w3.org/2001/XMLSchema" xmlns:p="http://schemas.microsoft.com/office/2006/metadata/properties" xmlns:ns3="549b7a3a-0c58-47dd-8da7-58be1facb2a2" targetNamespace="http://schemas.microsoft.com/office/2006/metadata/properties" ma:root="true" ma:fieldsID="48229cbe9aabfa6a44fa951e00cdae05" ns3:_="">
    <xsd:import namespace="549b7a3a-0c58-47dd-8da7-58be1facb2a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9b7a3a-0c58-47dd-8da7-58be1facb2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6813A30-24BE-4D54-B43C-196154A1DF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9b7a3a-0c58-47dd-8da7-58be1facb2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CF8D47-B039-42CE-ABAC-2BC7FFDA9F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5C6E9F-FCA5-4F6E-A280-7427C9D4DB33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549b7a3a-0c58-47dd-8da7-58be1facb2a2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729</Words>
  <Application>Microsoft Office PowerPoint</Application>
  <PresentationFormat>Bredbild</PresentationFormat>
  <Paragraphs>91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</vt:lpstr>
      <vt:lpstr>Wingdings</vt:lpstr>
      <vt:lpstr>1_Office-tema</vt:lpstr>
      <vt:lpstr>Direktupphandlingsprocessen </vt:lpstr>
      <vt:lpstr>Direktupphandlingsprocessen - detaljbeskrivning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Direktupphandlingsprocessen</dc:title>
  <dc:creator>Hannes Olsson</dc:creator>
  <cp:lastModifiedBy>Anne-Marie Windahl</cp:lastModifiedBy>
  <cp:revision>4</cp:revision>
  <cp:lastPrinted>2020-10-08T10:22:29Z</cp:lastPrinted>
  <dcterms:created xsi:type="dcterms:W3CDTF">2020-07-29T08:41:38Z</dcterms:created>
  <dcterms:modified xsi:type="dcterms:W3CDTF">2022-10-12T06:30:41Z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0x0101000B1E6133EC7389438F4E3A4CFAB7A536</vt:lpwstr>
  </property>
</Properties>
</file>