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85" r:id="rId5"/>
    <p:sldId id="284" r:id="rId6"/>
    <p:sldId id="260" r:id="rId7"/>
  </p:sldIdLst>
  <p:sldSz cx="9144000" cy="5143500" type="screen16x9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2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4F4"/>
    <a:srgbClr val="C7ECDC"/>
    <a:srgbClr val="4F0433"/>
    <a:srgbClr val="CCEBED"/>
    <a:srgbClr val="FFDDD6"/>
    <a:srgbClr val="666666"/>
    <a:srgbClr val="DDDEE0"/>
    <a:srgbClr val="FF876F"/>
    <a:srgbClr val="FFE7C2"/>
    <a:srgbClr val="FFC6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6327" autoAdjust="0"/>
  </p:normalViewPr>
  <p:slideViewPr>
    <p:cSldViewPr>
      <p:cViewPr varScale="1">
        <p:scale>
          <a:sx n="171" d="100"/>
          <a:sy n="171" d="100"/>
        </p:scale>
        <p:origin x="760" y="168"/>
      </p:cViewPr>
      <p:guideLst>
        <p:guide orient="horz" pos="622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6" d="100"/>
          <a:sy n="96" d="100"/>
        </p:scale>
        <p:origin x="355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6818A54A-96AB-47F2-9FE3-5AA7C5EE68C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77C3AE1-DBA2-4DA9-A7CE-D2A621C810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5F06C-14D9-45DF-81A5-F25F8ECA9886}" type="datetimeFigureOut">
              <a:rPr lang="sv-SE" smtClean="0"/>
              <a:t>2023-11-23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FB76FC6-F54A-4120-9B8F-E28E2A08E52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D9B89EF-3F47-4486-BAA9-AF9A8BE096D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CC5D8-C806-4BBF-A442-91371CDD1B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2378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v-SE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F6DBA7-38D3-4FF9-B176-AA5B07999DDF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39290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tart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typ Karolinska Institutet.">
            <a:extLst>
              <a:ext uri="{FF2B5EF4-FFF2-40B4-BE49-F238E27FC236}">
                <a16:creationId xmlns:a16="http://schemas.microsoft.com/office/drawing/2014/main" id="{5C58A32B-CE37-00A7-BB2A-05D502F739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81478" y="262850"/>
            <a:ext cx="1691680" cy="704867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45332"/>
            <a:ext cx="7772400" cy="857250"/>
          </a:xfrm>
        </p:spPr>
        <p:txBody>
          <a:bodyPr anchor="ctr"/>
          <a:lstStyle>
            <a:lvl1pPr>
              <a:defRPr sz="3200" kern="1200" spc="-8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GB" noProof="0"/>
              <a:t>Click to edit Master title style</a:t>
            </a:r>
            <a:endParaRPr lang="sv-SE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553444"/>
            <a:ext cx="7772400" cy="1314450"/>
          </a:xfrm>
        </p:spPr>
        <p:txBody>
          <a:bodyPr/>
          <a:lstStyle>
            <a:lvl1pPr marL="0" indent="0">
              <a:buFont typeface="Wingdings" charset="2"/>
              <a:buNone/>
              <a:defRPr sz="1800" spc="-2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GB" noProof="0"/>
              <a:t>Click to edit Master subtitle style</a:t>
            </a:r>
            <a:endParaRPr lang="sv-SE" noProof="0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lutande 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 descr="Logotyp Karolinska Institutet.">
            <a:extLst>
              <a:ext uri="{FF2B5EF4-FFF2-40B4-BE49-F238E27FC236}">
                <a16:creationId xmlns:a16="http://schemas.microsoft.com/office/drawing/2014/main" id="{7AC1AD67-1AF6-B109-ABEC-31FF3DEF0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96951" y="1915479"/>
            <a:ext cx="3150096" cy="131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946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lutande bild med tex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typ Karolinska Institutet.">
            <a:extLst>
              <a:ext uri="{FF2B5EF4-FFF2-40B4-BE49-F238E27FC236}">
                <a16:creationId xmlns:a16="http://schemas.microsoft.com/office/drawing/2014/main" id="{1A2DD4E6-57FC-99BA-083F-4F5711AA37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96951" y="1915479"/>
            <a:ext cx="3150096" cy="1312540"/>
          </a:xfrm>
          <a:prstGeom prst="rect">
            <a:avLst/>
          </a:prstGeom>
        </p:spPr>
      </p:pic>
      <p:sp>
        <p:nvSpPr>
          <p:cNvPr id="3" name="Platshållare för text 9">
            <a:extLst>
              <a:ext uri="{FF2B5EF4-FFF2-40B4-BE49-F238E27FC236}">
                <a16:creationId xmlns:a16="http://schemas.microsoft.com/office/drawing/2014/main" id="{28D153B6-736E-604E-CC38-30ABDB63468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5971" y="4299942"/>
            <a:ext cx="8564501" cy="57849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3686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8FD1-FAD4-425B-BF0E-13799EB163E7}" type="datetime1">
              <a:rPr lang="sv-SE" smtClean="0"/>
              <a:t>2023-11-23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Namn Efternamn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E47A-73E2-4382-A5AF-5DD7C54FE3D2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5759451" y="4633026"/>
            <a:ext cx="2989263" cy="110728"/>
          </a:xfrm>
        </p:spPr>
        <p:txBody>
          <a:bodyPr>
            <a:normAutofit/>
          </a:bodyPr>
          <a:lstStyle>
            <a:lvl1pPr marL="0" indent="0" algn="r">
              <a:buNone/>
              <a:defRPr sz="525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Källhänvisning</a:t>
            </a:r>
          </a:p>
        </p:txBody>
      </p:sp>
    </p:spTree>
    <p:extLst>
      <p:ext uri="{BB962C8B-B14F-4D97-AF65-F5344CB8AC3E}">
        <p14:creationId xmlns:p14="http://schemas.microsoft.com/office/powerpoint/2010/main" val="1997112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Avsnittsbild">
    <p:bg>
      <p:bgPr>
        <a:solidFill>
          <a:srgbClr val="EDF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45332"/>
            <a:ext cx="7772400" cy="857250"/>
          </a:xfrm>
        </p:spPr>
        <p:txBody>
          <a:bodyPr anchor="ctr"/>
          <a:lstStyle>
            <a:lvl1pPr>
              <a:defRPr sz="3200" spc="-50" baseline="0">
                <a:solidFill>
                  <a:srgbClr val="4F0433"/>
                </a:solidFill>
              </a:defRPr>
            </a:lvl1pPr>
          </a:lstStyle>
          <a:p>
            <a:pPr lvl="0"/>
            <a:r>
              <a:rPr lang="en-GB" noProof="0"/>
              <a:t>Click to edit Master title style</a:t>
            </a:r>
            <a:endParaRPr lang="sv-SE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553444"/>
            <a:ext cx="7772400" cy="1314450"/>
          </a:xfrm>
        </p:spPr>
        <p:txBody>
          <a:bodyPr/>
          <a:lstStyle>
            <a:lvl1pPr marL="0" indent="0">
              <a:buFont typeface="Wingdings" charset="2"/>
              <a:buNone/>
              <a:defRPr sz="1800" spc="-20" baseline="0">
                <a:solidFill>
                  <a:srgbClr val="4F0433"/>
                </a:solidFill>
              </a:defRPr>
            </a:lvl1pPr>
          </a:lstStyle>
          <a:p>
            <a:pPr lvl="0"/>
            <a:r>
              <a:rPr lang="en-GB" noProof="0"/>
              <a:t>Click to edit Master subtitle style</a:t>
            </a:r>
            <a:endParaRPr lang="sv-SE" noProof="0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6E61809-D4AE-3513-8292-B4E6C292E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5983" y="5310172"/>
            <a:ext cx="36000" cy="171450"/>
          </a:xfrm>
        </p:spPr>
        <p:txBody>
          <a:bodyPr/>
          <a:lstStyle>
            <a:lvl1pPr>
              <a:defRPr sz="100"/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E932089-4B60-997F-1556-AFC32E4159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23447" y="5308054"/>
            <a:ext cx="36000" cy="171450"/>
          </a:xfrm>
        </p:spPr>
        <p:txBody>
          <a:bodyPr/>
          <a:lstStyle>
            <a:lvl1pPr>
              <a:defRPr sz="100"/>
            </a:lvl1pPr>
          </a:lstStyle>
          <a:p>
            <a:fld id="{E51FB917-2E17-4F8E-87ED-6A5547C48FD7}" type="datetime4">
              <a:rPr lang="sv-SE" smtClean="0"/>
              <a:t>23 november 2023</a:t>
            </a:fld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65A8F9B-CA64-77A4-A2D1-921383468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9847" y="5308054"/>
            <a:ext cx="36000" cy="171450"/>
          </a:xfrm>
        </p:spPr>
        <p:txBody>
          <a:bodyPr/>
          <a:lstStyle>
            <a:lvl1pPr>
              <a:defRPr sz="100"/>
            </a:lvl1pPr>
          </a:lstStyle>
          <a:p>
            <a:fld id="{B5C8723E-5A40-4F9A-B83B-0F0B7FEF270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33792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aseline="0"/>
            </a:lvl1pPr>
          </a:lstStyle>
          <a:p>
            <a:pPr lvl="0"/>
            <a:r>
              <a:rPr lang="en-GB"/>
              <a:t>Click to edit Master title style</a:t>
            </a:r>
            <a:endParaRPr lang="sv-SE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256774" y="1402829"/>
            <a:ext cx="8631243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009749DF-7E5C-713A-D45D-D9653C97CE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ett medicinskt universitet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2A2CD5-DA8C-4B9D-8315-B34160A16C25}" type="datetime4">
              <a:rPr lang="sv-SE" smtClean="0"/>
              <a:t>23 november 2023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859C56-CB7E-413F-8971-4226A1EF6823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26329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+ 2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ED75CC17-B226-9EC7-7062-ECD0FA0657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sv-SE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B73CEA02-8FD8-B27D-7351-D598B5116632}"/>
              </a:ext>
            </a:extLst>
          </p:cNvPr>
          <p:cNvSpPr>
            <a:spLocks noGrp="1" noChangeArrowheads="1"/>
          </p:cNvSpPr>
          <p:nvPr>
            <p:ph idx="13"/>
          </p:nvPr>
        </p:nvSpPr>
        <p:spPr bwMode="auto">
          <a:xfrm>
            <a:off x="256774" y="1402829"/>
            <a:ext cx="4170039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711200" y="1403857"/>
            <a:ext cx="4170040" cy="3189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BBC55AFF-EEAC-CC84-7EDE-436AC101B9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B84996-FDAD-4A7F-89D4-758A2E9C5C80}" type="datetime4">
              <a:rPr lang="sv-SE" smtClean="0"/>
              <a:t>23 november 2023</a:t>
            </a:fld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C98C6-00F0-4387-A9BA-FB521E0564CA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8485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2E2751E-29B4-AE75-0730-6CFFB5936B8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0"/>
            <a:ext cx="9144000" cy="5143500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</a:p>
        </p:txBody>
      </p:sp>
      <p:sp>
        <p:nvSpPr>
          <p:cNvPr id="9" name="Platshållare för sidfot 8">
            <a:extLst>
              <a:ext uri="{FF2B5EF4-FFF2-40B4-BE49-F238E27FC236}">
                <a16:creationId xmlns:a16="http://schemas.microsoft.com/office/drawing/2014/main" id="{DD1BCA6E-C8FD-891D-4F83-66CC4277CA7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" y="5236046"/>
            <a:ext cx="107504" cy="171450"/>
          </a:xfrm>
        </p:spPr>
        <p:txBody>
          <a:bodyPr/>
          <a:lstStyle>
            <a:lvl1pPr>
              <a:defRPr sz="100"/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AA906207-79B5-98E0-34C3-171784B570D0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6787581" y="5213161"/>
            <a:ext cx="94998" cy="171450"/>
          </a:xfrm>
        </p:spPr>
        <p:txBody>
          <a:bodyPr/>
          <a:lstStyle>
            <a:lvl1pPr>
              <a:defRPr sz="100"/>
            </a:lvl1pPr>
          </a:lstStyle>
          <a:p>
            <a:fld id="{3D94F107-FCCF-4D7C-8F71-E821E5DA5282}" type="datetime4">
              <a:rPr lang="sv-SE" smtClean="0"/>
              <a:t>23 november 2023</a:t>
            </a:fld>
            <a:endParaRPr lang="sv-SE" dirty="0"/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5358C040-7B29-520B-66D6-03AF9B5F547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463981" y="5213161"/>
            <a:ext cx="45719" cy="171450"/>
          </a:xfrm>
        </p:spPr>
        <p:txBody>
          <a:bodyPr/>
          <a:lstStyle>
            <a:lvl1pPr>
              <a:defRPr sz="100"/>
            </a:lvl1pPr>
          </a:lstStyle>
          <a:p>
            <a:fld id="{B5C8723E-5A40-4F9A-B83B-0F0B7FEF270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03835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1 innehåll och 1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>
            <a:extLst>
              <a:ext uri="{FF2B5EF4-FFF2-40B4-BE49-F238E27FC236}">
                <a16:creationId xmlns:a16="http://schemas.microsoft.com/office/drawing/2014/main" id="{6C309769-9796-3F4C-16EC-30D95F7272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sv-SE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0AA63C4E-0A70-530E-97DF-2D2B5352F878}"/>
              </a:ext>
            </a:extLst>
          </p:cNvPr>
          <p:cNvSpPr>
            <a:spLocks noGrp="1" noChangeArrowheads="1"/>
          </p:cNvSpPr>
          <p:nvPr>
            <p:ph idx="15"/>
          </p:nvPr>
        </p:nvSpPr>
        <p:spPr bwMode="auto">
          <a:xfrm>
            <a:off x="256774" y="1402829"/>
            <a:ext cx="4170039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1D2BA1C-0344-BC2E-84D4-95E7F2FD76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E5A0135-F7D5-EC17-C577-4234FB38314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711200" y="1404631"/>
            <a:ext cx="4170040" cy="31883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b="0" i="0" u="none" strike="noStrike" baseline="0" dirty="0">
                <a:solidFill>
                  <a:srgbClr val="000000"/>
                </a:solidFill>
                <a:latin typeface="DM Sans" pitchFamily="2" charset="0"/>
              </a:rPr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570BB-7289-4069-9D4A-2FAE4107D42A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C85695-0C9C-45E7-AAF3-3B0DE890CA1A}" type="datetime4">
              <a:rPr lang="sv-SE" smtClean="0"/>
              <a:t>23 november 2023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723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>
            <a:extLst>
              <a:ext uri="{FF2B5EF4-FFF2-40B4-BE49-F238E27FC236}">
                <a16:creationId xmlns:a16="http://schemas.microsoft.com/office/drawing/2014/main" id="{6AB09F81-3DF8-1100-91E4-2C19199093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sv-SE" dirty="0"/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C02F024F-96B7-5411-16AF-D7BE9A4ACEA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55971" y="1401312"/>
            <a:ext cx="4170038" cy="3193712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A96EA6F-41F1-0969-DF45-AEBBDEDF0D9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711200" y="1404631"/>
            <a:ext cx="4170040" cy="31883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372DAC4F-41A4-C8F3-1E26-84893299D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F31A13-B82C-43A3-AC35-E621AAB6303F}" type="datetime4">
              <a:rPr lang="sv-SE" smtClean="0"/>
              <a:t>23 november 2023</a:t>
            </a:fld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E6EECC-44D8-4442-87AA-D47F74CC81A2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799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2 bilder m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sv-SE" dirty="0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C4794E74-271C-9E5F-FE9E-7420C39ABE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55971" y="1401312"/>
            <a:ext cx="4170038" cy="252014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5"/>
          </p:nvPr>
        </p:nvSpPr>
        <p:spPr>
          <a:xfrm>
            <a:off x="255971" y="4016459"/>
            <a:ext cx="4170039" cy="578499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6F7332DF-CAE5-41F2-AEFA-52F537B3AA49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1199" y="1404632"/>
            <a:ext cx="4170040" cy="2516826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11" name="Platshållare för text 9"/>
          <p:cNvSpPr>
            <a:spLocks noGrp="1"/>
          </p:cNvSpPr>
          <p:nvPr>
            <p:ph type="body" sz="quarter" idx="16"/>
          </p:nvPr>
        </p:nvSpPr>
        <p:spPr>
          <a:xfrm>
            <a:off x="4711200" y="4016459"/>
            <a:ext cx="4170039" cy="574675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latshållare för sidfot 2">
            <a:extLst>
              <a:ext uri="{FF2B5EF4-FFF2-40B4-BE49-F238E27FC236}">
                <a16:creationId xmlns:a16="http://schemas.microsoft.com/office/drawing/2014/main" id="{D069920A-1206-9BEB-B428-2FE026E7B3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A42D-8DCB-48D7-8A43-9E29A5D3CC0A}" type="datetime4">
              <a:rPr lang="sv-SE" smtClean="0"/>
              <a:t>23 november 2023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723E-5A40-4F9A-B83B-0F0B7FEF270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15807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aseline="0"/>
            </a:lvl1pPr>
          </a:lstStyle>
          <a:p>
            <a:pPr lvl="0"/>
            <a:r>
              <a:rPr lang="en-GB"/>
              <a:t>Click to edit Master title style</a:t>
            </a:r>
            <a:endParaRPr lang="sv-SE" dirty="0"/>
          </a:p>
        </p:txBody>
      </p:sp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009749DF-7E5C-713A-D45D-D9653C97CE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ett medicinskt universitet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2A2CD5-DA8C-4B9D-8315-B34160A16C25}" type="datetime4">
              <a:rPr lang="sv-SE" smtClean="0"/>
              <a:t>23 november 2023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859C56-CB7E-413F-8971-4226A1EF6823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82093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983" y="339502"/>
            <a:ext cx="8625257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bakgrundsrubriken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5983" y="1402830"/>
            <a:ext cx="8630513" cy="318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2080A6F-57B1-B9B7-BFFB-9C38D4F13F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tabLst/>
              <a:defRPr sz="80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3447" y="4788233"/>
            <a:ext cx="19050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accent1"/>
                </a:solidFill>
                <a:latin typeface="+mn-lt"/>
              </a:defRPr>
            </a:lvl1pPr>
          </a:lstStyle>
          <a:p>
            <a:fld id="{C3018874-3E6C-444F-95D2-0F7C8B5E1F23}" type="datetime4">
              <a:rPr lang="sv-SE" smtClean="0"/>
              <a:t>23 november 2023</a:t>
            </a:fld>
            <a:endParaRPr lang="sv-S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99847" y="4788233"/>
            <a:ext cx="6858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0">
                <a:solidFill>
                  <a:schemeClr val="accent1"/>
                </a:solidFill>
                <a:latin typeface="+mn-lt"/>
              </a:defRPr>
            </a:lvl1pPr>
          </a:lstStyle>
          <a:p>
            <a:fld id="{B5C8723E-5A40-4F9A-B83B-0F0B7FEF2706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52" r:id="rId4"/>
    <p:sldLayoutId id="2147483654" r:id="rId5"/>
    <p:sldLayoutId id="2147483655" r:id="rId6"/>
    <p:sldLayoutId id="2147483657" r:id="rId7"/>
    <p:sldLayoutId id="2147483658" r:id="rId8"/>
    <p:sldLayoutId id="2147483663" r:id="rId9"/>
    <p:sldLayoutId id="2147483659" r:id="rId10"/>
    <p:sldLayoutId id="2147483662" r:id="rId11"/>
    <p:sldLayoutId id="2147483664" r:id="rId12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0" spc="-50" baseline="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à"/>
        <a:defRPr sz="1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à"/>
        <a:defRPr sz="12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8FD1-FAD4-425B-BF0E-13799EB163E7}" type="datetime1">
              <a:rPr lang="sv-SE" smtClean="0"/>
              <a:t>2023-11-23</a:t>
            </a:fld>
            <a:endParaRPr lang="sv-SE" dirty="0"/>
          </a:p>
        </p:txBody>
      </p:sp>
      <p:sp>
        <p:nvSpPr>
          <p:cNvPr id="37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469587" y="491508"/>
            <a:ext cx="2171700" cy="171450"/>
          </a:xfrm>
        </p:spPr>
        <p:txBody>
          <a:bodyPr/>
          <a:lstStyle/>
          <a:p>
            <a:r>
              <a:rPr lang="en-US" dirty="0" err="1"/>
              <a:t>Rapporteringsperiod</a:t>
            </a:r>
            <a:r>
              <a:rPr lang="en-US" dirty="0"/>
              <a:t>: 20XX-XX-XX </a:t>
            </a:r>
            <a:r>
              <a:rPr lang="mr-IN" dirty="0"/>
              <a:t>–</a:t>
            </a:r>
            <a:r>
              <a:rPr lang="en-US" dirty="0"/>
              <a:t> 20XX-XX-XX</a:t>
            </a:r>
          </a:p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E47A-73E2-4382-A5AF-5DD7C54FE3D2}" type="slidenum">
              <a:rPr lang="sv-SE" smtClean="0"/>
              <a:pPr/>
              <a:t>1</a:t>
            </a:fld>
            <a:endParaRPr lang="sv-SE" dirty="0"/>
          </a:p>
        </p:txBody>
      </p:sp>
      <p:cxnSp>
        <p:nvCxnSpPr>
          <p:cNvPr id="7" name="Rak 4"/>
          <p:cNvCxnSpPr>
            <a:cxnSpLocks noChangeShapeType="1"/>
          </p:cNvCxnSpPr>
          <p:nvPr/>
        </p:nvCxnSpPr>
        <p:spPr bwMode="auto">
          <a:xfrm flipH="1">
            <a:off x="4563210" y="659385"/>
            <a:ext cx="1" cy="3432297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8" name="Rak 6"/>
          <p:cNvCxnSpPr>
            <a:cxnSpLocks noChangeShapeType="1"/>
          </p:cNvCxnSpPr>
          <p:nvPr/>
        </p:nvCxnSpPr>
        <p:spPr bwMode="auto">
          <a:xfrm>
            <a:off x="1241609" y="2374939"/>
            <a:ext cx="6600825" cy="119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grpSp>
        <p:nvGrpSpPr>
          <p:cNvPr id="87" name="Grupp 86"/>
          <p:cNvGrpSpPr/>
          <p:nvPr/>
        </p:nvGrpSpPr>
        <p:grpSpPr>
          <a:xfrm>
            <a:off x="1439446" y="4161839"/>
            <a:ext cx="6264902" cy="579916"/>
            <a:chOff x="359916" y="5631051"/>
            <a:chExt cx="8353202" cy="773221"/>
          </a:xfrm>
        </p:grpSpPr>
        <p:sp>
          <p:nvSpPr>
            <p:cNvPr id="11" name="AutoShape 103"/>
            <p:cNvSpPr>
              <a:spLocks noChangeArrowheads="1"/>
            </p:cNvSpPr>
            <p:nvPr/>
          </p:nvSpPr>
          <p:spPr bwMode="auto">
            <a:xfrm>
              <a:off x="7092280" y="5640042"/>
              <a:ext cx="1620838" cy="751207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alpha val="10196"/>
              </a:schemeClr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sv-SE" sz="3000" b="1">
                <a:latin typeface="+mn-lt"/>
              </a:endParaRPr>
            </a:p>
          </p:txBody>
        </p:sp>
        <p:sp>
          <p:nvSpPr>
            <p:cNvPr id="12" name="textruta 44"/>
            <p:cNvSpPr txBox="1">
              <a:spLocks noChangeArrowheads="1"/>
            </p:cNvSpPr>
            <p:nvPr/>
          </p:nvSpPr>
          <p:spPr bwMode="auto">
            <a:xfrm>
              <a:off x="7790783" y="5648510"/>
              <a:ext cx="853225" cy="7557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ts val="450"/>
                </a:spcBef>
              </a:pPr>
              <a:r>
                <a:rPr lang="sv-SE" sz="750" dirty="0">
                  <a:latin typeface="+mn-lt"/>
                </a:rPr>
                <a:t>Enligt plan</a:t>
              </a:r>
            </a:p>
            <a:p>
              <a:pPr>
                <a:spcBef>
                  <a:spcPts val="450"/>
                </a:spcBef>
              </a:pPr>
              <a:r>
                <a:rPr lang="sv-SE" sz="750" dirty="0">
                  <a:latin typeface="+mn-lt"/>
                </a:rPr>
                <a:t>Avvikelse</a:t>
              </a:r>
            </a:p>
            <a:p>
              <a:pPr>
                <a:spcBef>
                  <a:spcPts val="450"/>
                </a:spcBef>
              </a:pPr>
              <a:r>
                <a:rPr lang="sv-SE" sz="750" dirty="0">
                  <a:latin typeface="+mn-lt"/>
                </a:rPr>
                <a:t>Kritisk</a:t>
              </a:r>
            </a:p>
          </p:txBody>
        </p:sp>
        <p:sp>
          <p:nvSpPr>
            <p:cNvPr id="26" name="AutoShape 103"/>
            <p:cNvSpPr>
              <a:spLocks noChangeArrowheads="1"/>
            </p:cNvSpPr>
            <p:nvPr/>
          </p:nvSpPr>
          <p:spPr bwMode="auto">
            <a:xfrm>
              <a:off x="359916" y="5631051"/>
              <a:ext cx="6660356" cy="760198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alpha val="10196"/>
              </a:schemeClr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sv-SE" sz="3000" b="1">
                <a:latin typeface="+mn-lt"/>
              </a:endParaRPr>
            </a:p>
          </p:txBody>
        </p:sp>
        <p:sp>
          <p:nvSpPr>
            <p:cNvPr id="27" name="TextBox 35"/>
            <p:cNvSpPr txBox="1">
              <a:spLocks noChangeArrowheads="1"/>
            </p:cNvSpPr>
            <p:nvPr/>
          </p:nvSpPr>
          <p:spPr bwMode="auto">
            <a:xfrm>
              <a:off x="1772155" y="5631051"/>
              <a:ext cx="85725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sv-SE" sz="750" dirty="0">
                  <a:latin typeface="+mn-lt"/>
                </a:rPr>
                <a:t>Tidsplan</a:t>
              </a:r>
            </a:p>
          </p:txBody>
        </p:sp>
        <p:sp>
          <p:nvSpPr>
            <p:cNvPr id="53" name="TextBox 35"/>
            <p:cNvSpPr txBox="1">
              <a:spLocks noChangeArrowheads="1"/>
            </p:cNvSpPr>
            <p:nvPr/>
          </p:nvSpPr>
          <p:spPr bwMode="auto">
            <a:xfrm>
              <a:off x="3220782" y="5631051"/>
              <a:ext cx="85725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sv-SE" sz="750" dirty="0">
                  <a:latin typeface="+mn-lt"/>
                </a:rPr>
                <a:t>Resurser</a:t>
              </a:r>
            </a:p>
          </p:txBody>
        </p:sp>
        <p:sp>
          <p:nvSpPr>
            <p:cNvPr id="58" name="TextBox 35"/>
            <p:cNvSpPr txBox="1">
              <a:spLocks noChangeArrowheads="1"/>
            </p:cNvSpPr>
            <p:nvPr/>
          </p:nvSpPr>
          <p:spPr bwMode="auto">
            <a:xfrm>
              <a:off x="6091014" y="5640042"/>
              <a:ext cx="85725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sv-SE" sz="750" dirty="0">
                  <a:latin typeface="+mn-lt"/>
                </a:rPr>
                <a:t>Budget</a:t>
              </a:r>
            </a:p>
          </p:txBody>
        </p:sp>
        <p:sp>
          <p:nvSpPr>
            <p:cNvPr id="63" name="TextBox 35"/>
            <p:cNvSpPr txBox="1">
              <a:spLocks noChangeArrowheads="1"/>
            </p:cNvSpPr>
            <p:nvPr/>
          </p:nvSpPr>
          <p:spPr bwMode="auto">
            <a:xfrm>
              <a:off x="4644008" y="5631051"/>
              <a:ext cx="85725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sv-SE" sz="750" dirty="0">
                  <a:latin typeface="+mn-lt"/>
                </a:rPr>
                <a:t>Risker</a:t>
              </a:r>
            </a:p>
          </p:txBody>
        </p:sp>
        <p:sp>
          <p:nvSpPr>
            <p:cNvPr id="85" name="TextBox 35"/>
            <p:cNvSpPr txBox="1">
              <a:spLocks noChangeArrowheads="1"/>
            </p:cNvSpPr>
            <p:nvPr/>
          </p:nvSpPr>
          <p:spPr bwMode="auto">
            <a:xfrm>
              <a:off x="506103" y="5866426"/>
              <a:ext cx="1224136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v-SE" sz="750" dirty="0">
                  <a:latin typeface="+mn-lt"/>
                </a:rPr>
                <a:t>Denna period</a:t>
              </a:r>
            </a:p>
          </p:txBody>
        </p:sp>
        <p:sp>
          <p:nvSpPr>
            <p:cNvPr id="86" name="TextBox 35"/>
            <p:cNvSpPr txBox="1">
              <a:spLocks noChangeArrowheads="1"/>
            </p:cNvSpPr>
            <p:nvPr/>
          </p:nvSpPr>
          <p:spPr bwMode="auto">
            <a:xfrm>
              <a:off x="514571" y="6085501"/>
              <a:ext cx="137612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v-SE" sz="750" dirty="0">
                  <a:latin typeface="+mn-lt"/>
                </a:rPr>
                <a:t>Föregående period</a:t>
              </a:r>
            </a:p>
          </p:txBody>
        </p:sp>
      </p:grpSp>
      <p:sp>
        <p:nvSpPr>
          <p:cNvPr id="88" name="Platshållare för innehåll 2"/>
          <p:cNvSpPr txBox="1">
            <a:spLocks/>
          </p:cNvSpPr>
          <p:nvPr/>
        </p:nvSpPr>
        <p:spPr>
          <a:xfrm>
            <a:off x="1225544" y="2439088"/>
            <a:ext cx="3307686" cy="175284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Wingdings" charset="2"/>
              <a:buChar char="à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1600">
                <a:solidFill>
                  <a:schemeClr val="accent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Wingdings" charset="2"/>
              <a:buChar char="à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450"/>
              </a:spcBef>
              <a:buNone/>
            </a:pPr>
            <a:r>
              <a:rPr lang="sv-SE" sz="900" b="1" dirty="0"/>
              <a:t>Problem/avvikelser, risker och beroenden</a:t>
            </a:r>
            <a:endParaRPr lang="sv-SE" sz="1125" dirty="0"/>
          </a:p>
          <a:p>
            <a:pPr marL="132160" indent="-132160">
              <a:spcBef>
                <a:spcPts val="450"/>
              </a:spcBef>
            </a:pPr>
            <a:endParaRPr lang="sv-SE" sz="825" kern="0" dirty="0"/>
          </a:p>
        </p:txBody>
      </p:sp>
      <p:sp>
        <p:nvSpPr>
          <p:cNvPr id="89" name="Platshållare för innehåll 2"/>
          <p:cNvSpPr txBox="1">
            <a:spLocks/>
          </p:cNvSpPr>
          <p:nvPr/>
        </p:nvSpPr>
        <p:spPr>
          <a:xfrm>
            <a:off x="4612686" y="656890"/>
            <a:ext cx="3307686" cy="175284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Wingdings" charset="2"/>
              <a:buChar char="à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1600">
                <a:solidFill>
                  <a:schemeClr val="accent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Wingdings" charset="2"/>
              <a:buChar char="à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sv-SE" sz="900" b="1" dirty="0"/>
              <a:t>Planering kommande perioden</a:t>
            </a:r>
          </a:p>
          <a:p>
            <a:pPr marL="132160" indent="-132160">
              <a:spcBef>
                <a:spcPts val="450"/>
              </a:spcBef>
            </a:pPr>
            <a:endParaRPr lang="sv-SE" sz="825" dirty="0"/>
          </a:p>
          <a:p>
            <a:pPr marL="132160" indent="-132160">
              <a:spcBef>
                <a:spcPts val="450"/>
              </a:spcBef>
            </a:pPr>
            <a:endParaRPr lang="sv-SE" sz="825" dirty="0"/>
          </a:p>
          <a:p>
            <a:pPr lvl="1" eaLnBrk="1" hangingPunct="1"/>
            <a:endParaRPr lang="sv-SE" sz="1350" kern="0" dirty="0"/>
          </a:p>
        </p:txBody>
      </p:sp>
      <p:sp>
        <p:nvSpPr>
          <p:cNvPr id="90" name="Platshållare för innehåll 2"/>
          <p:cNvSpPr txBox="1">
            <a:spLocks/>
          </p:cNvSpPr>
          <p:nvPr/>
        </p:nvSpPr>
        <p:spPr>
          <a:xfrm>
            <a:off x="4612686" y="2439088"/>
            <a:ext cx="3307686" cy="175284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Wingdings" charset="2"/>
              <a:buChar char="à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1600">
                <a:solidFill>
                  <a:schemeClr val="accent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Wingdings" charset="2"/>
              <a:buChar char="à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450"/>
              </a:spcBef>
              <a:buNone/>
              <a:tabLst>
                <a:tab pos="407194" algn="l"/>
                <a:tab pos="1077516" algn="l"/>
              </a:tabLst>
            </a:pPr>
            <a:r>
              <a:rPr lang="sv-SE" sz="900" b="1" dirty="0"/>
              <a:t>Kommentar på tidplan, kostnad och bemanning</a:t>
            </a:r>
          </a:p>
        </p:txBody>
      </p:sp>
      <p:sp>
        <p:nvSpPr>
          <p:cNvPr id="91" name="Platshållare för innehåll 2"/>
          <p:cNvSpPr txBox="1">
            <a:spLocks/>
          </p:cNvSpPr>
          <p:nvPr/>
        </p:nvSpPr>
        <p:spPr>
          <a:xfrm>
            <a:off x="1211732" y="659386"/>
            <a:ext cx="3307686" cy="175284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Wingdings" charset="2"/>
              <a:buChar char="à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1600">
                <a:solidFill>
                  <a:schemeClr val="accent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Wingdings" charset="2"/>
              <a:buChar char="à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450"/>
              </a:spcBef>
              <a:buNone/>
            </a:pPr>
            <a:r>
              <a:rPr lang="sv-SE" sz="900" b="1" dirty="0"/>
              <a:t>Genomfört under perioden</a:t>
            </a:r>
          </a:p>
          <a:p>
            <a:pPr marL="132160" indent="-132160">
              <a:spcBef>
                <a:spcPts val="450"/>
              </a:spcBef>
            </a:pPr>
            <a:endParaRPr lang="sv-SE" sz="825" dirty="0"/>
          </a:p>
        </p:txBody>
      </p:sp>
      <p:sp>
        <p:nvSpPr>
          <p:cNvPr id="2" name="TextBox 1"/>
          <p:cNvSpPr txBox="1"/>
          <p:nvPr/>
        </p:nvSpPr>
        <p:spPr>
          <a:xfrm>
            <a:off x="469587" y="69487"/>
            <a:ext cx="3330106" cy="3000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350" dirty="0" err="1">
                <a:latin typeface="+mj-lt"/>
                <a:cs typeface="+mj-cs"/>
              </a:rPr>
              <a:t>Statusrapport</a:t>
            </a:r>
            <a:r>
              <a:rPr lang="en-US" sz="1350" dirty="0">
                <a:latin typeface="+mj-lt"/>
                <a:cs typeface="+mj-cs"/>
              </a:rPr>
              <a:t> </a:t>
            </a:r>
            <a:r>
              <a:rPr lang="mr-IN" sz="1350" dirty="0">
                <a:latin typeface="+mj-lt"/>
                <a:cs typeface="+mj-cs"/>
              </a:rPr>
              <a:t>–</a:t>
            </a:r>
            <a:r>
              <a:rPr lang="en-US" sz="1350" dirty="0">
                <a:latin typeface="+mj-lt"/>
                <a:cs typeface="+mj-cs"/>
              </a:rPr>
              <a:t> </a:t>
            </a:r>
            <a:r>
              <a:rPr lang="en-US" sz="1350" dirty="0" err="1">
                <a:latin typeface="+mj-lt"/>
                <a:cs typeface="+mj-cs"/>
              </a:rPr>
              <a:t>Namn</a:t>
            </a:r>
            <a:r>
              <a:rPr lang="en-US" sz="1350" dirty="0">
                <a:latin typeface="+mj-lt"/>
                <a:cs typeface="+mj-cs"/>
              </a:rPr>
              <a:t> </a:t>
            </a:r>
            <a:r>
              <a:rPr lang="en-US" sz="1350" dirty="0" err="1">
                <a:latin typeface="+mj-lt"/>
                <a:cs typeface="+mj-cs"/>
              </a:rPr>
              <a:t>projekt</a:t>
            </a:r>
            <a:endParaRPr lang="en-US" sz="1350" dirty="0">
              <a:latin typeface="+mj-lt"/>
              <a:cs typeface="+mj-cs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6720801" y="4228739"/>
            <a:ext cx="108012" cy="108012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92" name="Oval 91"/>
          <p:cNvSpPr/>
          <p:nvPr/>
        </p:nvSpPr>
        <p:spPr bwMode="auto">
          <a:xfrm>
            <a:off x="6720801" y="4396904"/>
            <a:ext cx="108012" cy="10801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95" name="Oval 94"/>
          <p:cNvSpPr/>
          <p:nvPr/>
        </p:nvSpPr>
        <p:spPr bwMode="auto">
          <a:xfrm>
            <a:off x="6720801" y="4569274"/>
            <a:ext cx="108012" cy="10801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96" name="Oval 95"/>
          <p:cNvSpPr/>
          <p:nvPr/>
        </p:nvSpPr>
        <p:spPr bwMode="auto">
          <a:xfrm>
            <a:off x="6003894" y="4333763"/>
            <a:ext cx="108012" cy="10801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97" name="Oval 96"/>
          <p:cNvSpPr/>
          <p:nvPr/>
        </p:nvSpPr>
        <p:spPr bwMode="auto">
          <a:xfrm>
            <a:off x="6001108" y="4532876"/>
            <a:ext cx="108012" cy="10801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98" name="Oval 97"/>
          <p:cNvSpPr/>
          <p:nvPr/>
        </p:nvSpPr>
        <p:spPr bwMode="auto">
          <a:xfrm>
            <a:off x="4919978" y="4338563"/>
            <a:ext cx="108012" cy="10801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99" name="Oval 98"/>
          <p:cNvSpPr/>
          <p:nvPr/>
        </p:nvSpPr>
        <p:spPr bwMode="auto">
          <a:xfrm>
            <a:off x="4919978" y="4532876"/>
            <a:ext cx="108012" cy="10801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100" name="Oval 99"/>
          <p:cNvSpPr/>
          <p:nvPr/>
        </p:nvSpPr>
        <p:spPr bwMode="auto">
          <a:xfrm>
            <a:off x="3848153" y="4343045"/>
            <a:ext cx="108012" cy="10801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101" name="Oval 100"/>
          <p:cNvSpPr/>
          <p:nvPr/>
        </p:nvSpPr>
        <p:spPr bwMode="auto">
          <a:xfrm>
            <a:off x="3843699" y="4532876"/>
            <a:ext cx="108012" cy="10801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102" name="Oval 101"/>
          <p:cNvSpPr/>
          <p:nvPr/>
        </p:nvSpPr>
        <p:spPr bwMode="auto">
          <a:xfrm>
            <a:off x="2757563" y="4346507"/>
            <a:ext cx="108012" cy="10801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103" name="Oval 102"/>
          <p:cNvSpPr/>
          <p:nvPr/>
        </p:nvSpPr>
        <p:spPr bwMode="auto">
          <a:xfrm>
            <a:off x="2757563" y="4532876"/>
            <a:ext cx="108012" cy="10801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1785455" y="3491066"/>
            <a:ext cx="194421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i="1" dirty="0"/>
              <a:t>Om </a:t>
            </a:r>
            <a:r>
              <a:rPr lang="en-US" sz="1050" i="1" dirty="0" err="1"/>
              <a:t>projektet</a:t>
            </a:r>
            <a:r>
              <a:rPr lang="en-US" sz="1050" i="1" dirty="0"/>
              <a:t> </a:t>
            </a:r>
            <a:r>
              <a:rPr lang="en-US" sz="1050" i="1" dirty="0" err="1"/>
              <a:t>flaggar</a:t>
            </a:r>
            <a:r>
              <a:rPr lang="en-US" sz="1050" i="1" dirty="0"/>
              <a:t> </a:t>
            </a:r>
            <a:r>
              <a:rPr lang="en-US" sz="1050" i="1" dirty="0" err="1"/>
              <a:t>rött</a:t>
            </a:r>
            <a:r>
              <a:rPr lang="en-US" sz="1050" i="1" dirty="0"/>
              <a:t> </a:t>
            </a:r>
            <a:r>
              <a:rPr lang="en-US" sz="1050" i="1" dirty="0" err="1"/>
              <a:t>så</a:t>
            </a:r>
            <a:r>
              <a:rPr lang="en-US" sz="1050" i="1" dirty="0"/>
              <a:t> </a:t>
            </a:r>
            <a:r>
              <a:rPr lang="en-US" sz="1050" i="1" dirty="0" err="1"/>
              <a:t>kan</a:t>
            </a:r>
            <a:r>
              <a:rPr lang="en-US" sz="1050" i="1" dirty="0"/>
              <a:t> man </a:t>
            </a:r>
            <a:r>
              <a:rPr lang="en-US" sz="1050" i="1" dirty="0" err="1"/>
              <a:t>lägga</a:t>
            </a:r>
            <a:r>
              <a:rPr lang="en-US" sz="1050" i="1" dirty="0"/>
              <a:t> in </a:t>
            </a:r>
            <a:r>
              <a:rPr lang="en-US" sz="1050" i="1" dirty="0" err="1"/>
              <a:t>riskmatris</a:t>
            </a:r>
            <a:endParaRPr lang="en-US" sz="1050" i="1" dirty="0"/>
          </a:p>
        </p:txBody>
      </p:sp>
    </p:spTree>
    <p:extLst>
      <p:ext uri="{BB962C8B-B14F-4D97-AF65-F5344CB8AC3E}">
        <p14:creationId xmlns:p14="http://schemas.microsoft.com/office/powerpoint/2010/main" val="2008959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8FD1-FAD4-425B-BF0E-13799EB163E7}" type="datetime1">
              <a:rPr lang="sv-SE" smtClean="0"/>
              <a:t>2023-11-23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E47A-73E2-4382-A5AF-5DD7C54FE3D2}" type="slidenum">
              <a:rPr lang="sv-SE" smtClean="0"/>
              <a:pPr/>
              <a:t>2</a:t>
            </a:fld>
            <a:endParaRPr lang="sv-SE" dirty="0"/>
          </a:p>
        </p:txBody>
      </p:sp>
      <p:cxnSp>
        <p:nvCxnSpPr>
          <p:cNvPr id="7" name="Rak 4"/>
          <p:cNvCxnSpPr>
            <a:cxnSpLocks noChangeShapeType="1"/>
          </p:cNvCxnSpPr>
          <p:nvPr/>
        </p:nvCxnSpPr>
        <p:spPr bwMode="auto">
          <a:xfrm flipH="1">
            <a:off x="4563210" y="659385"/>
            <a:ext cx="1" cy="3432297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8" name="Rak 6"/>
          <p:cNvCxnSpPr>
            <a:cxnSpLocks noChangeShapeType="1"/>
          </p:cNvCxnSpPr>
          <p:nvPr/>
        </p:nvCxnSpPr>
        <p:spPr bwMode="auto">
          <a:xfrm>
            <a:off x="1241609" y="2374939"/>
            <a:ext cx="6600825" cy="119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</p:cxnSp>
      <p:grpSp>
        <p:nvGrpSpPr>
          <p:cNvPr id="87" name="Grupp 86"/>
          <p:cNvGrpSpPr/>
          <p:nvPr/>
        </p:nvGrpSpPr>
        <p:grpSpPr>
          <a:xfrm>
            <a:off x="1439446" y="4161839"/>
            <a:ext cx="6264902" cy="579916"/>
            <a:chOff x="359916" y="5631051"/>
            <a:chExt cx="8353202" cy="773221"/>
          </a:xfrm>
        </p:grpSpPr>
        <p:sp>
          <p:nvSpPr>
            <p:cNvPr id="11" name="AutoShape 103"/>
            <p:cNvSpPr>
              <a:spLocks noChangeArrowheads="1"/>
            </p:cNvSpPr>
            <p:nvPr/>
          </p:nvSpPr>
          <p:spPr bwMode="auto">
            <a:xfrm>
              <a:off x="7092280" y="5640042"/>
              <a:ext cx="1620838" cy="751207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alpha val="10196"/>
              </a:schemeClr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sv-SE" sz="3000" b="1">
                <a:latin typeface="+mn-lt"/>
              </a:endParaRPr>
            </a:p>
          </p:txBody>
        </p:sp>
        <p:sp>
          <p:nvSpPr>
            <p:cNvPr id="12" name="textruta 44"/>
            <p:cNvSpPr txBox="1">
              <a:spLocks noChangeArrowheads="1"/>
            </p:cNvSpPr>
            <p:nvPr/>
          </p:nvSpPr>
          <p:spPr bwMode="auto">
            <a:xfrm>
              <a:off x="7790783" y="5648510"/>
              <a:ext cx="853225" cy="7557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ts val="450"/>
                </a:spcBef>
              </a:pPr>
              <a:r>
                <a:rPr lang="sv-SE" sz="750" dirty="0">
                  <a:latin typeface="+mn-lt"/>
                </a:rPr>
                <a:t>Enligt plan</a:t>
              </a:r>
            </a:p>
            <a:p>
              <a:pPr>
                <a:spcBef>
                  <a:spcPts val="450"/>
                </a:spcBef>
              </a:pPr>
              <a:r>
                <a:rPr lang="sv-SE" sz="750" dirty="0">
                  <a:latin typeface="+mn-lt"/>
                </a:rPr>
                <a:t>Avvikelse</a:t>
              </a:r>
            </a:p>
            <a:p>
              <a:pPr>
                <a:spcBef>
                  <a:spcPts val="450"/>
                </a:spcBef>
              </a:pPr>
              <a:r>
                <a:rPr lang="sv-SE" sz="750" dirty="0">
                  <a:latin typeface="+mn-lt"/>
                </a:rPr>
                <a:t>Kritisk</a:t>
              </a:r>
            </a:p>
          </p:txBody>
        </p:sp>
        <p:sp>
          <p:nvSpPr>
            <p:cNvPr id="26" name="AutoShape 103"/>
            <p:cNvSpPr>
              <a:spLocks noChangeArrowheads="1"/>
            </p:cNvSpPr>
            <p:nvPr/>
          </p:nvSpPr>
          <p:spPr bwMode="auto">
            <a:xfrm>
              <a:off x="359916" y="5631051"/>
              <a:ext cx="6660356" cy="760198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alpha val="10196"/>
              </a:schemeClr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sv-SE" sz="3000" b="1">
                <a:latin typeface="+mn-lt"/>
              </a:endParaRPr>
            </a:p>
          </p:txBody>
        </p:sp>
        <p:sp>
          <p:nvSpPr>
            <p:cNvPr id="27" name="TextBox 35"/>
            <p:cNvSpPr txBox="1">
              <a:spLocks noChangeArrowheads="1"/>
            </p:cNvSpPr>
            <p:nvPr/>
          </p:nvSpPr>
          <p:spPr bwMode="auto">
            <a:xfrm>
              <a:off x="1772155" y="5631051"/>
              <a:ext cx="85725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sv-SE" sz="750" dirty="0">
                  <a:latin typeface="+mn-lt"/>
                </a:rPr>
                <a:t>Tidsplan</a:t>
              </a:r>
            </a:p>
          </p:txBody>
        </p:sp>
        <p:sp>
          <p:nvSpPr>
            <p:cNvPr id="53" name="TextBox 35"/>
            <p:cNvSpPr txBox="1">
              <a:spLocks noChangeArrowheads="1"/>
            </p:cNvSpPr>
            <p:nvPr/>
          </p:nvSpPr>
          <p:spPr bwMode="auto">
            <a:xfrm>
              <a:off x="3220782" y="5631051"/>
              <a:ext cx="85725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sv-SE" sz="750" dirty="0">
                  <a:latin typeface="+mn-lt"/>
                </a:rPr>
                <a:t>Resurser</a:t>
              </a:r>
            </a:p>
          </p:txBody>
        </p:sp>
        <p:sp>
          <p:nvSpPr>
            <p:cNvPr id="58" name="TextBox 35"/>
            <p:cNvSpPr txBox="1">
              <a:spLocks noChangeArrowheads="1"/>
            </p:cNvSpPr>
            <p:nvPr/>
          </p:nvSpPr>
          <p:spPr bwMode="auto">
            <a:xfrm>
              <a:off x="6091014" y="5640042"/>
              <a:ext cx="85725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sv-SE" sz="750" dirty="0">
                  <a:latin typeface="+mn-lt"/>
                </a:rPr>
                <a:t>Budget</a:t>
              </a:r>
            </a:p>
          </p:txBody>
        </p:sp>
        <p:sp>
          <p:nvSpPr>
            <p:cNvPr id="63" name="TextBox 35"/>
            <p:cNvSpPr txBox="1">
              <a:spLocks noChangeArrowheads="1"/>
            </p:cNvSpPr>
            <p:nvPr/>
          </p:nvSpPr>
          <p:spPr bwMode="auto">
            <a:xfrm>
              <a:off x="4644008" y="5631051"/>
              <a:ext cx="85725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sv-SE" sz="750" dirty="0">
                  <a:latin typeface="+mn-lt"/>
                </a:rPr>
                <a:t>Risker</a:t>
              </a:r>
            </a:p>
          </p:txBody>
        </p:sp>
        <p:sp>
          <p:nvSpPr>
            <p:cNvPr id="85" name="TextBox 35"/>
            <p:cNvSpPr txBox="1">
              <a:spLocks noChangeArrowheads="1"/>
            </p:cNvSpPr>
            <p:nvPr/>
          </p:nvSpPr>
          <p:spPr bwMode="auto">
            <a:xfrm>
              <a:off x="506103" y="5866426"/>
              <a:ext cx="1224136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v-SE" sz="750" dirty="0">
                  <a:latin typeface="+mn-lt"/>
                </a:rPr>
                <a:t>Denna period</a:t>
              </a:r>
            </a:p>
          </p:txBody>
        </p:sp>
        <p:sp>
          <p:nvSpPr>
            <p:cNvPr id="86" name="TextBox 35"/>
            <p:cNvSpPr txBox="1">
              <a:spLocks noChangeArrowheads="1"/>
            </p:cNvSpPr>
            <p:nvPr/>
          </p:nvSpPr>
          <p:spPr bwMode="auto">
            <a:xfrm>
              <a:off x="514571" y="6085501"/>
              <a:ext cx="137612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v-SE" sz="750" dirty="0">
                  <a:latin typeface="+mn-lt"/>
                </a:rPr>
                <a:t>Föregående period</a:t>
              </a:r>
            </a:p>
          </p:txBody>
        </p:sp>
      </p:grpSp>
      <p:sp>
        <p:nvSpPr>
          <p:cNvPr id="88" name="Platshållare för innehåll 2"/>
          <p:cNvSpPr txBox="1">
            <a:spLocks/>
          </p:cNvSpPr>
          <p:nvPr/>
        </p:nvSpPr>
        <p:spPr>
          <a:xfrm>
            <a:off x="1225544" y="2439088"/>
            <a:ext cx="3307686" cy="175284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Wingdings" charset="2"/>
              <a:buChar char="à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1600">
                <a:solidFill>
                  <a:schemeClr val="accent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Wingdings" charset="2"/>
              <a:buChar char="à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450"/>
              </a:spcBef>
              <a:buNone/>
            </a:pPr>
            <a:r>
              <a:rPr lang="sv-SE" sz="900" b="1" dirty="0"/>
              <a:t>Problem/avvikelser, risker och beroenden</a:t>
            </a:r>
            <a:endParaRPr lang="sv-SE" sz="1125" dirty="0"/>
          </a:p>
          <a:p>
            <a:pPr marL="132160" indent="-132160">
              <a:spcBef>
                <a:spcPts val="450"/>
              </a:spcBef>
            </a:pPr>
            <a:endParaRPr lang="sv-SE" sz="825" kern="0" dirty="0"/>
          </a:p>
        </p:txBody>
      </p:sp>
      <p:sp>
        <p:nvSpPr>
          <p:cNvPr id="89" name="Platshållare för innehåll 2"/>
          <p:cNvSpPr txBox="1">
            <a:spLocks/>
          </p:cNvSpPr>
          <p:nvPr/>
        </p:nvSpPr>
        <p:spPr>
          <a:xfrm>
            <a:off x="4612686" y="656890"/>
            <a:ext cx="3307686" cy="175284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Wingdings" charset="2"/>
              <a:buChar char="à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1600">
                <a:solidFill>
                  <a:schemeClr val="accent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Wingdings" charset="2"/>
              <a:buChar char="à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sv-SE" sz="900" b="1" dirty="0"/>
              <a:t>Planering kommande perioden</a:t>
            </a:r>
          </a:p>
          <a:p>
            <a:pPr marL="132160" indent="-132160">
              <a:spcBef>
                <a:spcPts val="450"/>
              </a:spcBef>
            </a:pPr>
            <a:endParaRPr lang="sv-SE" sz="825" dirty="0"/>
          </a:p>
          <a:p>
            <a:pPr marL="132160" indent="-132160">
              <a:spcBef>
                <a:spcPts val="450"/>
              </a:spcBef>
            </a:pPr>
            <a:endParaRPr lang="sv-SE" sz="825" dirty="0"/>
          </a:p>
          <a:p>
            <a:pPr lvl="1" eaLnBrk="1" hangingPunct="1"/>
            <a:endParaRPr lang="sv-SE" sz="1350" kern="0" dirty="0"/>
          </a:p>
        </p:txBody>
      </p:sp>
      <p:sp>
        <p:nvSpPr>
          <p:cNvPr id="90" name="Platshållare för innehåll 2"/>
          <p:cNvSpPr txBox="1">
            <a:spLocks/>
          </p:cNvSpPr>
          <p:nvPr/>
        </p:nvSpPr>
        <p:spPr>
          <a:xfrm>
            <a:off x="4612686" y="2439088"/>
            <a:ext cx="3307686" cy="175284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Wingdings" charset="2"/>
              <a:buChar char="à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1600">
                <a:solidFill>
                  <a:schemeClr val="accent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Wingdings" charset="2"/>
              <a:buChar char="à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450"/>
              </a:spcBef>
              <a:buNone/>
              <a:tabLst>
                <a:tab pos="407194" algn="l"/>
                <a:tab pos="1077516" algn="l"/>
              </a:tabLst>
            </a:pPr>
            <a:r>
              <a:rPr lang="sv-SE" sz="900" b="1" dirty="0"/>
              <a:t>Kommentar på tidplan, kostnad och bemanning</a:t>
            </a:r>
          </a:p>
        </p:txBody>
      </p:sp>
      <p:sp>
        <p:nvSpPr>
          <p:cNvPr id="91" name="Platshållare för innehåll 2"/>
          <p:cNvSpPr txBox="1">
            <a:spLocks/>
          </p:cNvSpPr>
          <p:nvPr/>
        </p:nvSpPr>
        <p:spPr>
          <a:xfrm>
            <a:off x="1211732" y="659386"/>
            <a:ext cx="3307686" cy="175284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Wingdings" charset="2"/>
              <a:buChar char="à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1600">
                <a:solidFill>
                  <a:schemeClr val="accent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Wingdings" charset="2"/>
              <a:buChar char="à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450"/>
              </a:spcBef>
              <a:buNone/>
            </a:pPr>
            <a:r>
              <a:rPr lang="sv-SE" sz="900" b="1" dirty="0"/>
              <a:t>Genomfört under perioden</a:t>
            </a:r>
          </a:p>
          <a:p>
            <a:pPr marL="132160" indent="-132160">
              <a:spcBef>
                <a:spcPts val="450"/>
              </a:spcBef>
            </a:pPr>
            <a:endParaRPr lang="sv-SE" sz="825" dirty="0"/>
          </a:p>
        </p:txBody>
      </p:sp>
      <p:sp>
        <p:nvSpPr>
          <p:cNvPr id="28" name="Oval 27"/>
          <p:cNvSpPr/>
          <p:nvPr/>
        </p:nvSpPr>
        <p:spPr bwMode="auto">
          <a:xfrm>
            <a:off x="6720801" y="4228739"/>
            <a:ext cx="108012" cy="108012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92" name="Oval 91"/>
          <p:cNvSpPr/>
          <p:nvPr/>
        </p:nvSpPr>
        <p:spPr bwMode="auto">
          <a:xfrm>
            <a:off x="6720801" y="4396904"/>
            <a:ext cx="108012" cy="10801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95" name="Oval 94"/>
          <p:cNvSpPr/>
          <p:nvPr/>
        </p:nvSpPr>
        <p:spPr bwMode="auto">
          <a:xfrm>
            <a:off x="6720801" y="4569274"/>
            <a:ext cx="108012" cy="10801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96" name="Oval 95"/>
          <p:cNvSpPr/>
          <p:nvPr/>
        </p:nvSpPr>
        <p:spPr bwMode="auto">
          <a:xfrm>
            <a:off x="6003894" y="4333763"/>
            <a:ext cx="108012" cy="10801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97" name="Oval 96"/>
          <p:cNvSpPr/>
          <p:nvPr/>
        </p:nvSpPr>
        <p:spPr bwMode="auto">
          <a:xfrm>
            <a:off x="6001108" y="4532876"/>
            <a:ext cx="108012" cy="10801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98" name="Oval 97"/>
          <p:cNvSpPr/>
          <p:nvPr/>
        </p:nvSpPr>
        <p:spPr bwMode="auto">
          <a:xfrm>
            <a:off x="4919978" y="4338563"/>
            <a:ext cx="108012" cy="10801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99" name="Oval 98"/>
          <p:cNvSpPr/>
          <p:nvPr/>
        </p:nvSpPr>
        <p:spPr bwMode="auto">
          <a:xfrm>
            <a:off x="4919978" y="4532876"/>
            <a:ext cx="108012" cy="10801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100" name="Oval 99"/>
          <p:cNvSpPr/>
          <p:nvPr/>
        </p:nvSpPr>
        <p:spPr bwMode="auto">
          <a:xfrm>
            <a:off x="3848153" y="4343045"/>
            <a:ext cx="108012" cy="10801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101" name="Oval 100"/>
          <p:cNvSpPr/>
          <p:nvPr/>
        </p:nvSpPr>
        <p:spPr bwMode="auto">
          <a:xfrm>
            <a:off x="3843699" y="4532876"/>
            <a:ext cx="108012" cy="10801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102" name="Oval 101"/>
          <p:cNvSpPr/>
          <p:nvPr/>
        </p:nvSpPr>
        <p:spPr bwMode="auto">
          <a:xfrm>
            <a:off x="2757563" y="4346507"/>
            <a:ext cx="108012" cy="10801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103" name="Oval 102"/>
          <p:cNvSpPr/>
          <p:nvPr/>
        </p:nvSpPr>
        <p:spPr bwMode="auto">
          <a:xfrm>
            <a:off x="2757563" y="4532876"/>
            <a:ext cx="108012" cy="10801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1785455" y="3491066"/>
            <a:ext cx="194421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i="1" dirty="0"/>
              <a:t>Om </a:t>
            </a:r>
            <a:r>
              <a:rPr lang="en-US" sz="1050" i="1" dirty="0" err="1"/>
              <a:t>projektet</a:t>
            </a:r>
            <a:r>
              <a:rPr lang="en-US" sz="1050" i="1" dirty="0"/>
              <a:t> </a:t>
            </a:r>
            <a:r>
              <a:rPr lang="en-US" sz="1050" i="1" dirty="0" err="1"/>
              <a:t>flaggar</a:t>
            </a:r>
            <a:r>
              <a:rPr lang="en-US" sz="1050" i="1" dirty="0"/>
              <a:t> </a:t>
            </a:r>
            <a:r>
              <a:rPr lang="en-US" sz="1050" i="1" dirty="0" err="1"/>
              <a:t>rött</a:t>
            </a:r>
            <a:r>
              <a:rPr lang="en-US" sz="1050" i="1" dirty="0"/>
              <a:t> </a:t>
            </a:r>
            <a:r>
              <a:rPr lang="en-US" sz="1050" i="1" dirty="0" err="1"/>
              <a:t>så</a:t>
            </a:r>
            <a:r>
              <a:rPr lang="en-US" sz="1050" i="1" dirty="0"/>
              <a:t> </a:t>
            </a:r>
            <a:r>
              <a:rPr lang="en-US" sz="1050" i="1" dirty="0" err="1"/>
              <a:t>kan</a:t>
            </a:r>
            <a:r>
              <a:rPr lang="en-US" sz="1050" i="1" dirty="0"/>
              <a:t> man </a:t>
            </a:r>
            <a:r>
              <a:rPr lang="en-US" sz="1050" i="1" dirty="0" err="1"/>
              <a:t>lägga</a:t>
            </a:r>
            <a:r>
              <a:rPr lang="en-US" sz="1050" i="1" dirty="0"/>
              <a:t> in </a:t>
            </a:r>
            <a:r>
              <a:rPr lang="en-US" sz="1050" i="1" dirty="0" err="1"/>
              <a:t>riskmatris</a:t>
            </a:r>
            <a:endParaRPr lang="en-US" sz="1050" i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1" y="0"/>
            <a:ext cx="2822373" cy="642818"/>
          </a:xfrm>
          <a:prstGeom prst="rect">
            <a:avLst/>
          </a:prstGeom>
        </p:spPr>
      </p:pic>
      <p:sp>
        <p:nvSpPr>
          <p:cNvPr id="10" name="Pentagon 9"/>
          <p:cNvSpPr/>
          <p:nvPr/>
        </p:nvSpPr>
        <p:spPr bwMode="auto">
          <a:xfrm>
            <a:off x="4652515" y="141480"/>
            <a:ext cx="459545" cy="216024"/>
          </a:xfrm>
          <a:prstGeom prst="homePlate">
            <a:avLst/>
          </a:prstGeom>
          <a:noFill/>
          <a:ln w="28575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800">
              <a:latin typeface="Times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BEA6D5-BCD4-4FCE-5AC6-9861B419CF23}"/>
              </a:ext>
            </a:extLst>
          </p:cNvPr>
          <p:cNvSpPr txBox="1"/>
          <p:nvPr/>
        </p:nvSpPr>
        <p:spPr>
          <a:xfrm>
            <a:off x="469587" y="69487"/>
            <a:ext cx="3330106" cy="3000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350" dirty="0" err="1">
                <a:latin typeface="+mj-lt"/>
                <a:cs typeface="+mj-cs"/>
              </a:rPr>
              <a:t>Statusrapport</a:t>
            </a:r>
            <a:r>
              <a:rPr lang="en-US" sz="1350" dirty="0">
                <a:latin typeface="+mj-lt"/>
                <a:cs typeface="+mj-cs"/>
              </a:rPr>
              <a:t> </a:t>
            </a:r>
            <a:r>
              <a:rPr lang="mr-IN" sz="1350" dirty="0">
                <a:latin typeface="+mj-lt"/>
                <a:cs typeface="+mj-cs"/>
              </a:rPr>
              <a:t>–</a:t>
            </a:r>
            <a:r>
              <a:rPr lang="en-US" sz="1350" dirty="0">
                <a:latin typeface="+mj-lt"/>
                <a:cs typeface="+mj-cs"/>
              </a:rPr>
              <a:t> </a:t>
            </a:r>
            <a:r>
              <a:rPr lang="en-US" sz="1350" dirty="0" err="1">
                <a:latin typeface="+mj-lt"/>
                <a:cs typeface="+mj-cs"/>
              </a:rPr>
              <a:t>Namn</a:t>
            </a:r>
            <a:r>
              <a:rPr lang="en-US" sz="1350" dirty="0">
                <a:latin typeface="+mj-lt"/>
                <a:cs typeface="+mj-cs"/>
              </a:rPr>
              <a:t> </a:t>
            </a:r>
            <a:r>
              <a:rPr lang="en-US" sz="1350" dirty="0" err="1">
                <a:latin typeface="+mj-lt"/>
                <a:cs typeface="+mj-cs"/>
              </a:rPr>
              <a:t>projekt</a:t>
            </a:r>
            <a:endParaRPr lang="en-US" sz="1350" dirty="0">
              <a:latin typeface="+mj-lt"/>
              <a:cs typeface="+mj-cs"/>
            </a:endParaRPr>
          </a:p>
        </p:txBody>
      </p:sp>
      <p:sp>
        <p:nvSpPr>
          <p:cNvPr id="13" name="Platshållare för sidfot 3">
            <a:extLst>
              <a:ext uri="{FF2B5EF4-FFF2-40B4-BE49-F238E27FC236}">
                <a16:creationId xmlns:a16="http://schemas.microsoft.com/office/drawing/2014/main" id="{4787D779-9CE8-A1CA-C521-19A1ADC55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9587" y="491508"/>
            <a:ext cx="2171700" cy="171450"/>
          </a:xfrm>
        </p:spPr>
        <p:txBody>
          <a:bodyPr/>
          <a:lstStyle/>
          <a:p>
            <a:r>
              <a:rPr lang="en-US" dirty="0" err="1"/>
              <a:t>Rapporteringsperiod</a:t>
            </a:r>
            <a:r>
              <a:rPr lang="en-US" dirty="0"/>
              <a:t>: 20XX-XX-XX </a:t>
            </a:r>
            <a:r>
              <a:rPr lang="mr-IN" dirty="0"/>
              <a:t>–</a:t>
            </a:r>
            <a:r>
              <a:rPr lang="en-US" dirty="0"/>
              <a:t> 20XX-XX-XX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81779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 hidden="1">
            <a:extLst>
              <a:ext uri="{FF2B5EF4-FFF2-40B4-BE49-F238E27FC236}">
                <a16:creationId xmlns:a16="http://schemas.microsoft.com/office/drawing/2014/main" id="{3B945BE0-EE85-09C4-1EE7-44EBC8E667E7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Avslutningsbild med Karolinska Institutets logotyp</a:t>
            </a:r>
          </a:p>
        </p:txBody>
      </p:sp>
    </p:spTree>
    <p:extLst>
      <p:ext uri="{BB962C8B-B14F-4D97-AF65-F5344CB8AC3E}">
        <p14:creationId xmlns:p14="http://schemas.microsoft.com/office/powerpoint/2010/main" val="4116704812"/>
      </p:ext>
    </p:extLst>
  </p:cSld>
  <p:clrMapOvr>
    <a:masterClrMapping/>
  </p:clrMapOvr>
</p:sld>
</file>

<file path=ppt/theme/theme1.xml><?xml version="1.0" encoding="utf-8"?>
<a:theme xmlns:a="http://schemas.openxmlformats.org/drawingml/2006/main" name="16_9_powerpointmall_ki_plommon_SVE">
  <a:themeElements>
    <a:clrScheme name="KI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F0433"/>
      </a:accent1>
      <a:accent2>
        <a:srgbClr val="FF876F"/>
      </a:accent2>
      <a:accent3>
        <a:srgbClr val="870052"/>
      </a:accent3>
      <a:accent4>
        <a:srgbClr val="FFDDD6"/>
      </a:accent4>
      <a:accent5>
        <a:srgbClr val="4DB5BC"/>
      </a:accent5>
      <a:accent6>
        <a:srgbClr val="CCEBED"/>
      </a:accent6>
      <a:hlink>
        <a:srgbClr val="870052"/>
      </a:hlink>
      <a:folHlink>
        <a:srgbClr val="C490AA"/>
      </a:folHlink>
    </a:clrScheme>
    <a:fontScheme name="KI PPT">
      <a:majorFont>
        <a:latin typeface="DM Sans Medium"/>
        <a:ea typeface=""/>
        <a:cs typeface=""/>
      </a:majorFont>
      <a:minorFont>
        <a:latin typeface="DM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  <a:txDef>
      <a:spPr>
        <a:noFill/>
        <a:ln w="6350">
          <a:solidFill>
            <a:schemeClr val="accent1"/>
          </a:solidFill>
        </a:ln>
      </a:spPr>
      <a:bodyPr wrap="square" rtlCol="0">
        <a:spAutoFit/>
      </a:bodyPr>
      <a:lstStyle>
        <a:defPPr algn="l">
          <a:defRPr sz="1400" dirty="0">
            <a:latin typeface="+mn-lt"/>
          </a:defRPr>
        </a:defPPr>
      </a:lstStyle>
    </a:tx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61B54"/>
        </a:accent1>
        <a:accent2>
          <a:srgbClr val="97D8DA"/>
        </a:accent2>
        <a:accent3>
          <a:srgbClr val="FFFFFF"/>
        </a:accent3>
        <a:accent4>
          <a:srgbClr val="000000"/>
        </a:accent4>
        <a:accent5>
          <a:srgbClr val="BDABB3"/>
        </a:accent5>
        <a:accent6>
          <a:srgbClr val="88C4C5"/>
        </a:accent6>
        <a:hlink>
          <a:srgbClr val="CF0063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_16_9.potx" id="{059F57FB-A349-4DD3-8215-1426CC1A2B35}" vid="{C5CFF7E9-E9B6-4CA7-8460-AE9379EDCA02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8615BE51D60BA44B86811C5F608C49E" ma:contentTypeVersion="2" ma:contentTypeDescription="Skapa ett nytt dokument." ma:contentTypeScope="" ma:versionID="d667059fad6dae1f63e9797092a95b8a">
  <xsd:schema xmlns:xsd="http://www.w3.org/2001/XMLSchema" xmlns:xs="http://www.w3.org/2001/XMLSchema" xmlns:p="http://schemas.microsoft.com/office/2006/metadata/properties" xmlns:ns2="6843b716-3f6d-4983-a753-faa1afd2f446" targetNamespace="http://schemas.microsoft.com/office/2006/metadata/properties" ma:root="true" ma:fieldsID="5d1e914f83464b7ec701aba093d4bb6f" ns2:_="">
    <xsd:import namespace="6843b716-3f6d-4983-a753-faa1afd2f4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43b716-3f6d-4983-a753-faa1afd2f4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9F79469-2F05-42F0-ADD1-5263841AE7B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B254BB4-4F3D-40E3-B41C-AA1FDA1349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43b716-3f6d-4983-a753-faa1afd2f4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1D1ADA9-E9F6-431A-8E8F-1E28C06724D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16_9_powerpointmall_ki_plommon_SVE</Template>
  <TotalTime>2</TotalTime>
  <Words>111</Words>
  <Application>Microsoft Macintosh PowerPoint</Application>
  <PresentationFormat>On-screen Show (16:9)</PresentationFormat>
  <Paragraphs>39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DM Sans</vt:lpstr>
      <vt:lpstr>DM Sans Medium</vt:lpstr>
      <vt:lpstr>Times</vt:lpstr>
      <vt:lpstr>Wingdings</vt:lpstr>
      <vt:lpstr>16_9_powerpointmall_ki_plommon_SVE</vt:lpstr>
      <vt:lpstr>PowerPoint Presentation</vt:lpstr>
      <vt:lpstr>PowerPoint Presentation</vt:lpstr>
      <vt:lpstr>Avslutningsbild med Karolinska Institutets logotyp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Viktoria Olausson</dc:creator>
  <cp:lastModifiedBy>Viktoria Olausson</cp:lastModifiedBy>
  <cp:revision>1</cp:revision>
  <cp:lastPrinted>2005-09-23T14:22:03Z</cp:lastPrinted>
  <dcterms:created xsi:type="dcterms:W3CDTF">2023-11-23T09:57:19Z</dcterms:created>
  <dcterms:modified xsi:type="dcterms:W3CDTF">2023-11-23T10:00:18Z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0x010100B8615BE51D60BA44B86811C5F608C49E</vt:lpwstr>
  </property>
</Properties>
</file>