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147474176" r:id="rId5"/>
    <p:sldId id="2147474199" r:id="rId6"/>
    <p:sldId id="2147474184" r:id="rId7"/>
    <p:sldId id="2147474196" r:id="rId8"/>
    <p:sldId id="2147474187" r:id="rId9"/>
    <p:sldId id="268" r:id="rId10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BED"/>
    <a:srgbClr val="FFDDD6"/>
    <a:srgbClr val="F1F1F1"/>
    <a:srgbClr val="FEEEEB"/>
    <a:srgbClr val="EDF4F4"/>
    <a:srgbClr val="EDDBE4"/>
    <a:srgbClr val="FFFFFF"/>
    <a:srgbClr val="870052"/>
    <a:srgbClr val="C7ECDC"/>
    <a:srgbClr val="4F0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55987E-6385-48DD-9950-53619D0178B0}" v="200" dt="2025-11-11T14:13:06.4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1" autoAdjust="0"/>
    <p:restoredTop sz="97247" autoAdjust="0"/>
  </p:normalViewPr>
  <p:slideViewPr>
    <p:cSldViewPr>
      <p:cViewPr varScale="1">
        <p:scale>
          <a:sx n="130" d="100"/>
          <a:sy n="130" d="100"/>
        </p:scale>
        <p:origin x="1278" y="336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22B7A-62BF-82DA-2789-1EBB5692C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8F2BAF5-0D30-DECC-9843-DDF4034FC9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219EA7A-BBF1-9DEC-6697-7D3486CD5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referens eller vid behov</a:t>
            </a:r>
          </a:p>
          <a:p>
            <a:endParaRPr lang="sv-SE" i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64E5FF4-2074-F70B-B112-A12F7CAF0A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20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12516-0104-B17B-87C8-9DAEC0C0B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055C686-800C-329C-68AF-517BC975B8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4AD57AF-7D0A-C3CE-E186-755DFF16B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referens eller vid behov</a:t>
            </a:r>
          </a:p>
          <a:p>
            <a:endParaRPr lang="sv-SE" i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0255C43-9AC6-E559-A782-6FEF18BB01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074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05630-4886-5811-8A10-BBB6DE1A6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6455874D-B315-B24A-70E6-9FDBEE3E60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7B2C0488-E75F-16DE-10A6-8CC2AD870D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referens eller vid behov</a:t>
            </a:r>
          </a:p>
          <a:p>
            <a:endParaRPr lang="sv-SE" i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B938DCD-DA2F-4B89-69FE-85D1C9B9A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525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CBEDD-BC41-7AEC-F64D-1FFF71F3A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E85CB2F-3208-1D4F-ADE4-E2F1A587E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EC569B2-ED87-2830-7F8A-8B351172C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referens eller vid behov</a:t>
            </a:r>
          </a:p>
          <a:p>
            <a:endParaRPr lang="sv-SE" i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EDB556A-C299-E9E1-6EB0-90B168626A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8573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46B8E-144D-9BF1-FEED-DEB6CE134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F86DDB8-D65B-82A3-5DDF-274E8FCEB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63E1D98-7245-4FC9-E845-2278C9AA33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För referens eller vid behov</a:t>
            </a:r>
          </a:p>
          <a:p>
            <a:endParaRPr lang="sv-SE" i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0460068-C9E9-1B3E-432D-638F89C7DA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19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F448F18E-72E2-391B-2BBC-CE5C1B8B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50510"/>
            <a:ext cx="1905000" cy="171450"/>
          </a:xfrm>
        </p:spPr>
        <p:txBody>
          <a:bodyPr/>
          <a:lstStyle>
            <a:lvl1pPr>
              <a:defRPr/>
            </a:lvl1pPr>
          </a:lstStyle>
          <a:p>
            <a:fld id="{044E4B6D-A90E-43D4-8F7C-C3E85972C64F}" type="datetime4">
              <a:rPr lang="sv-SE" smtClean="0"/>
              <a:t>26 maj 2026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43669FA8-F875-EFA7-FE7C-4B7A755A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50510"/>
            <a:ext cx="685800" cy="171450"/>
          </a:xfrm>
        </p:spPr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77E525B5-A43A-9328-3BCE-50CAE2423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5352628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67B490-6417-4A0D-9E31-CB8B515BA343}" type="datetime4">
              <a:rPr lang="sv-SE" smtClean="0"/>
              <a:t>26 maj 2026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C0052E4-0E9E-8325-19CB-BBCC5D2E0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DE6759-198D-40E7-8AD9-78646D801B9C}" type="datetime4">
              <a:rPr lang="sv-SE" smtClean="0"/>
              <a:t>26 maj 2026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9FC8EC8-4D47-54A6-CB4F-7C72516F6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42463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8F814BE-44EB-4482-BB2F-A0BC669A8047}" type="datetime4">
              <a:rPr lang="sv-SE" smtClean="0"/>
              <a:t>26 maj 2026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5D7816-5652-4F1F-9518-6796F7271B7E}" type="datetime4">
              <a:rPr lang="sv-SE" smtClean="0"/>
              <a:t>26 maj 2026</a:t>
            </a:fld>
            <a:endParaRPr lang="sv-SE"/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E8517693-CAE0-9BF0-7593-0CB94A2A6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7CA267-C44D-44C5-B8A7-7771F43D839C}" type="datetime4">
              <a:rPr lang="sv-SE" smtClean="0"/>
              <a:t>26 maj 2026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612D6F-3804-38DD-6683-580ADB73A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924E-A781-45C0-ADEE-E14BFCC339A2}" type="datetime4">
              <a:rPr lang="sv-SE" smtClean="0"/>
              <a:t>26 maj 2026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8C38B943-FF2B-4302-1922-A3E7D1305D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97387F-0A2F-4349-945E-603316012B5B}" type="datetime4">
              <a:rPr lang="sv-SE" smtClean="0"/>
              <a:t>26 maj 2026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26 september 2025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A2808782-F855-47B0-B38B-501A8A92F124}" type="datetime4">
              <a:rPr lang="sv-SE" smtClean="0"/>
              <a:t>26 maj 2026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AB9BE-295D-1B25-CAB5-F71DA2BB7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Rak koppling 172">
            <a:extLst>
              <a:ext uri="{FF2B5EF4-FFF2-40B4-BE49-F238E27FC236}">
                <a16:creationId xmlns:a16="http://schemas.microsoft.com/office/drawing/2014/main" id="{0D6B3E8F-D397-3A1A-77CF-FB660A8AE335}"/>
              </a:ext>
            </a:extLst>
          </p:cNvPr>
          <p:cNvCxnSpPr>
            <a:cxnSpLocks/>
            <a:stCxn id="75" idx="1"/>
            <a:endCxn id="15" idx="3"/>
          </p:cNvCxnSpPr>
          <p:nvPr/>
        </p:nvCxnSpPr>
        <p:spPr bwMode="auto">
          <a:xfrm flipH="1">
            <a:off x="4545286" y="1886814"/>
            <a:ext cx="2427" cy="187661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" name="Rektangel: övre hörn rundade 74">
            <a:extLst>
              <a:ext uri="{FF2B5EF4-FFF2-40B4-BE49-F238E27FC236}">
                <a16:creationId xmlns:a16="http://schemas.microsoft.com/office/drawing/2014/main" id="{22E8CD5A-1C0B-B08F-C383-2BA180D3233C}"/>
              </a:ext>
            </a:extLst>
          </p:cNvPr>
          <p:cNvSpPr/>
          <p:nvPr/>
        </p:nvSpPr>
        <p:spPr bwMode="auto">
          <a:xfrm>
            <a:off x="3573617" y="815563"/>
            <a:ext cx="1948191" cy="1071251"/>
          </a:xfrm>
          <a:prstGeom prst="round2SameRect">
            <a:avLst>
              <a:gd name="adj1" fmla="val 5810"/>
              <a:gd name="adj2" fmla="val 64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200" b="0" i="0" u="none" strike="noStrike" baseline="0" dirty="0">
                <a:solidFill>
                  <a:srgbClr val="FFFFFF"/>
                </a:solidFill>
                <a:latin typeface="DM Sans Medium" pitchFamily="2" charset="0"/>
              </a:rPr>
              <a:t>CNS</a:t>
            </a:r>
            <a:endParaRPr lang="sv-SE" sz="1000" b="0" i="0" u="none" strike="noStrike" baseline="0" dirty="0">
              <a:solidFill>
                <a:srgbClr val="FFFFFF"/>
              </a:solidFill>
              <a:latin typeface="DM Sans Medium" pitchFamily="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900" spc="-10" dirty="0">
                <a:solidFill>
                  <a:srgbClr val="FFFFFF"/>
                </a:solidFill>
                <a:latin typeface="DM Sans" pitchFamily="2" charset="0"/>
              </a:rPr>
              <a:t>Mats J Olsson</a:t>
            </a:r>
          </a:p>
        </p:txBody>
      </p:sp>
      <p:cxnSp>
        <p:nvCxnSpPr>
          <p:cNvPr id="2" name="Rak koppling 161">
            <a:extLst>
              <a:ext uri="{FF2B5EF4-FFF2-40B4-BE49-F238E27FC236}">
                <a16:creationId xmlns:a16="http://schemas.microsoft.com/office/drawing/2014/main" id="{7236A23D-CF71-C8D3-7482-B4D7BF2F989D}"/>
              </a:ext>
            </a:extLst>
          </p:cNvPr>
          <p:cNvCxnSpPr>
            <a:cxnSpLocks/>
            <a:stCxn id="3" idx="3"/>
            <a:endCxn id="13" idx="3"/>
          </p:cNvCxnSpPr>
          <p:nvPr/>
        </p:nvCxnSpPr>
        <p:spPr bwMode="auto">
          <a:xfrm rot="5400000" flipH="1" flipV="1">
            <a:off x="4547712" y="432182"/>
            <a:ext cx="12700" cy="6662496"/>
          </a:xfrm>
          <a:prstGeom prst="bentConnector3">
            <a:avLst>
              <a:gd name="adj1" fmla="val 1729228"/>
            </a:avLst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5ACA05E0-FEBA-BFAF-A29D-E6731835F44D}"/>
              </a:ext>
            </a:extLst>
          </p:cNvPr>
          <p:cNvCxnSpPr>
            <a:cxnSpLocks/>
            <a:endCxn id="12" idx="3"/>
          </p:cNvCxnSpPr>
          <p:nvPr/>
        </p:nvCxnSpPr>
        <p:spPr bwMode="auto">
          <a:xfrm>
            <a:off x="6212123" y="3552194"/>
            <a:ext cx="0" cy="21123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1" name="Grupp 40">
            <a:extLst>
              <a:ext uri="{FF2B5EF4-FFF2-40B4-BE49-F238E27FC236}">
                <a16:creationId xmlns:a16="http://schemas.microsoft.com/office/drawing/2014/main" id="{64A00D13-BE0C-86EF-FA15-365B6539CEED}"/>
              </a:ext>
            </a:extLst>
          </p:cNvPr>
          <p:cNvGrpSpPr/>
          <p:nvPr/>
        </p:nvGrpSpPr>
        <p:grpSpPr>
          <a:xfrm>
            <a:off x="455064" y="3763430"/>
            <a:ext cx="8185296" cy="788400"/>
            <a:chOff x="278573" y="3791098"/>
            <a:chExt cx="8185296" cy="788400"/>
          </a:xfrm>
          <a:solidFill>
            <a:srgbClr val="FFDDD6"/>
          </a:solidFill>
        </p:grpSpPr>
        <p:sp>
          <p:nvSpPr>
            <p:cNvPr id="13" name="Rektangel: övre hörn rundade 12">
              <a:extLst>
                <a:ext uri="{FF2B5EF4-FFF2-40B4-BE49-F238E27FC236}">
                  <a16:creationId xmlns:a16="http://schemas.microsoft.com/office/drawing/2014/main" id="{33896925-BC93-50C0-93EF-9016571B2CEA}"/>
                </a:ext>
              </a:extLst>
            </p:cNvPr>
            <p:cNvSpPr/>
            <p:nvPr/>
          </p:nvSpPr>
          <p:spPr bwMode="auto">
            <a:xfrm>
              <a:off x="6941069" y="3791098"/>
              <a:ext cx="1522800" cy="788400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000" b="0" i="0" u="none" strike="noStrike" spc="-10" dirty="0">
                  <a:solidFill>
                    <a:schemeClr val="accent1"/>
                  </a:solidFill>
                  <a:latin typeface="DM Sans Medium" pitchFamily="2" charset="0"/>
                </a:rPr>
                <a:t>Ögon &amp; syn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R Brautaset</a:t>
              </a:r>
              <a:endParaRPr kumimoji="0" lang="sv-SE" sz="700" b="0" i="0" u="none" strike="noStrike" cap="none" spc="-10" normalizeH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grpSp>
          <p:nvGrpSpPr>
            <p:cNvPr id="36" name="Grupp 35">
              <a:extLst>
                <a:ext uri="{FF2B5EF4-FFF2-40B4-BE49-F238E27FC236}">
                  <a16:creationId xmlns:a16="http://schemas.microsoft.com/office/drawing/2014/main" id="{A6D4869C-C908-EA9D-2C25-CCEEECB2C355}"/>
                </a:ext>
              </a:extLst>
            </p:cNvPr>
            <p:cNvGrpSpPr/>
            <p:nvPr/>
          </p:nvGrpSpPr>
          <p:grpSpPr>
            <a:xfrm>
              <a:off x="278573" y="3791098"/>
              <a:ext cx="6518459" cy="788400"/>
              <a:chOff x="283662" y="3385878"/>
              <a:chExt cx="6518459" cy="788400"/>
            </a:xfrm>
            <a:grpFill/>
          </p:grpSpPr>
          <p:sp>
            <p:nvSpPr>
              <p:cNvPr id="3" name="Rektangel: övre hörn rundade 2">
                <a:extLst>
                  <a:ext uri="{FF2B5EF4-FFF2-40B4-BE49-F238E27FC236}">
                    <a16:creationId xmlns:a16="http://schemas.microsoft.com/office/drawing/2014/main" id="{D311FB23-9715-6F8B-2E5A-65C74A5A7FFA}"/>
                  </a:ext>
                </a:extLst>
              </p:cNvPr>
              <p:cNvSpPr/>
              <p:nvPr/>
            </p:nvSpPr>
            <p:spPr bwMode="auto">
              <a:xfrm>
                <a:off x="283662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chemeClr val="accent1"/>
                    </a:solidFill>
                    <a:latin typeface="DM Sans Medium" pitchFamily="2" charset="0"/>
                  </a:rPr>
                  <a:t>Centrum för psykiatriforskning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N Jayaram-Lindström</a:t>
                </a:r>
                <a:endParaRPr kumimoji="0" lang="sv-SE" sz="700" b="0" i="0" u="none" strike="noStrike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endParaRPr>
              </a:p>
            </p:txBody>
          </p:sp>
          <p:sp>
            <p:nvSpPr>
              <p:cNvPr id="12" name="Rektangel: övre hörn rundade 11">
                <a:extLst>
                  <a:ext uri="{FF2B5EF4-FFF2-40B4-BE49-F238E27FC236}">
                    <a16:creationId xmlns:a16="http://schemas.microsoft.com/office/drawing/2014/main" id="{C5B40444-8FCA-69C8-9239-B5FE2CCE0A69}"/>
                  </a:ext>
                </a:extLst>
              </p:cNvPr>
              <p:cNvSpPr/>
              <p:nvPr/>
            </p:nvSpPr>
            <p:spPr bwMode="auto">
              <a:xfrm>
                <a:off x="5279321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chemeClr val="accent1"/>
                    </a:solidFill>
                    <a:latin typeface="DM Sans Medium" pitchFamily="2" charset="0"/>
                  </a:rPr>
                  <a:t>Psykologi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J Lundström</a:t>
                </a:r>
              </a:p>
            </p:txBody>
          </p:sp>
          <p:sp>
            <p:nvSpPr>
              <p:cNvPr id="15" name="Rektangel: övre hörn rundade 14">
                <a:extLst>
                  <a:ext uri="{FF2B5EF4-FFF2-40B4-BE49-F238E27FC236}">
                    <a16:creationId xmlns:a16="http://schemas.microsoft.com/office/drawing/2014/main" id="{DEC66182-F789-4662-FA0F-5720FDEADA53}"/>
                  </a:ext>
                </a:extLst>
              </p:cNvPr>
              <p:cNvSpPr/>
              <p:nvPr/>
            </p:nvSpPr>
            <p:spPr bwMode="auto">
              <a:xfrm>
                <a:off x="3612484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 err="1">
                    <a:solidFill>
                      <a:schemeClr val="accent1"/>
                    </a:solidFill>
                    <a:latin typeface="DM Sans Medium" pitchFamily="2" charset="0"/>
                  </a:rPr>
                  <a:t>Neuro</a:t>
                </a:r>
                <a:endParaRPr lang="sv-SE" sz="1000" b="0" i="0" u="none" strike="noStrike" spc="-10" dirty="0">
                  <a:solidFill>
                    <a:schemeClr val="accent1"/>
                  </a:solidFill>
                  <a:latin typeface="DM Sans Medium" pitchFamily="2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7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+mn-lt"/>
                  </a:rPr>
                  <a:t>M Jagodic</a:t>
                </a:r>
              </a:p>
            </p:txBody>
          </p:sp>
          <p:sp>
            <p:nvSpPr>
              <p:cNvPr id="28" name="Rektangel: övre hörn rundade 27">
                <a:extLst>
                  <a:ext uri="{FF2B5EF4-FFF2-40B4-BE49-F238E27FC236}">
                    <a16:creationId xmlns:a16="http://schemas.microsoft.com/office/drawing/2014/main" id="{F889B95B-3AC1-75B2-FAB3-16C241D36420}"/>
                  </a:ext>
                </a:extLst>
              </p:cNvPr>
              <p:cNvSpPr/>
              <p:nvPr/>
            </p:nvSpPr>
            <p:spPr bwMode="auto">
              <a:xfrm>
                <a:off x="1945966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chemeClr val="accent1"/>
                    </a:solidFill>
                    <a:latin typeface="DM Sans Medium" pitchFamily="2" charset="0"/>
                  </a:rPr>
                  <a:t>Försäkringsmedicin</a:t>
                </a:r>
              </a:p>
              <a:p>
                <a:pPr algn="ctr">
                  <a:spcBef>
                    <a:spcPts val="100"/>
                  </a:spcBef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E Mittendorfer-Rutz</a:t>
                </a:r>
                <a:endParaRPr kumimoji="0" lang="sv-SE" sz="700" b="0" i="0" u="none" strike="noStrike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endParaRPr>
              </a:p>
            </p:txBody>
          </p:sp>
        </p:grpSp>
      </p:grp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41A4D0A0-4A3F-69C5-2181-73A981A7CFFE}"/>
              </a:ext>
            </a:extLst>
          </p:cNvPr>
          <p:cNvCxnSpPr>
            <a:cxnSpLocks/>
            <a:endCxn id="28" idx="3"/>
          </p:cNvCxnSpPr>
          <p:nvPr/>
        </p:nvCxnSpPr>
        <p:spPr bwMode="auto">
          <a:xfrm>
            <a:off x="2878768" y="3552194"/>
            <a:ext cx="0" cy="21123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7CB44894-135F-24CA-8A98-B554C12B82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</p:spPr>
        <p:txBody>
          <a:bodyPr/>
          <a:lstStyle/>
          <a:p>
            <a:r>
              <a:rPr lang="sv-SE" sz="500" dirty="0"/>
              <a:t>Giltig fr.o.m. 2025-10-01</a:t>
            </a:r>
          </a:p>
        </p:txBody>
      </p:sp>
      <p:pic>
        <p:nvPicPr>
          <p:cNvPr id="16" name="Bildobjekt 15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9103636C-F301-87AA-BF46-C04A1EAB56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</p:spPr>
      </p:pic>
      <p:sp>
        <p:nvSpPr>
          <p:cNvPr id="19" name="Rubrik 1">
            <a:extLst>
              <a:ext uri="{FF2B5EF4-FFF2-40B4-BE49-F238E27FC236}">
                <a16:creationId xmlns:a16="http://schemas.microsoft.com/office/drawing/2014/main" id="{0C9C9974-7BC7-0B18-FA81-7C6F2BD98E6B}"/>
              </a:ext>
            </a:extLst>
          </p:cNvPr>
          <p:cNvSpPr txBox="1">
            <a:spLocks/>
          </p:cNvSpPr>
          <p:nvPr/>
        </p:nvSpPr>
        <p:spPr bwMode="auto">
          <a:xfrm>
            <a:off x="255983" y="256450"/>
            <a:ext cx="8632045" cy="307777"/>
          </a:xfrm>
          <a:prstGeom prst="rect">
            <a:avLst/>
          </a:prstGeom>
          <a:noFill/>
          <a:ln w="635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spc="-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sv-SE" sz="1400" dirty="0">
                <a:latin typeface="+mj-lt"/>
              </a:rPr>
              <a:t>Organisation – Institutionen för klinisk neurovetenskap (CNS)</a:t>
            </a:r>
            <a:endParaRPr lang="sv-SE" sz="1400" kern="0" dirty="0"/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A9F1C440-FBDF-4BAE-5C26-37CF2F8BD6AD}"/>
              </a:ext>
            </a:extLst>
          </p:cNvPr>
          <p:cNvCxnSpPr>
            <a:cxnSpLocks/>
            <a:stCxn id="75" idx="0"/>
          </p:cNvCxnSpPr>
          <p:nvPr/>
        </p:nvCxnSpPr>
        <p:spPr bwMode="auto">
          <a:xfrm>
            <a:off x="5521808" y="1351189"/>
            <a:ext cx="612967" cy="202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43EFD54-0465-2D4B-07C8-3B17B64B3675}"/>
              </a:ext>
            </a:extLst>
          </p:cNvPr>
          <p:cNvSpPr/>
          <p:nvPr/>
        </p:nvSpPr>
        <p:spPr bwMode="auto">
          <a:xfrm>
            <a:off x="6134775" y="959396"/>
            <a:ext cx="1523569" cy="78762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4F043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bg1"/>
                </a:solidFill>
                <a:latin typeface="DM Sans Medium" pitchFamily="2" charset="0"/>
              </a:rPr>
              <a:t>Verksamhetsstöd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bg1"/>
                </a:solidFill>
                <a:latin typeface="DM Sans" pitchFamily="2" charset="0"/>
              </a:rPr>
              <a:t>K Blomberg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18" name="Rektangel: övre hörn rundade 17">
            <a:extLst>
              <a:ext uri="{FF2B5EF4-FFF2-40B4-BE49-F238E27FC236}">
                <a16:creationId xmlns:a16="http://schemas.microsoft.com/office/drawing/2014/main" id="{3228557B-114C-EC3B-0006-2D1DD3DF9B04}"/>
              </a:ext>
            </a:extLst>
          </p:cNvPr>
          <p:cNvSpPr/>
          <p:nvPr/>
        </p:nvSpPr>
        <p:spPr bwMode="auto">
          <a:xfrm>
            <a:off x="415650" y="2531611"/>
            <a:ext cx="1522800" cy="78840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Centrum för </a:t>
            </a:r>
            <a:b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AI innovation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accent1"/>
                </a:solidFill>
                <a:latin typeface="DM Sans" pitchFamily="2" charset="0"/>
              </a:rPr>
              <a:t>J Furuhjelm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5F0CAAD4-8DDD-AD7B-8577-34F2B4423131}"/>
              </a:ext>
            </a:extLst>
          </p:cNvPr>
          <p:cNvCxnSpPr>
            <a:cxnSpLocks/>
          </p:cNvCxnSpPr>
          <p:nvPr/>
        </p:nvCxnSpPr>
        <p:spPr bwMode="auto">
          <a:xfrm flipV="1">
            <a:off x="4211960" y="1847668"/>
            <a:ext cx="0" cy="303192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ktangel: övre hörn rundade 20">
            <a:extLst>
              <a:ext uri="{FF2B5EF4-FFF2-40B4-BE49-F238E27FC236}">
                <a16:creationId xmlns:a16="http://schemas.microsoft.com/office/drawing/2014/main" id="{16C71565-08EA-6795-86CD-FE6351A5F1E6}"/>
              </a:ext>
            </a:extLst>
          </p:cNvPr>
          <p:cNvSpPr/>
          <p:nvPr/>
        </p:nvSpPr>
        <p:spPr bwMode="auto">
          <a:xfrm>
            <a:off x="2431864" y="2557011"/>
            <a:ext cx="1522800" cy="78840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Imaging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 </a:t>
            </a:r>
            <a:b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core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-faciliteter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-1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A Varrone</a:t>
            </a:r>
          </a:p>
        </p:txBody>
      </p: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4602C1F4-DB63-4059-3274-780E5DAFE82B}"/>
              </a:ext>
            </a:extLst>
          </p:cNvPr>
          <p:cNvCxnSpPr>
            <a:cxnSpLocks/>
          </p:cNvCxnSpPr>
          <p:nvPr/>
        </p:nvCxnSpPr>
        <p:spPr bwMode="auto">
          <a:xfrm flipV="1">
            <a:off x="2227856" y="2150860"/>
            <a:ext cx="0" cy="219242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0F64E82A-9883-4C43-A066-0D94172B389F}"/>
              </a:ext>
            </a:extLst>
          </p:cNvPr>
          <p:cNvCxnSpPr>
            <a:cxnSpLocks/>
          </p:cNvCxnSpPr>
          <p:nvPr/>
        </p:nvCxnSpPr>
        <p:spPr bwMode="auto">
          <a:xfrm>
            <a:off x="2227856" y="2150860"/>
            <a:ext cx="1984104" cy="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Rak koppling 23">
            <a:extLst>
              <a:ext uri="{FF2B5EF4-FFF2-40B4-BE49-F238E27FC236}">
                <a16:creationId xmlns:a16="http://schemas.microsoft.com/office/drawing/2014/main" id="{8B1437BE-8106-6A3D-8B03-DE063E6E6BF1}"/>
              </a:ext>
            </a:extLst>
          </p:cNvPr>
          <p:cNvCxnSpPr>
            <a:cxnSpLocks/>
            <a:stCxn id="18" idx="3"/>
            <a:endCxn id="21" idx="3"/>
          </p:cNvCxnSpPr>
          <p:nvPr/>
        </p:nvCxnSpPr>
        <p:spPr bwMode="auto">
          <a:xfrm rot="16200000" flipH="1">
            <a:off x="2172457" y="1536204"/>
            <a:ext cx="25400" cy="2016214"/>
          </a:xfrm>
          <a:prstGeom prst="bentConnector3">
            <a:avLst>
              <a:gd name="adj1" fmla="val -625189"/>
            </a:avLst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7869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58DAF-6224-2D26-4EA2-32A0DBC4A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Rak koppling 172">
            <a:extLst>
              <a:ext uri="{FF2B5EF4-FFF2-40B4-BE49-F238E27FC236}">
                <a16:creationId xmlns:a16="http://schemas.microsoft.com/office/drawing/2014/main" id="{DADD098B-4CEE-78BC-12AE-1048F99B9F96}"/>
              </a:ext>
            </a:extLst>
          </p:cNvPr>
          <p:cNvCxnSpPr>
            <a:cxnSpLocks/>
            <a:stCxn id="75" idx="1"/>
            <a:endCxn id="15" idx="3"/>
          </p:cNvCxnSpPr>
          <p:nvPr/>
        </p:nvCxnSpPr>
        <p:spPr bwMode="auto">
          <a:xfrm flipH="1">
            <a:off x="4545286" y="1886814"/>
            <a:ext cx="2427" cy="187661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" name="Rektangel: övre hörn rundade 74">
            <a:extLst>
              <a:ext uri="{FF2B5EF4-FFF2-40B4-BE49-F238E27FC236}">
                <a16:creationId xmlns:a16="http://schemas.microsoft.com/office/drawing/2014/main" id="{DD9C08C0-9A88-DE3E-1807-F7CB0E4EC998}"/>
              </a:ext>
            </a:extLst>
          </p:cNvPr>
          <p:cNvSpPr/>
          <p:nvPr/>
        </p:nvSpPr>
        <p:spPr bwMode="auto">
          <a:xfrm>
            <a:off x="3573617" y="815563"/>
            <a:ext cx="1948191" cy="1071251"/>
          </a:xfrm>
          <a:prstGeom prst="round2SameRect">
            <a:avLst>
              <a:gd name="adj1" fmla="val 5810"/>
              <a:gd name="adj2" fmla="val 64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200" b="0" i="0" u="none" strike="noStrike" baseline="0" dirty="0">
                <a:solidFill>
                  <a:srgbClr val="FFFFFF"/>
                </a:solidFill>
                <a:latin typeface="DM Sans Medium" pitchFamily="2" charset="0"/>
              </a:rPr>
              <a:t>CNS</a:t>
            </a:r>
            <a:endParaRPr lang="sv-SE" sz="1000" b="0" i="0" u="none" strike="noStrike" baseline="0" dirty="0">
              <a:solidFill>
                <a:srgbClr val="FFFFFF"/>
              </a:solidFill>
              <a:latin typeface="DM Sans Medium" pitchFamily="2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900" spc="-10" dirty="0">
                <a:solidFill>
                  <a:srgbClr val="FFFFFF"/>
                </a:solidFill>
                <a:latin typeface="DM Sans" pitchFamily="2" charset="0"/>
              </a:rPr>
              <a:t>Mats J Olsson</a:t>
            </a:r>
          </a:p>
        </p:txBody>
      </p:sp>
      <p:cxnSp>
        <p:nvCxnSpPr>
          <p:cNvPr id="2" name="Rak koppling 161">
            <a:extLst>
              <a:ext uri="{FF2B5EF4-FFF2-40B4-BE49-F238E27FC236}">
                <a16:creationId xmlns:a16="http://schemas.microsoft.com/office/drawing/2014/main" id="{DCC63155-3131-C361-519B-A661E7DD6BFD}"/>
              </a:ext>
            </a:extLst>
          </p:cNvPr>
          <p:cNvCxnSpPr>
            <a:cxnSpLocks/>
            <a:stCxn id="3" idx="3"/>
            <a:endCxn id="13" idx="3"/>
          </p:cNvCxnSpPr>
          <p:nvPr/>
        </p:nvCxnSpPr>
        <p:spPr bwMode="auto">
          <a:xfrm rot="5400000" flipH="1" flipV="1">
            <a:off x="4547712" y="432182"/>
            <a:ext cx="12700" cy="6662496"/>
          </a:xfrm>
          <a:prstGeom prst="bentConnector3">
            <a:avLst>
              <a:gd name="adj1" fmla="val 1729228"/>
            </a:avLst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Rak koppling 26">
            <a:extLst>
              <a:ext uri="{FF2B5EF4-FFF2-40B4-BE49-F238E27FC236}">
                <a16:creationId xmlns:a16="http://schemas.microsoft.com/office/drawing/2014/main" id="{DFE57D5E-7576-841A-2DA7-F5650F4CDD1F}"/>
              </a:ext>
            </a:extLst>
          </p:cNvPr>
          <p:cNvCxnSpPr>
            <a:cxnSpLocks/>
            <a:endCxn id="12" idx="3"/>
          </p:cNvCxnSpPr>
          <p:nvPr/>
        </p:nvCxnSpPr>
        <p:spPr bwMode="auto">
          <a:xfrm>
            <a:off x="6212123" y="3552194"/>
            <a:ext cx="0" cy="21123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1" name="Grupp 40">
            <a:extLst>
              <a:ext uri="{FF2B5EF4-FFF2-40B4-BE49-F238E27FC236}">
                <a16:creationId xmlns:a16="http://schemas.microsoft.com/office/drawing/2014/main" id="{7DF43BED-A820-F623-7BDE-07A74AB71AAB}"/>
              </a:ext>
            </a:extLst>
          </p:cNvPr>
          <p:cNvGrpSpPr/>
          <p:nvPr/>
        </p:nvGrpSpPr>
        <p:grpSpPr>
          <a:xfrm>
            <a:off x="455064" y="3763430"/>
            <a:ext cx="8185296" cy="788400"/>
            <a:chOff x="278573" y="3791098"/>
            <a:chExt cx="8185296" cy="788400"/>
          </a:xfrm>
          <a:solidFill>
            <a:srgbClr val="FFDDD6"/>
          </a:solidFill>
        </p:grpSpPr>
        <p:sp>
          <p:nvSpPr>
            <p:cNvPr id="13" name="Rektangel: övre hörn rundade 12">
              <a:extLst>
                <a:ext uri="{FF2B5EF4-FFF2-40B4-BE49-F238E27FC236}">
                  <a16:creationId xmlns:a16="http://schemas.microsoft.com/office/drawing/2014/main" id="{30BCD729-B012-59A9-815A-5C9A3D544671}"/>
                </a:ext>
              </a:extLst>
            </p:cNvPr>
            <p:cNvSpPr/>
            <p:nvPr/>
          </p:nvSpPr>
          <p:spPr bwMode="auto">
            <a:xfrm>
              <a:off x="6941069" y="3791098"/>
              <a:ext cx="1522800" cy="788400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000" b="0" i="0" u="none" strike="noStrike" spc="-10" dirty="0">
                  <a:solidFill>
                    <a:srgbClr val="4F0433"/>
                  </a:solidFill>
                  <a:latin typeface="DM Sans Medium" pitchFamily="2" charset="0"/>
                </a:rPr>
                <a:t>Eye &amp; Vision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R Brautaset</a:t>
              </a:r>
              <a:endParaRPr kumimoji="0" lang="sv-SE" sz="700" b="0" i="0" u="none" strike="noStrike" cap="none" spc="-10" normalizeH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grpSp>
          <p:nvGrpSpPr>
            <p:cNvPr id="36" name="Grupp 35">
              <a:extLst>
                <a:ext uri="{FF2B5EF4-FFF2-40B4-BE49-F238E27FC236}">
                  <a16:creationId xmlns:a16="http://schemas.microsoft.com/office/drawing/2014/main" id="{1B36273F-8B3A-F4EA-B680-BA0EE2346C64}"/>
                </a:ext>
              </a:extLst>
            </p:cNvPr>
            <p:cNvGrpSpPr/>
            <p:nvPr/>
          </p:nvGrpSpPr>
          <p:grpSpPr>
            <a:xfrm>
              <a:off x="278573" y="3791098"/>
              <a:ext cx="6518459" cy="788400"/>
              <a:chOff x="283662" y="3385878"/>
              <a:chExt cx="6518459" cy="788400"/>
            </a:xfrm>
            <a:grpFill/>
          </p:grpSpPr>
          <p:sp>
            <p:nvSpPr>
              <p:cNvPr id="3" name="Rektangel: övre hörn rundade 2">
                <a:extLst>
                  <a:ext uri="{FF2B5EF4-FFF2-40B4-BE49-F238E27FC236}">
                    <a16:creationId xmlns:a16="http://schemas.microsoft.com/office/drawing/2014/main" id="{EEC8FBD0-CEBD-5303-90A3-67091B5F9FCE}"/>
                  </a:ext>
                </a:extLst>
              </p:cNvPr>
              <p:cNvSpPr/>
              <p:nvPr/>
            </p:nvSpPr>
            <p:spPr bwMode="auto">
              <a:xfrm>
                <a:off x="283662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rgbClr val="4F0433"/>
                    </a:solidFill>
                    <a:latin typeface="DM Sans Medium" pitchFamily="2" charset="0"/>
                  </a:rPr>
                  <a:t>Centre for </a:t>
                </a:r>
                <a:r>
                  <a:rPr lang="sv-SE" sz="1000" b="0" i="0" u="none" strike="noStrike" spc="-10" dirty="0" err="1">
                    <a:solidFill>
                      <a:srgbClr val="4F0433"/>
                    </a:solidFill>
                    <a:latin typeface="DM Sans Medium" pitchFamily="2" charset="0"/>
                  </a:rPr>
                  <a:t>Psychiatry</a:t>
                </a:r>
                <a:r>
                  <a:rPr lang="sv-SE" sz="1000" b="0" i="0" u="none" strike="noStrike" spc="-10" dirty="0">
                    <a:solidFill>
                      <a:srgbClr val="4F0433"/>
                    </a:solidFill>
                    <a:latin typeface="DM Sans Medium" pitchFamily="2" charset="0"/>
                  </a:rPr>
                  <a:t> Research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N Jayaram-Lindström</a:t>
                </a:r>
                <a:endParaRPr kumimoji="0" lang="sv-SE" sz="700" b="0" i="0" u="none" strike="noStrike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endParaRPr>
              </a:p>
            </p:txBody>
          </p:sp>
          <p:sp>
            <p:nvSpPr>
              <p:cNvPr id="12" name="Rektangel: övre hörn rundade 11">
                <a:extLst>
                  <a:ext uri="{FF2B5EF4-FFF2-40B4-BE49-F238E27FC236}">
                    <a16:creationId xmlns:a16="http://schemas.microsoft.com/office/drawing/2014/main" id="{E3BAE587-D587-B016-73D2-C5D14018B0E5}"/>
                  </a:ext>
                </a:extLst>
              </p:cNvPr>
              <p:cNvSpPr/>
              <p:nvPr/>
            </p:nvSpPr>
            <p:spPr bwMode="auto">
              <a:xfrm>
                <a:off x="5279321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 err="1">
                    <a:solidFill>
                      <a:schemeClr val="accent1"/>
                    </a:solidFill>
                    <a:latin typeface="DM Sans Medium" pitchFamily="2" charset="0"/>
                  </a:rPr>
                  <a:t>Psychology</a:t>
                </a:r>
                <a:endParaRPr lang="sv-SE" sz="1000" b="0" i="0" u="none" strike="noStrike" spc="-10" dirty="0">
                  <a:solidFill>
                    <a:schemeClr val="accent1"/>
                  </a:solidFill>
                  <a:latin typeface="DM Sans Medium" pitchFamily="2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J Lundström</a:t>
                </a:r>
              </a:p>
            </p:txBody>
          </p:sp>
          <p:sp>
            <p:nvSpPr>
              <p:cNvPr id="15" name="Rektangel: övre hörn rundade 14">
                <a:extLst>
                  <a:ext uri="{FF2B5EF4-FFF2-40B4-BE49-F238E27FC236}">
                    <a16:creationId xmlns:a16="http://schemas.microsoft.com/office/drawing/2014/main" id="{550CECE6-FE44-41E8-9046-877035AC71DA}"/>
                  </a:ext>
                </a:extLst>
              </p:cNvPr>
              <p:cNvSpPr/>
              <p:nvPr/>
            </p:nvSpPr>
            <p:spPr bwMode="auto">
              <a:xfrm>
                <a:off x="3612484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 err="1">
                    <a:solidFill>
                      <a:schemeClr val="accent1"/>
                    </a:solidFill>
                    <a:latin typeface="DM Sans Medium" pitchFamily="2" charset="0"/>
                  </a:rPr>
                  <a:t>Neuro</a:t>
                </a:r>
                <a:endParaRPr lang="sv-SE" sz="1000" b="0" i="0" u="none" strike="noStrike" spc="-10" dirty="0">
                  <a:solidFill>
                    <a:schemeClr val="accent1"/>
                  </a:solidFill>
                  <a:latin typeface="DM Sans Medium" pitchFamily="2" charset="0"/>
                </a:endParaRP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7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+mn-lt"/>
                  </a:rPr>
                  <a:t>M Jagodic</a:t>
                </a:r>
              </a:p>
            </p:txBody>
          </p:sp>
          <p:sp>
            <p:nvSpPr>
              <p:cNvPr id="28" name="Rektangel: övre hörn rundade 27">
                <a:extLst>
                  <a:ext uri="{FF2B5EF4-FFF2-40B4-BE49-F238E27FC236}">
                    <a16:creationId xmlns:a16="http://schemas.microsoft.com/office/drawing/2014/main" id="{B6230044-6C70-0428-7F8D-BED89F48606B}"/>
                  </a:ext>
                </a:extLst>
              </p:cNvPr>
              <p:cNvSpPr/>
              <p:nvPr/>
            </p:nvSpPr>
            <p:spPr bwMode="auto">
              <a:xfrm>
                <a:off x="1945966" y="338587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chemeClr val="accent1"/>
                    </a:solidFill>
                    <a:latin typeface="DM Sans Medium" pitchFamily="2" charset="0"/>
                  </a:rPr>
                  <a:t>Insurance Medicine</a:t>
                </a:r>
              </a:p>
              <a:p>
                <a:pPr algn="ctr">
                  <a:spcBef>
                    <a:spcPts val="100"/>
                  </a:spcBef>
                </a:pPr>
                <a:r>
                  <a:rPr lang="sv-SE" sz="700" spc="-10" dirty="0">
                    <a:solidFill>
                      <a:schemeClr val="accent1"/>
                    </a:solidFill>
                    <a:latin typeface="DM Sans" pitchFamily="2" charset="0"/>
                  </a:rPr>
                  <a:t>E Mittendorfer-Rutz</a:t>
                </a:r>
                <a:endParaRPr kumimoji="0" lang="sv-SE" sz="700" b="0" i="0" u="none" strike="noStrike" cap="none" spc="-10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endParaRPr>
              </a:p>
            </p:txBody>
          </p:sp>
        </p:grpSp>
      </p:grp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F6275251-2F7B-D229-2251-5EAAC77B7385}"/>
              </a:ext>
            </a:extLst>
          </p:cNvPr>
          <p:cNvCxnSpPr>
            <a:cxnSpLocks/>
            <a:endCxn id="28" idx="3"/>
          </p:cNvCxnSpPr>
          <p:nvPr/>
        </p:nvCxnSpPr>
        <p:spPr bwMode="auto">
          <a:xfrm>
            <a:off x="2878768" y="3552194"/>
            <a:ext cx="0" cy="21123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Platshållare för sidfot 5">
            <a:extLst>
              <a:ext uri="{FF2B5EF4-FFF2-40B4-BE49-F238E27FC236}">
                <a16:creationId xmlns:a16="http://schemas.microsoft.com/office/drawing/2014/main" id="{289AB3DF-2A51-0910-ED72-F7698068F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</p:spPr>
        <p:txBody>
          <a:bodyPr/>
          <a:lstStyle/>
          <a:p>
            <a:r>
              <a:rPr lang="sv-SE" sz="500" dirty="0"/>
              <a:t>Valid from 2025-10-01</a:t>
            </a:r>
          </a:p>
        </p:txBody>
      </p:sp>
      <p:pic>
        <p:nvPicPr>
          <p:cNvPr id="16" name="Bildobjekt 15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5A6719D9-19AF-3112-87FD-D7809E390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</p:spPr>
      </p:pic>
      <p:sp>
        <p:nvSpPr>
          <p:cNvPr id="19" name="Rubrik 1">
            <a:extLst>
              <a:ext uri="{FF2B5EF4-FFF2-40B4-BE49-F238E27FC236}">
                <a16:creationId xmlns:a16="http://schemas.microsoft.com/office/drawing/2014/main" id="{601F5BBB-866D-7156-E0E4-88D062086637}"/>
              </a:ext>
            </a:extLst>
          </p:cNvPr>
          <p:cNvSpPr txBox="1">
            <a:spLocks/>
          </p:cNvSpPr>
          <p:nvPr/>
        </p:nvSpPr>
        <p:spPr bwMode="auto">
          <a:xfrm>
            <a:off x="255983" y="256450"/>
            <a:ext cx="8632045" cy="307777"/>
          </a:xfrm>
          <a:prstGeom prst="rect">
            <a:avLst/>
          </a:prstGeom>
          <a:noFill/>
          <a:ln w="635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spc="-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sv-SE" sz="1400" dirty="0">
                <a:latin typeface="+mj-lt"/>
              </a:rPr>
              <a:t>Organisation – The </a:t>
            </a:r>
            <a:r>
              <a:rPr lang="sv-SE" sz="1400" dirty="0" err="1">
                <a:latin typeface="+mj-lt"/>
              </a:rPr>
              <a:t>Department</a:t>
            </a:r>
            <a:r>
              <a:rPr lang="sv-SE" sz="1400" dirty="0">
                <a:latin typeface="+mj-lt"/>
              </a:rPr>
              <a:t> </a:t>
            </a:r>
            <a:r>
              <a:rPr lang="sv-SE" sz="1400" dirty="0" err="1">
                <a:latin typeface="+mj-lt"/>
              </a:rPr>
              <a:t>of</a:t>
            </a:r>
            <a:r>
              <a:rPr lang="sv-SE" sz="1400" dirty="0">
                <a:latin typeface="+mj-lt"/>
              </a:rPr>
              <a:t> Clinical </a:t>
            </a:r>
            <a:r>
              <a:rPr lang="sv-SE" sz="1400" dirty="0" err="1">
                <a:latin typeface="+mj-lt"/>
              </a:rPr>
              <a:t>Neuroscience</a:t>
            </a:r>
            <a:r>
              <a:rPr lang="sv-SE" sz="1400" dirty="0">
                <a:latin typeface="+mj-lt"/>
              </a:rPr>
              <a:t> (CNS)</a:t>
            </a:r>
            <a:endParaRPr lang="sv-SE" sz="1400" kern="0" dirty="0"/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C2452D6-64E1-CC15-5E9C-ABD5274B14A6}"/>
              </a:ext>
            </a:extLst>
          </p:cNvPr>
          <p:cNvCxnSpPr>
            <a:cxnSpLocks/>
            <a:stCxn id="75" idx="0"/>
          </p:cNvCxnSpPr>
          <p:nvPr/>
        </p:nvCxnSpPr>
        <p:spPr bwMode="auto">
          <a:xfrm>
            <a:off x="5521808" y="1351189"/>
            <a:ext cx="612967" cy="202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4FD02B9E-9282-B37C-1F3D-14A8A1E22684}"/>
              </a:ext>
            </a:extLst>
          </p:cNvPr>
          <p:cNvSpPr/>
          <p:nvPr/>
        </p:nvSpPr>
        <p:spPr bwMode="auto">
          <a:xfrm>
            <a:off x="6134775" y="959396"/>
            <a:ext cx="1523569" cy="78762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4F043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 err="1">
                <a:solidFill>
                  <a:schemeClr val="bg1"/>
                </a:solidFill>
                <a:latin typeface="DM Sans Medium" pitchFamily="2" charset="0"/>
              </a:rPr>
              <a:t>Professional</a:t>
            </a:r>
            <a:r>
              <a:rPr lang="sv-SE" sz="1000" b="0" i="0" u="none" strike="noStrike" baseline="0" dirty="0">
                <a:solidFill>
                  <a:schemeClr val="bg1"/>
                </a:solidFill>
                <a:latin typeface="DM Sans Medium" pitchFamily="2" charset="0"/>
              </a:rPr>
              <a:t> Services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bg1"/>
                </a:solidFill>
                <a:latin typeface="DM Sans" pitchFamily="2" charset="0"/>
              </a:rPr>
              <a:t>K Blomberg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18" name="Rektangel: övre hörn rundade 17">
            <a:extLst>
              <a:ext uri="{FF2B5EF4-FFF2-40B4-BE49-F238E27FC236}">
                <a16:creationId xmlns:a16="http://schemas.microsoft.com/office/drawing/2014/main" id="{05AF7A8D-4F0D-F95E-FB86-478DB15E9C7D}"/>
              </a:ext>
            </a:extLst>
          </p:cNvPr>
          <p:cNvSpPr/>
          <p:nvPr/>
        </p:nvSpPr>
        <p:spPr bwMode="auto">
          <a:xfrm>
            <a:off x="415650" y="2531611"/>
            <a:ext cx="1522800" cy="78840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Centre for </a:t>
            </a:r>
            <a:b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AI Innovation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accent1"/>
                </a:solidFill>
                <a:latin typeface="DM Sans" pitchFamily="2" charset="0"/>
              </a:rPr>
              <a:t>J Furuhjelm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cxnSp>
        <p:nvCxnSpPr>
          <p:cNvPr id="20" name="Rak koppling 19">
            <a:extLst>
              <a:ext uri="{FF2B5EF4-FFF2-40B4-BE49-F238E27FC236}">
                <a16:creationId xmlns:a16="http://schemas.microsoft.com/office/drawing/2014/main" id="{B8211DD4-61F9-8C73-7134-0E9FAA5AA60B}"/>
              </a:ext>
            </a:extLst>
          </p:cNvPr>
          <p:cNvCxnSpPr>
            <a:cxnSpLocks/>
          </p:cNvCxnSpPr>
          <p:nvPr/>
        </p:nvCxnSpPr>
        <p:spPr bwMode="auto">
          <a:xfrm flipV="1">
            <a:off x="4211960" y="1847668"/>
            <a:ext cx="0" cy="303192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ktangel: övre hörn rundade 20">
            <a:extLst>
              <a:ext uri="{FF2B5EF4-FFF2-40B4-BE49-F238E27FC236}">
                <a16:creationId xmlns:a16="http://schemas.microsoft.com/office/drawing/2014/main" id="{00CFDBB6-8D8F-8793-5BBB-52E12BB2B80A}"/>
              </a:ext>
            </a:extLst>
          </p:cNvPr>
          <p:cNvSpPr/>
          <p:nvPr/>
        </p:nvSpPr>
        <p:spPr bwMode="auto">
          <a:xfrm>
            <a:off x="2431864" y="2557011"/>
            <a:ext cx="1522800" cy="78840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Imaging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 </a:t>
            </a:r>
            <a:b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Core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 </a:t>
            </a: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Facilities</a:t>
            </a:r>
            <a:endParaRPr lang="sv-SE" sz="1000" b="0" i="0" u="none" strike="noStrike" baseline="0" dirty="0">
              <a:solidFill>
                <a:schemeClr val="accent1"/>
              </a:solidFill>
              <a:latin typeface="DM Sans Medium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-1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A Varrone</a:t>
            </a:r>
          </a:p>
        </p:txBody>
      </p:sp>
      <p:cxnSp>
        <p:nvCxnSpPr>
          <p:cNvPr id="22" name="Rak koppling 21">
            <a:extLst>
              <a:ext uri="{FF2B5EF4-FFF2-40B4-BE49-F238E27FC236}">
                <a16:creationId xmlns:a16="http://schemas.microsoft.com/office/drawing/2014/main" id="{03C59BA9-32AB-3856-65A3-A45927BA30AE}"/>
              </a:ext>
            </a:extLst>
          </p:cNvPr>
          <p:cNvCxnSpPr>
            <a:cxnSpLocks/>
          </p:cNvCxnSpPr>
          <p:nvPr/>
        </p:nvCxnSpPr>
        <p:spPr bwMode="auto">
          <a:xfrm flipV="1">
            <a:off x="2227856" y="2150860"/>
            <a:ext cx="0" cy="219242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Rak koppling 22">
            <a:extLst>
              <a:ext uri="{FF2B5EF4-FFF2-40B4-BE49-F238E27FC236}">
                <a16:creationId xmlns:a16="http://schemas.microsoft.com/office/drawing/2014/main" id="{6F934F5C-92E2-B934-0AB1-850F0E3F5682}"/>
              </a:ext>
            </a:extLst>
          </p:cNvPr>
          <p:cNvCxnSpPr>
            <a:cxnSpLocks/>
          </p:cNvCxnSpPr>
          <p:nvPr/>
        </p:nvCxnSpPr>
        <p:spPr bwMode="auto">
          <a:xfrm>
            <a:off x="2227856" y="2150860"/>
            <a:ext cx="1984104" cy="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Rak koppling 23">
            <a:extLst>
              <a:ext uri="{FF2B5EF4-FFF2-40B4-BE49-F238E27FC236}">
                <a16:creationId xmlns:a16="http://schemas.microsoft.com/office/drawing/2014/main" id="{CA3F133D-8F1C-9176-EAB3-D9AB9E2B1365}"/>
              </a:ext>
            </a:extLst>
          </p:cNvPr>
          <p:cNvCxnSpPr>
            <a:cxnSpLocks/>
            <a:stCxn id="18" idx="3"/>
            <a:endCxn id="21" idx="3"/>
          </p:cNvCxnSpPr>
          <p:nvPr/>
        </p:nvCxnSpPr>
        <p:spPr bwMode="auto">
          <a:xfrm rot="16200000" flipH="1">
            <a:off x="2172457" y="1536204"/>
            <a:ext cx="25400" cy="2016214"/>
          </a:xfrm>
          <a:prstGeom prst="bentConnector3">
            <a:avLst>
              <a:gd name="adj1" fmla="val -625189"/>
            </a:avLst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9787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D813D-4E88-21DA-ED02-D644003C4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3B67B3-D9EF-0EE0-AD66-51D9DFECB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1838" y="4788233"/>
            <a:ext cx="2443809" cy="171450"/>
          </a:xfrm>
          <a:noFill/>
        </p:spPr>
        <p:txBody>
          <a:bodyPr/>
          <a:lstStyle/>
          <a:p>
            <a:r>
              <a:rPr lang="sv-SE" sz="500" dirty="0"/>
              <a:t>*har team</a:t>
            </a:r>
          </a:p>
        </p:txBody>
      </p:sp>
      <p:cxnSp>
        <p:nvCxnSpPr>
          <p:cNvPr id="697" name="Rak koppling 32">
            <a:extLst>
              <a:ext uri="{FF2B5EF4-FFF2-40B4-BE49-F238E27FC236}">
                <a16:creationId xmlns:a16="http://schemas.microsoft.com/office/drawing/2014/main" id="{BA6B4239-9258-26E9-9D53-4CB292CD4C85}"/>
              </a:ext>
            </a:extLst>
          </p:cNvPr>
          <p:cNvCxnSpPr>
            <a:cxnSpLocks/>
            <a:endCxn id="100" idx="1"/>
          </p:cNvCxnSpPr>
          <p:nvPr/>
        </p:nvCxnSpPr>
        <p:spPr bwMode="auto">
          <a:xfrm flipV="1">
            <a:off x="6164739" y="1112744"/>
            <a:ext cx="5657" cy="26593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32" name="Grupp 431">
            <a:extLst>
              <a:ext uri="{FF2B5EF4-FFF2-40B4-BE49-F238E27FC236}">
                <a16:creationId xmlns:a16="http://schemas.microsoft.com/office/drawing/2014/main" id="{8EBACE80-E70A-62D7-F79F-CC2BC90A707B}"/>
              </a:ext>
            </a:extLst>
          </p:cNvPr>
          <p:cNvGrpSpPr/>
          <p:nvPr/>
        </p:nvGrpSpPr>
        <p:grpSpPr>
          <a:xfrm>
            <a:off x="747656" y="615040"/>
            <a:ext cx="7693632" cy="3980449"/>
            <a:chOff x="767347" y="481641"/>
            <a:chExt cx="7614000" cy="4280443"/>
          </a:xfrm>
          <a:solidFill>
            <a:srgbClr val="F1F1F1"/>
          </a:solidFill>
        </p:grpSpPr>
        <p:grpSp>
          <p:nvGrpSpPr>
            <p:cNvPr id="193" name="Grupp 192">
              <a:extLst>
                <a:ext uri="{FF2B5EF4-FFF2-40B4-BE49-F238E27FC236}">
                  <a16:creationId xmlns:a16="http://schemas.microsoft.com/office/drawing/2014/main" id="{3711B56C-E797-FD63-E867-63E1BBB6A96A}"/>
                </a:ext>
              </a:extLst>
            </p:cNvPr>
            <p:cNvGrpSpPr/>
            <p:nvPr/>
          </p:nvGrpSpPr>
          <p:grpSpPr>
            <a:xfrm>
              <a:off x="2326566" y="1104635"/>
              <a:ext cx="1360889" cy="237600"/>
              <a:chOff x="495726" y="1145200"/>
              <a:chExt cx="1360889" cy="237600"/>
            </a:xfrm>
            <a:grpFill/>
          </p:grpSpPr>
          <p:sp>
            <p:nvSpPr>
              <p:cNvPr id="197" name="Rektangel: övre hörn rundade 196">
                <a:extLst>
                  <a:ext uri="{FF2B5EF4-FFF2-40B4-BE49-F238E27FC236}">
                    <a16:creationId xmlns:a16="http://schemas.microsoft.com/office/drawing/2014/main" id="{9C46CF23-BDC6-8492-7F65-249A76445828}"/>
                  </a:ext>
                </a:extLst>
              </p:cNvPr>
              <p:cNvSpPr/>
              <p:nvPr/>
            </p:nvSpPr>
            <p:spPr bwMode="auto">
              <a:xfrm>
                <a:off x="1277015" y="1145200"/>
                <a:ext cx="579600" cy="2376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500" b="0" i="0" u="none" strike="noStrike" baseline="0" dirty="0">
                    <a:solidFill>
                      <a:srgbClr val="4F0433"/>
                    </a:solidFill>
                    <a:latin typeface="+mj-lt"/>
                  </a:rPr>
                  <a:t>E Mittendorfer</a:t>
                </a:r>
                <a:r>
                  <a:rPr lang="sv-SE" sz="500" dirty="0">
                    <a:solidFill>
                      <a:srgbClr val="4F0433"/>
                    </a:solidFill>
                    <a:latin typeface="+mj-lt"/>
                  </a:rPr>
                  <a:t>-</a:t>
                </a:r>
                <a:r>
                  <a:rPr lang="sv-SE" sz="500" b="0" i="0" u="none" strike="noStrike" baseline="0" dirty="0">
                    <a:solidFill>
                      <a:srgbClr val="4F0433"/>
                    </a:solidFill>
                    <a:latin typeface="+mj-lt"/>
                  </a:rPr>
                  <a:t>Rutz*</a:t>
                </a:r>
              </a:p>
            </p:txBody>
          </p:sp>
          <p:sp>
            <p:nvSpPr>
              <p:cNvPr id="200" name="Rektangel: övre hörn rundade 199">
                <a:extLst>
                  <a:ext uri="{FF2B5EF4-FFF2-40B4-BE49-F238E27FC236}">
                    <a16:creationId xmlns:a16="http://schemas.microsoft.com/office/drawing/2014/main" id="{7B7C0D3D-780B-AA4C-195C-F82685CEE17C}"/>
                  </a:ext>
                </a:extLst>
              </p:cNvPr>
              <p:cNvSpPr/>
              <p:nvPr/>
            </p:nvSpPr>
            <p:spPr bwMode="auto">
              <a:xfrm>
                <a:off x="495726" y="1145200"/>
                <a:ext cx="579600" cy="2376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500" b="0" i="0" u="none" strike="noStrike" baseline="0" dirty="0">
                    <a:solidFill>
                      <a:srgbClr val="4F0433"/>
                    </a:solidFill>
                    <a:latin typeface="+mj-lt"/>
                  </a:rPr>
                  <a:t>E Friberg</a:t>
                </a:r>
              </a:p>
            </p:txBody>
          </p:sp>
        </p:grpSp>
        <p:grpSp>
          <p:nvGrpSpPr>
            <p:cNvPr id="431" name="Grupp 430">
              <a:extLst>
                <a:ext uri="{FF2B5EF4-FFF2-40B4-BE49-F238E27FC236}">
                  <a16:creationId xmlns:a16="http://schemas.microsoft.com/office/drawing/2014/main" id="{A82A4C61-BE2F-3D96-4A13-280D1E9F5168}"/>
                </a:ext>
              </a:extLst>
            </p:cNvPr>
            <p:cNvGrpSpPr>
              <a:grpSpLocks/>
            </p:cNvGrpSpPr>
            <p:nvPr/>
          </p:nvGrpSpPr>
          <p:grpSpPr>
            <a:xfrm>
              <a:off x="767347" y="481641"/>
              <a:ext cx="7614000" cy="4280443"/>
              <a:chOff x="767347" y="481641"/>
              <a:chExt cx="7614000" cy="4280443"/>
            </a:xfrm>
            <a:grpFill/>
          </p:grpSpPr>
          <p:grpSp>
            <p:nvGrpSpPr>
              <p:cNvPr id="396" name="Grupp 395">
                <a:extLst>
                  <a:ext uri="{FF2B5EF4-FFF2-40B4-BE49-F238E27FC236}">
                    <a16:creationId xmlns:a16="http://schemas.microsoft.com/office/drawing/2014/main" id="{102A170D-92D8-2096-0C2B-B5B2CD8851D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67347" y="566203"/>
                <a:ext cx="1357200" cy="4021771"/>
                <a:chOff x="767347" y="566203"/>
                <a:chExt cx="1357200" cy="4021771"/>
              </a:xfrm>
              <a:grpFill/>
            </p:grpSpPr>
            <p:sp>
              <p:nvSpPr>
                <p:cNvPr id="3" name="Rektangel: övre hörn rundade 2">
                  <a:extLst>
                    <a:ext uri="{FF2B5EF4-FFF2-40B4-BE49-F238E27FC236}">
                      <a16:creationId xmlns:a16="http://schemas.microsoft.com/office/drawing/2014/main" id="{7844CE4A-E111-946C-5C69-55E87845D9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60464" y="566203"/>
                  <a:ext cx="775231" cy="450653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FFDDD6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50" i="0" u="none" strike="noStrike" spc="-10" dirty="0">
                      <a:solidFill>
                        <a:schemeClr val="accent1"/>
                      </a:solidFill>
                      <a:latin typeface="+mj-lt"/>
                    </a:rPr>
                    <a:t>Centrum för psykiatriforskning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00" spc="-10" dirty="0">
                      <a:solidFill>
                        <a:schemeClr val="accent1"/>
                      </a:solidFill>
                      <a:latin typeface="DM Sans" pitchFamily="2" charset="0"/>
                    </a:rPr>
                    <a:t>N Jayaram-Lindström</a:t>
                  </a:r>
                  <a:endParaRPr kumimoji="0" lang="sv-SE" sz="5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DM Sans" pitchFamily="2" charset="0"/>
                  </a:endParaRPr>
                </a:p>
              </p:txBody>
            </p:sp>
            <p:grpSp>
              <p:nvGrpSpPr>
                <p:cNvPr id="349" name="Grupp 348">
                  <a:extLst>
                    <a:ext uri="{FF2B5EF4-FFF2-40B4-BE49-F238E27FC236}">
                      <a16:creationId xmlns:a16="http://schemas.microsoft.com/office/drawing/2014/main" id="{DD46C10F-1F98-5DE0-7673-BB6A1C384512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67347" y="1016856"/>
                  <a:ext cx="1357200" cy="3571118"/>
                  <a:chOff x="767347" y="1016856"/>
                  <a:chExt cx="1357200" cy="3571118"/>
                </a:xfrm>
                <a:grpFill/>
              </p:grpSpPr>
              <p:grpSp>
                <p:nvGrpSpPr>
                  <p:cNvPr id="179" name="Grupp 178">
                    <a:extLst>
                      <a:ext uri="{FF2B5EF4-FFF2-40B4-BE49-F238E27FC236}">
                        <a16:creationId xmlns:a16="http://schemas.microsoft.com/office/drawing/2014/main" id="{1E6E6663-7982-810E-CAB7-47240E508AF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1104635"/>
                    <a:ext cx="1357200" cy="237965"/>
                    <a:chOff x="498467" y="1145200"/>
                    <a:chExt cx="1357200" cy="237965"/>
                  </a:xfrm>
                  <a:grpFill/>
                </p:grpSpPr>
                <p:sp>
                  <p:nvSpPr>
                    <p:cNvPr id="97" name="Rektangel: övre hörn rundade 96">
                      <a:extLst>
                        <a:ext uri="{FF2B5EF4-FFF2-40B4-BE49-F238E27FC236}">
                          <a16:creationId xmlns:a16="http://schemas.microsoft.com/office/drawing/2014/main" id="{79ED472F-B0DB-9E79-9BCB-1E9E39B5C5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067" y="1145565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Gripenberg</a:t>
                      </a:r>
                    </a:p>
                  </p:txBody>
                </p:sp>
                <p:sp>
                  <p:nvSpPr>
                    <p:cNvPr id="98" name="Rektangel: övre hörn rundade 97">
                      <a:extLst>
                        <a:ext uri="{FF2B5EF4-FFF2-40B4-BE49-F238E27FC236}">
                          <a16:creationId xmlns:a16="http://schemas.microsoft.com/office/drawing/2014/main" id="{22138144-ED20-B017-9C71-98A9FE80C80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4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N </a:t>
                      </a:r>
                      <a:r>
                        <a:rPr lang="sv-SE" sz="500" b="0" i="0" u="none" strike="noStrike" baseline="0" dirty="0" err="1">
                          <a:solidFill>
                            <a:srgbClr val="4F0433"/>
                          </a:solidFill>
                          <a:latin typeface="+mj-lt"/>
                        </a:rPr>
                        <a:t>Jayaram</a:t>
                      </a: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/ </a:t>
                      </a:r>
                    </a:p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A Hammarberg</a:t>
                      </a:r>
                    </a:p>
                  </p:txBody>
                </p:sp>
              </p:grpSp>
              <p:grpSp>
                <p:nvGrpSpPr>
                  <p:cNvPr id="242" name="Grupp 241">
                    <a:extLst>
                      <a:ext uri="{FF2B5EF4-FFF2-40B4-BE49-F238E27FC236}">
                        <a16:creationId xmlns:a16="http://schemas.microsoft.com/office/drawing/2014/main" id="{1177C160-B352-0B2D-19E8-D30FC3A198C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1399334"/>
                    <a:ext cx="1357200" cy="237600"/>
                    <a:chOff x="498015" y="1145200"/>
                    <a:chExt cx="1357200" cy="237600"/>
                  </a:xfrm>
                  <a:grpFill/>
                </p:grpSpPr>
                <p:sp>
                  <p:nvSpPr>
                    <p:cNvPr id="103" name="Rektangel: övre hörn rundade 102">
                      <a:extLst>
                        <a:ext uri="{FF2B5EF4-FFF2-40B4-BE49-F238E27FC236}">
                          <a16:creationId xmlns:a16="http://schemas.microsoft.com/office/drawing/2014/main" id="{5C0D08B5-EE01-35E2-8AC1-531C2650A8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56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Franck</a:t>
                      </a:r>
                    </a:p>
                  </p:txBody>
                </p:sp>
                <p:sp>
                  <p:nvSpPr>
                    <p:cNvPr id="106" name="Rektangel: övre hörn rundade 105">
                      <a:extLst>
                        <a:ext uri="{FF2B5EF4-FFF2-40B4-BE49-F238E27FC236}">
                          <a16:creationId xmlns:a16="http://schemas.microsoft.com/office/drawing/2014/main" id="{02812A30-B676-BCBB-D52C-A81055FFEB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V Vukojevic</a:t>
                      </a:r>
                    </a:p>
                  </p:txBody>
                </p:sp>
              </p:grpSp>
              <p:grpSp>
                <p:nvGrpSpPr>
                  <p:cNvPr id="35" name="Grupp 34">
                    <a:extLst>
                      <a:ext uri="{FF2B5EF4-FFF2-40B4-BE49-F238E27FC236}">
                        <a16:creationId xmlns:a16="http://schemas.microsoft.com/office/drawing/2014/main" id="{34C5BC31-E8CB-95D1-549D-4A3BD651AB3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1697127"/>
                    <a:ext cx="1357200" cy="237600"/>
                    <a:chOff x="498467" y="1145200"/>
                    <a:chExt cx="1357200" cy="237600"/>
                  </a:xfrm>
                  <a:grpFill/>
                </p:grpSpPr>
                <p:sp>
                  <p:nvSpPr>
                    <p:cNvPr id="107" name="Rektangel: övre hörn rundade 106">
                      <a:extLst>
                        <a:ext uri="{FF2B5EF4-FFF2-40B4-BE49-F238E27FC236}">
                          <a16:creationId xmlns:a16="http://schemas.microsoft.com/office/drawing/2014/main" id="{5E1E982D-790E-41E8-B368-CB41A032AA9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0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C Rück*</a:t>
                      </a:r>
                    </a:p>
                  </p:txBody>
                </p:sp>
                <p:sp>
                  <p:nvSpPr>
                    <p:cNvPr id="108" name="Rektangel: övre hörn rundade 107">
                      <a:extLst>
                        <a:ext uri="{FF2B5EF4-FFF2-40B4-BE49-F238E27FC236}">
                          <a16:creationId xmlns:a16="http://schemas.microsoft.com/office/drawing/2014/main" id="{7A5C6B2E-2DEE-1905-0430-DCE8FF8EFEB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4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M Ramstedt*</a:t>
                      </a:r>
                    </a:p>
                  </p:txBody>
                </p:sp>
              </p:grpSp>
              <p:grpSp>
                <p:nvGrpSpPr>
                  <p:cNvPr id="20" name="Grupp 19">
                    <a:extLst>
                      <a:ext uri="{FF2B5EF4-FFF2-40B4-BE49-F238E27FC236}">
                        <a16:creationId xmlns:a16="http://schemas.microsoft.com/office/drawing/2014/main" id="{D077C59B-58A6-14A4-EB5C-0F4983C2AD3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8" y="1991826"/>
                    <a:ext cx="1357199" cy="237600"/>
                    <a:chOff x="498016" y="1145200"/>
                    <a:chExt cx="1357199" cy="237600"/>
                  </a:xfrm>
                  <a:grpFill/>
                </p:grpSpPr>
                <p:sp>
                  <p:nvSpPr>
                    <p:cNvPr id="113" name="Rektangel: övre hörn rundade 112">
                      <a:extLst>
                        <a:ext uri="{FF2B5EF4-FFF2-40B4-BE49-F238E27FC236}">
                          <a16:creationId xmlns:a16="http://schemas.microsoft.com/office/drawing/2014/main" id="{28CB0F7D-D1A8-722B-5529-69419FE3D8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56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V Ivanov</a:t>
                      </a:r>
                    </a:p>
                  </p:txBody>
                </p:sp>
                <p:sp>
                  <p:nvSpPr>
                    <p:cNvPr id="114" name="Rektangel: övre hörn rundade 113">
                      <a:extLst>
                        <a:ext uri="{FF2B5EF4-FFF2-40B4-BE49-F238E27FC236}">
                          <a16:creationId xmlns:a16="http://schemas.microsoft.com/office/drawing/2014/main" id="{0B0DC91A-730C-5D18-016B-978E464C45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K Månsson</a:t>
                      </a:r>
                    </a:p>
                  </p:txBody>
                </p:sp>
              </p:grpSp>
              <p:grpSp>
                <p:nvGrpSpPr>
                  <p:cNvPr id="68" name="Grupp 67">
                    <a:extLst>
                      <a:ext uri="{FF2B5EF4-FFF2-40B4-BE49-F238E27FC236}">
                        <a16:creationId xmlns:a16="http://schemas.microsoft.com/office/drawing/2014/main" id="{8B3397AA-BF37-3E36-9815-C0AB57B5525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2283390"/>
                    <a:ext cx="1357200" cy="237600"/>
                    <a:chOff x="498467" y="1145200"/>
                    <a:chExt cx="1357200" cy="237600"/>
                  </a:xfrm>
                  <a:grpFill/>
                </p:grpSpPr>
                <p:sp>
                  <p:nvSpPr>
                    <p:cNvPr id="117" name="Rektangel: övre hörn rundade 116">
                      <a:extLst>
                        <a:ext uri="{FF2B5EF4-FFF2-40B4-BE49-F238E27FC236}">
                          <a16:creationId xmlns:a16="http://schemas.microsoft.com/office/drawing/2014/main" id="{30ABEE03-5456-0109-76EC-AAF0F0F0D5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0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/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D Mataix-Cols*</a:t>
                      </a:r>
                    </a:p>
                  </p:txBody>
                </p:sp>
                <p:sp>
                  <p:nvSpPr>
                    <p:cNvPr id="118" name="Rektangel: övre hörn rundade 117">
                      <a:extLst>
                        <a:ext uri="{FF2B5EF4-FFF2-40B4-BE49-F238E27FC236}">
                          <a16:creationId xmlns:a16="http://schemas.microsoft.com/office/drawing/2014/main" id="{D2A39888-9CC1-203F-BDEF-F188637CE60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4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Tiihonen</a:t>
                      </a:r>
                    </a:p>
                  </p:txBody>
                </p:sp>
              </p:grpSp>
              <p:grpSp>
                <p:nvGrpSpPr>
                  <p:cNvPr id="53" name="Grupp 52">
                    <a:extLst>
                      <a:ext uri="{FF2B5EF4-FFF2-40B4-BE49-F238E27FC236}">
                        <a16:creationId xmlns:a16="http://schemas.microsoft.com/office/drawing/2014/main" id="{6DF52A7E-79F6-909E-B49E-9419AF24EF7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2578089"/>
                    <a:ext cx="1357200" cy="237600"/>
                    <a:chOff x="498015" y="1145200"/>
                    <a:chExt cx="1357200" cy="237600"/>
                  </a:xfrm>
                  <a:grpFill/>
                </p:grpSpPr>
                <p:sp>
                  <p:nvSpPr>
                    <p:cNvPr id="119" name="Rektangel: övre hörn rundade 118">
                      <a:extLst>
                        <a:ext uri="{FF2B5EF4-FFF2-40B4-BE49-F238E27FC236}">
                          <a16:creationId xmlns:a16="http://schemas.microsoft.com/office/drawing/2014/main" id="{EE0F5EAB-0B15-676E-441C-A0E638C7A99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56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>
                        <a:lnSpc>
                          <a:spcPts val="500"/>
                        </a:lnSpc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Högström</a:t>
                      </a:r>
                    </a:p>
                  </p:txBody>
                </p:sp>
                <p:sp>
                  <p:nvSpPr>
                    <p:cNvPr id="121" name="Rektangel: övre hörn rundade 120">
                      <a:extLst>
                        <a:ext uri="{FF2B5EF4-FFF2-40B4-BE49-F238E27FC236}">
                          <a16:creationId xmlns:a16="http://schemas.microsoft.com/office/drawing/2014/main" id="{4B131772-2D50-980E-E50D-D754BE1631A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Bjureberg</a:t>
                      </a:r>
                    </a:p>
                  </p:txBody>
                </p:sp>
              </p:grpSp>
              <p:grpSp>
                <p:nvGrpSpPr>
                  <p:cNvPr id="102" name="Grupp 101">
                    <a:extLst>
                      <a:ext uri="{FF2B5EF4-FFF2-40B4-BE49-F238E27FC236}">
                        <a16:creationId xmlns:a16="http://schemas.microsoft.com/office/drawing/2014/main" id="{3BFEFE4E-6096-D354-EFAA-3BEDFCD7560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2875882"/>
                    <a:ext cx="1357200" cy="237600"/>
                    <a:chOff x="498467" y="1145200"/>
                    <a:chExt cx="1357200" cy="237600"/>
                  </a:xfrm>
                  <a:grpFill/>
                </p:grpSpPr>
                <p:sp>
                  <p:nvSpPr>
                    <p:cNvPr id="124" name="Rektangel: övre hörn rundade 123">
                      <a:extLst>
                        <a:ext uri="{FF2B5EF4-FFF2-40B4-BE49-F238E27FC236}">
                          <a16:creationId xmlns:a16="http://schemas.microsoft.com/office/drawing/2014/main" id="{6B295C21-BFD0-9C9A-A44F-702A4C04698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0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/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Lundberg*</a:t>
                      </a:r>
                    </a:p>
                  </p:txBody>
                </p:sp>
                <p:sp>
                  <p:nvSpPr>
                    <p:cNvPr id="125" name="Rektangel: övre hörn rundade 124">
                      <a:extLst>
                        <a:ext uri="{FF2B5EF4-FFF2-40B4-BE49-F238E27FC236}">
                          <a16:creationId xmlns:a16="http://schemas.microsoft.com/office/drawing/2014/main" id="{407D488F-D8DE-8A06-87CF-3AA77FFC4FD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46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A Varrone*</a:t>
                      </a:r>
                    </a:p>
                  </p:txBody>
                </p:sp>
              </p:grpSp>
              <p:grpSp>
                <p:nvGrpSpPr>
                  <p:cNvPr id="86" name="Grupp 85">
                    <a:extLst>
                      <a:ext uri="{FF2B5EF4-FFF2-40B4-BE49-F238E27FC236}">
                        <a16:creationId xmlns:a16="http://schemas.microsoft.com/office/drawing/2014/main" id="{0E2FB847-2906-273B-47E2-B0D630DE8F0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3170581"/>
                    <a:ext cx="1357200" cy="237600"/>
                    <a:chOff x="498015" y="1145200"/>
                    <a:chExt cx="1357200" cy="237600"/>
                  </a:xfrm>
                  <a:grpFill/>
                </p:grpSpPr>
                <p:sp>
                  <p:nvSpPr>
                    <p:cNvPr id="126" name="Rektangel: övre hörn rundade 125">
                      <a:extLst>
                        <a:ext uri="{FF2B5EF4-FFF2-40B4-BE49-F238E27FC236}">
                          <a16:creationId xmlns:a16="http://schemas.microsoft.com/office/drawing/2014/main" id="{FBAD4C3A-11A6-A752-E654-0FD97155AFE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56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/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T Lundgren*</a:t>
                      </a:r>
                    </a:p>
                  </p:txBody>
                </p:sp>
                <p:sp>
                  <p:nvSpPr>
                    <p:cNvPr id="131" name="Rektangel: övre hörn rundade 130">
                      <a:extLst>
                        <a:ext uri="{FF2B5EF4-FFF2-40B4-BE49-F238E27FC236}">
                          <a16:creationId xmlns:a16="http://schemas.microsoft.com/office/drawing/2014/main" id="{E751A25C-E2E1-E2C5-B009-6A6D8EB3AA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8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K Howner</a:t>
                      </a:r>
                    </a:p>
                  </p:txBody>
                </p:sp>
              </p:grpSp>
              <p:grpSp>
                <p:nvGrpSpPr>
                  <p:cNvPr id="135" name="Grupp 134">
                    <a:extLst>
                      <a:ext uri="{FF2B5EF4-FFF2-40B4-BE49-F238E27FC236}">
                        <a16:creationId xmlns:a16="http://schemas.microsoft.com/office/drawing/2014/main" id="{A4210BD3-1BE8-2F16-ACEA-76CAEC186BE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3463183"/>
                    <a:ext cx="1357200" cy="237600"/>
                    <a:chOff x="499560" y="1145200"/>
                    <a:chExt cx="1357200" cy="237600"/>
                  </a:xfrm>
                  <a:grpFill/>
                </p:grpSpPr>
                <p:sp>
                  <p:nvSpPr>
                    <p:cNvPr id="132" name="Rektangel: övre hörn rundade 131">
                      <a:extLst>
                        <a:ext uri="{FF2B5EF4-FFF2-40B4-BE49-F238E27FC236}">
                          <a16:creationId xmlns:a16="http://schemas.microsoft.com/office/drawing/2014/main" id="{75E8BA97-F7CF-0FE5-FCAA-1FB5F1BCD5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716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>
                        <a:lnSpc>
                          <a:spcPts val="500"/>
                        </a:lnSpc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P Lindner</a:t>
                      </a:r>
                    </a:p>
                  </p:txBody>
                </p:sp>
                <p:sp>
                  <p:nvSpPr>
                    <p:cNvPr id="136" name="Rektangel: övre hörn rundade 135">
                      <a:extLst>
                        <a:ext uri="{FF2B5EF4-FFF2-40B4-BE49-F238E27FC236}">
                          <a16:creationId xmlns:a16="http://schemas.microsoft.com/office/drawing/2014/main" id="{AD939ADF-6378-D163-B4AE-8D13362DCF8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956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V Kaldo*</a:t>
                      </a:r>
                    </a:p>
                  </p:txBody>
                </p:sp>
              </p:grpSp>
              <p:grpSp>
                <p:nvGrpSpPr>
                  <p:cNvPr id="120" name="Grupp 119">
                    <a:extLst>
                      <a:ext uri="{FF2B5EF4-FFF2-40B4-BE49-F238E27FC236}">
                        <a16:creationId xmlns:a16="http://schemas.microsoft.com/office/drawing/2014/main" id="{D620F3E6-0E6D-71D5-631E-FF6CC4F7855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767347" y="3757882"/>
                    <a:ext cx="1357200" cy="237600"/>
                    <a:chOff x="499108" y="1145200"/>
                    <a:chExt cx="1357200" cy="237600"/>
                  </a:xfrm>
                  <a:grpFill/>
                </p:grpSpPr>
                <p:sp>
                  <p:nvSpPr>
                    <p:cNvPr id="139" name="Rektangel: övre hörn rundade 138">
                      <a:extLst>
                        <a:ext uri="{FF2B5EF4-FFF2-40B4-BE49-F238E27FC236}">
                          <a16:creationId xmlns:a16="http://schemas.microsoft.com/office/drawing/2014/main" id="{3ADB3C7C-8B80-C6FF-EB86-8A628B0F297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70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/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P Petrovic</a:t>
                      </a:r>
                    </a:p>
                  </p:txBody>
                </p:sp>
                <p:sp>
                  <p:nvSpPr>
                    <p:cNvPr id="140" name="Rektangel: övre hörn rundade 139">
                      <a:extLst>
                        <a:ext uri="{FF2B5EF4-FFF2-40B4-BE49-F238E27FC236}">
                          <a16:creationId xmlns:a16="http://schemas.microsoft.com/office/drawing/2014/main" id="{509BD578-1355-451E-6358-A7AD94C836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910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C Rahm/ </a:t>
                      </a:r>
                    </a:p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M Joleby*</a:t>
                      </a:r>
                    </a:p>
                  </p:txBody>
                </p:sp>
              </p:grpSp>
              <p:sp>
                <p:nvSpPr>
                  <p:cNvPr id="146" name="Rektangel: övre hörn rundade 145">
                    <a:extLst>
                      <a:ext uri="{FF2B5EF4-FFF2-40B4-BE49-F238E27FC236}">
                        <a16:creationId xmlns:a16="http://schemas.microsoft.com/office/drawing/2014/main" id="{90741E4A-42DE-4EA8-C06E-88250E0959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67347" y="405567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CCEBED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KCP** *</a:t>
                    </a:r>
                  </a:p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dirty="0">
                        <a:solidFill>
                          <a:srgbClr val="4F0433"/>
                        </a:solidFill>
                        <a:latin typeface="+mj-lt"/>
                      </a:rPr>
                      <a:t>I Flink</a:t>
                    </a:r>
                    <a:endPara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endParaRPr>
                  </a:p>
                </p:txBody>
              </p:sp>
              <p:cxnSp>
                <p:nvCxnSpPr>
                  <p:cNvPr id="187" name="Rak koppling 32">
                    <a:extLst>
                      <a:ext uri="{FF2B5EF4-FFF2-40B4-BE49-F238E27FC236}">
                        <a16:creationId xmlns:a16="http://schemas.microsoft.com/office/drawing/2014/main" id="{8D82D956-8699-32B1-DEC4-52D27D79166B}"/>
                      </a:ext>
                    </a:extLst>
                  </p:cNvPr>
                  <p:cNvCxnSpPr>
                    <a:cxnSpLocks/>
                    <a:stCxn id="147" idx="0"/>
                    <a:endCxn id="3" idx="1"/>
                  </p:cNvCxnSpPr>
                  <p:nvPr/>
                </p:nvCxnSpPr>
                <p:spPr bwMode="auto">
                  <a:xfrm flipV="1">
                    <a:off x="1346947" y="1016856"/>
                    <a:ext cx="101133" cy="3452318"/>
                  </a:xfrm>
                  <a:prstGeom prst="bentConnector2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0" name="Rak koppling 32">
                    <a:extLst>
                      <a:ext uri="{FF2B5EF4-FFF2-40B4-BE49-F238E27FC236}">
                        <a16:creationId xmlns:a16="http://schemas.microsoft.com/office/drawing/2014/main" id="{149D7065-849B-3930-13CB-99E5902F6216}"/>
                      </a:ext>
                    </a:extLst>
                  </p:cNvPr>
                  <p:cNvCxnSpPr>
                    <a:cxnSpLocks/>
                    <a:stCxn id="97" idx="2"/>
                    <a:endCxn id="98" idx="0"/>
                  </p:cNvCxnSpPr>
                  <p:nvPr/>
                </p:nvCxnSpPr>
                <p:spPr bwMode="auto">
                  <a:xfrm flipH="1" flipV="1">
                    <a:off x="1346947" y="1223435"/>
                    <a:ext cx="198000" cy="365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77" name="Rak koppling 32">
                    <a:extLst>
                      <a:ext uri="{FF2B5EF4-FFF2-40B4-BE49-F238E27FC236}">
                        <a16:creationId xmlns:a16="http://schemas.microsoft.com/office/drawing/2014/main" id="{13C2226A-C35F-D732-D988-FEAF30FD0020}"/>
                      </a:ext>
                    </a:extLst>
                  </p:cNvPr>
                  <p:cNvCxnSpPr>
                    <a:cxnSpLocks/>
                    <a:stCxn id="103" idx="2"/>
                    <a:endCxn id="106" idx="0"/>
                  </p:cNvCxnSpPr>
                  <p:nvPr/>
                </p:nvCxnSpPr>
                <p:spPr bwMode="auto">
                  <a:xfrm flipH="1">
                    <a:off x="1346947" y="1518134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80" name="Rak koppling 32">
                    <a:extLst>
                      <a:ext uri="{FF2B5EF4-FFF2-40B4-BE49-F238E27FC236}">
                        <a16:creationId xmlns:a16="http://schemas.microsoft.com/office/drawing/2014/main" id="{B03E9154-B9A1-4758-59B0-8A5CB48433DA}"/>
                      </a:ext>
                    </a:extLst>
                  </p:cNvPr>
                  <p:cNvCxnSpPr>
                    <a:cxnSpLocks/>
                    <a:stCxn id="107" idx="2"/>
                    <a:endCxn id="108" idx="0"/>
                  </p:cNvCxnSpPr>
                  <p:nvPr/>
                </p:nvCxnSpPr>
                <p:spPr bwMode="auto">
                  <a:xfrm flipH="1">
                    <a:off x="1346947" y="1815927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83" name="Rak koppling 32">
                    <a:extLst>
                      <a:ext uri="{FF2B5EF4-FFF2-40B4-BE49-F238E27FC236}">
                        <a16:creationId xmlns:a16="http://schemas.microsoft.com/office/drawing/2014/main" id="{82CBD765-7502-71ED-8773-E5FE1800C2D2}"/>
                      </a:ext>
                    </a:extLst>
                  </p:cNvPr>
                  <p:cNvCxnSpPr>
                    <a:cxnSpLocks/>
                    <a:stCxn id="113" idx="2"/>
                    <a:endCxn id="114" idx="0"/>
                  </p:cNvCxnSpPr>
                  <p:nvPr/>
                </p:nvCxnSpPr>
                <p:spPr bwMode="auto">
                  <a:xfrm flipH="1">
                    <a:off x="1346947" y="2110626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86" name="Rak koppling 32">
                    <a:extLst>
                      <a:ext uri="{FF2B5EF4-FFF2-40B4-BE49-F238E27FC236}">
                        <a16:creationId xmlns:a16="http://schemas.microsoft.com/office/drawing/2014/main" id="{ACE2B24C-EEBF-FEE7-4969-3D86E86403FF}"/>
                      </a:ext>
                    </a:extLst>
                  </p:cNvPr>
                  <p:cNvCxnSpPr>
                    <a:cxnSpLocks/>
                    <a:stCxn id="117" idx="2"/>
                    <a:endCxn id="118" idx="0"/>
                  </p:cNvCxnSpPr>
                  <p:nvPr/>
                </p:nvCxnSpPr>
                <p:spPr bwMode="auto">
                  <a:xfrm flipH="1">
                    <a:off x="1346947" y="2402190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597" name="Rak koppling 32">
                    <a:extLst>
                      <a:ext uri="{FF2B5EF4-FFF2-40B4-BE49-F238E27FC236}">
                        <a16:creationId xmlns:a16="http://schemas.microsoft.com/office/drawing/2014/main" id="{34B2ABF3-EA2A-8B0C-A581-6A3B21CF5B0F}"/>
                      </a:ext>
                    </a:extLst>
                  </p:cNvPr>
                  <p:cNvCxnSpPr>
                    <a:cxnSpLocks/>
                    <a:stCxn id="119" idx="2"/>
                    <a:endCxn id="121" idx="0"/>
                  </p:cNvCxnSpPr>
                  <p:nvPr/>
                </p:nvCxnSpPr>
                <p:spPr bwMode="auto">
                  <a:xfrm flipH="1">
                    <a:off x="1346947" y="2696889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00" name="Rak koppling 32">
                    <a:extLst>
                      <a:ext uri="{FF2B5EF4-FFF2-40B4-BE49-F238E27FC236}">
                        <a16:creationId xmlns:a16="http://schemas.microsoft.com/office/drawing/2014/main" id="{5C58413D-B325-B524-B16A-A41694A2D542}"/>
                      </a:ext>
                    </a:extLst>
                  </p:cNvPr>
                  <p:cNvCxnSpPr>
                    <a:cxnSpLocks/>
                    <a:stCxn id="124" idx="2"/>
                    <a:endCxn id="125" idx="0"/>
                  </p:cNvCxnSpPr>
                  <p:nvPr/>
                </p:nvCxnSpPr>
                <p:spPr bwMode="auto">
                  <a:xfrm flipH="1">
                    <a:off x="1346947" y="2994682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04" name="Rak koppling 32">
                    <a:extLst>
                      <a:ext uri="{FF2B5EF4-FFF2-40B4-BE49-F238E27FC236}">
                        <a16:creationId xmlns:a16="http://schemas.microsoft.com/office/drawing/2014/main" id="{41D5B07E-47BD-3F1C-10C6-226F83369E52}"/>
                      </a:ext>
                    </a:extLst>
                  </p:cNvPr>
                  <p:cNvCxnSpPr>
                    <a:cxnSpLocks/>
                    <a:stCxn id="126" idx="2"/>
                    <a:endCxn id="131" idx="0"/>
                  </p:cNvCxnSpPr>
                  <p:nvPr/>
                </p:nvCxnSpPr>
                <p:spPr bwMode="auto">
                  <a:xfrm flipH="1">
                    <a:off x="1346947" y="3289381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07" name="Rak koppling 32">
                    <a:extLst>
                      <a:ext uri="{FF2B5EF4-FFF2-40B4-BE49-F238E27FC236}">
                        <a16:creationId xmlns:a16="http://schemas.microsoft.com/office/drawing/2014/main" id="{EF13A758-CF6E-3018-2A32-099A1B2080A7}"/>
                      </a:ext>
                    </a:extLst>
                  </p:cNvPr>
                  <p:cNvCxnSpPr>
                    <a:cxnSpLocks/>
                    <a:stCxn id="132" idx="2"/>
                    <a:endCxn id="136" idx="0"/>
                  </p:cNvCxnSpPr>
                  <p:nvPr/>
                </p:nvCxnSpPr>
                <p:spPr bwMode="auto">
                  <a:xfrm flipH="1">
                    <a:off x="1346947" y="3581983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2" name="Rak koppling 32">
                    <a:extLst>
                      <a:ext uri="{FF2B5EF4-FFF2-40B4-BE49-F238E27FC236}">
                        <a16:creationId xmlns:a16="http://schemas.microsoft.com/office/drawing/2014/main" id="{71C90EC9-9C34-82EE-6328-17B94224BEDF}"/>
                      </a:ext>
                    </a:extLst>
                  </p:cNvPr>
                  <p:cNvCxnSpPr>
                    <a:cxnSpLocks/>
                    <a:stCxn id="139" idx="2"/>
                    <a:endCxn id="140" idx="0"/>
                  </p:cNvCxnSpPr>
                  <p:nvPr/>
                </p:nvCxnSpPr>
                <p:spPr bwMode="auto">
                  <a:xfrm flipH="1">
                    <a:off x="1346947" y="3876682"/>
                    <a:ext cx="1980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196" name="Rak koppling 32">
                    <a:extLst>
                      <a:ext uri="{FF2B5EF4-FFF2-40B4-BE49-F238E27FC236}">
                        <a16:creationId xmlns:a16="http://schemas.microsoft.com/office/drawing/2014/main" id="{24C96740-EC6F-A0E3-5589-233743696018}"/>
                      </a:ext>
                    </a:extLst>
                  </p:cNvPr>
                  <p:cNvCxnSpPr>
                    <a:cxnSpLocks/>
                    <a:stCxn id="172" idx="2"/>
                    <a:endCxn id="146" idx="0"/>
                  </p:cNvCxnSpPr>
                  <p:nvPr/>
                </p:nvCxnSpPr>
                <p:spPr bwMode="auto">
                  <a:xfrm flipH="1">
                    <a:off x="1346947" y="4174475"/>
                    <a:ext cx="201948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147" name="Rektangel: övre hörn rundade 146">
                    <a:extLst>
                      <a:ext uri="{FF2B5EF4-FFF2-40B4-BE49-F238E27FC236}">
                        <a16:creationId xmlns:a16="http://schemas.microsoft.com/office/drawing/2014/main" id="{4687D911-D26F-0104-30AC-A60E52389B3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67347" y="4350374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CCEBED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Fortbildning</a:t>
                    </a:r>
                  </a:p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H Fatouros-Bergman</a:t>
                    </a:r>
                  </a:p>
                </p:txBody>
              </p:sp>
            </p:grpSp>
          </p:grpSp>
          <p:grpSp>
            <p:nvGrpSpPr>
              <p:cNvPr id="425" name="Grupp 424">
                <a:extLst>
                  <a:ext uri="{FF2B5EF4-FFF2-40B4-BE49-F238E27FC236}">
                    <a16:creationId xmlns:a16="http://schemas.microsoft.com/office/drawing/2014/main" id="{D37FA0FE-9201-A397-93D0-227DDCDA8401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326147" y="566203"/>
                <a:ext cx="1071508" cy="1070731"/>
                <a:chOff x="2326147" y="566203"/>
                <a:chExt cx="1071508" cy="1070731"/>
              </a:xfrm>
              <a:grpFill/>
            </p:grpSpPr>
            <p:sp>
              <p:nvSpPr>
                <p:cNvPr id="2" name="Rektangel: övre hörn rundade 1">
                  <a:extLst>
                    <a:ext uri="{FF2B5EF4-FFF2-40B4-BE49-F238E27FC236}">
                      <a16:creationId xmlns:a16="http://schemas.microsoft.com/office/drawing/2014/main" id="{19B07771-D5D6-A2B5-25EC-5894D7308C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2424" y="566203"/>
                  <a:ext cx="775231" cy="450653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FFDDD6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50" i="0" u="none" strike="noStrike" spc="-10" dirty="0">
                      <a:solidFill>
                        <a:schemeClr val="accent1"/>
                      </a:solidFill>
                      <a:latin typeface="+mj-lt"/>
                    </a:rPr>
                    <a:t>Försäkringsmedicin</a:t>
                  </a:r>
                </a:p>
                <a:p>
                  <a:pPr algn="ctr">
                    <a:spcBef>
                      <a:spcPts val="100"/>
                    </a:spcBef>
                  </a:pPr>
                  <a:r>
                    <a:rPr lang="sv-SE" sz="500" spc="-10" dirty="0">
                      <a:solidFill>
                        <a:schemeClr val="accent1"/>
                      </a:solidFill>
                      <a:latin typeface="+mn-lt"/>
                    </a:rPr>
                    <a:t>E</a:t>
                  </a:r>
                  <a:r>
                    <a:rPr lang="sv-SE" sz="500" spc="-10" dirty="0">
                      <a:solidFill>
                        <a:srgbClr val="FFFFFF"/>
                      </a:solidFill>
                      <a:latin typeface="+mn-lt"/>
                    </a:rPr>
                    <a:t> </a:t>
                  </a:r>
                  <a:r>
                    <a:rPr lang="sv-SE" sz="500" spc="-10" dirty="0">
                      <a:solidFill>
                        <a:schemeClr val="accent1"/>
                      </a:solidFill>
                      <a:latin typeface="+mn-lt"/>
                    </a:rPr>
                    <a:t>Mittendorfer-Rutz</a:t>
                  </a:r>
                  <a:endParaRPr kumimoji="0" lang="sv-SE" sz="5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+mn-lt"/>
                  </a:endParaRPr>
                </a:p>
              </p:txBody>
            </p:sp>
            <p:sp>
              <p:nvSpPr>
                <p:cNvPr id="247" name="Rektangel: övre hörn rundade 246">
                  <a:extLst>
                    <a:ext uri="{FF2B5EF4-FFF2-40B4-BE49-F238E27FC236}">
                      <a16:creationId xmlns:a16="http://schemas.microsoft.com/office/drawing/2014/main" id="{8E64FD4E-CBDA-E0AE-3109-8BB284195D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6147" y="1399334"/>
                  <a:ext cx="579600" cy="2376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grpFill/>
                <a:ln w="317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rPr>
                    <a:t>P Svedberg</a:t>
                  </a:r>
                </a:p>
              </p:txBody>
            </p:sp>
            <p:cxnSp>
              <p:nvCxnSpPr>
                <p:cNvPr id="201" name="Rak koppling 32">
                  <a:extLst>
                    <a:ext uri="{FF2B5EF4-FFF2-40B4-BE49-F238E27FC236}">
                      <a16:creationId xmlns:a16="http://schemas.microsoft.com/office/drawing/2014/main" id="{AD7BB1E7-518E-BE67-D9F7-6205C0030408}"/>
                    </a:ext>
                  </a:extLst>
                </p:cNvPr>
                <p:cNvCxnSpPr>
                  <a:cxnSpLocks/>
                  <a:stCxn id="247" idx="0"/>
                  <a:endCxn id="2" idx="1"/>
                </p:cNvCxnSpPr>
                <p:nvPr/>
              </p:nvCxnSpPr>
              <p:spPr bwMode="auto">
                <a:xfrm flipV="1">
                  <a:off x="2905747" y="1016856"/>
                  <a:ext cx="104293" cy="501278"/>
                </a:xfrm>
                <a:prstGeom prst="bentConnector2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04" name="Rak koppling 32">
                  <a:extLst>
                    <a:ext uri="{FF2B5EF4-FFF2-40B4-BE49-F238E27FC236}">
                      <a16:creationId xmlns:a16="http://schemas.microsoft.com/office/drawing/2014/main" id="{8B1563AD-66FA-11B8-1F89-5FC495BF682D}"/>
                    </a:ext>
                  </a:extLst>
                </p:cNvPr>
                <p:cNvCxnSpPr>
                  <a:cxnSpLocks/>
                  <a:stCxn id="197" idx="2"/>
                  <a:endCxn id="200" idx="0"/>
                </p:cNvCxnSpPr>
                <p:nvPr/>
              </p:nvCxnSpPr>
              <p:spPr bwMode="auto">
                <a:xfrm flipH="1">
                  <a:off x="2906166" y="1223435"/>
                  <a:ext cx="201689" cy="0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428" name="Grupp 427">
                <a:extLst>
                  <a:ext uri="{FF2B5EF4-FFF2-40B4-BE49-F238E27FC236}">
                    <a16:creationId xmlns:a16="http://schemas.microsoft.com/office/drawing/2014/main" id="{39A1A53F-102A-38AE-FDEA-648DBF27ECC3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3895747" y="566205"/>
                <a:ext cx="1353668" cy="4195879"/>
                <a:chOff x="3895747" y="566205"/>
                <a:chExt cx="1353668" cy="4195879"/>
              </a:xfrm>
              <a:grpFill/>
            </p:grpSpPr>
            <p:sp>
              <p:nvSpPr>
                <p:cNvPr id="312" name="Rektangel: övre hörn rundade 311">
                  <a:extLst>
                    <a:ext uri="{FF2B5EF4-FFF2-40B4-BE49-F238E27FC236}">
                      <a16:creationId xmlns:a16="http://schemas.microsoft.com/office/drawing/2014/main" id="{97633F17-6CFA-B33E-2B0E-773604F2CB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184384" y="566205"/>
                  <a:ext cx="775231" cy="450653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FFDDD6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50" i="0" u="none" strike="noStrike" spc="-10" dirty="0" err="1">
                      <a:solidFill>
                        <a:schemeClr val="accent1"/>
                      </a:solidFill>
                      <a:latin typeface="+mj-lt"/>
                    </a:rPr>
                    <a:t>Neuro</a:t>
                  </a:r>
                  <a:endParaRPr lang="sv-SE" sz="550" i="0" u="none" strike="noStrike" spc="-10" dirty="0">
                    <a:solidFill>
                      <a:schemeClr val="accent1"/>
                    </a:solidFill>
                    <a:latin typeface="+mj-lt"/>
                  </a:endParaRPr>
                </a:p>
                <a:p>
                  <a:pPr algn="ctr">
                    <a:spcBef>
                      <a:spcPts val="100"/>
                    </a:spcBef>
                  </a:pPr>
                  <a:r>
                    <a:rPr lang="sv-SE" sz="500" spc="-10" dirty="0">
                      <a:solidFill>
                        <a:schemeClr val="accent1"/>
                      </a:solidFill>
                      <a:latin typeface="+mn-lt"/>
                    </a:rPr>
                    <a:t>M Jagodic</a:t>
                  </a:r>
                  <a:endParaRPr kumimoji="0" lang="sv-SE" sz="5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+mn-lt"/>
                  </a:endParaRPr>
                </a:p>
              </p:txBody>
            </p:sp>
            <p:grpSp>
              <p:nvGrpSpPr>
                <p:cNvPr id="427" name="Grupp 426">
                  <a:extLst>
                    <a:ext uri="{FF2B5EF4-FFF2-40B4-BE49-F238E27FC236}">
                      <a16:creationId xmlns:a16="http://schemas.microsoft.com/office/drawing/2014/main" id="{D5DF6931-6171-07B3-D4AC-A95B7096A350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3895747" y="1016858"/>
                  <a:ext cx="1353668" cy="3745226"/>
                  <a:chOff x="3895747" y="1016858"/>
                  <a:chExt cx="1353668" cy="3745226"/>
                </a:xfrm>
                <a:grpFill/>
              </p:grpSpPr>
              <p:grpSp>
                <p:nvGrpSpPr>
                  <p:cNvPr id="230" name="Grupp 229">
                    <a:extLst>
                      <a:ext uri="{FF2B5EF4-FFF2-40B4-BE49-F238E27FC236}">
                        <a16:creationId xmlns:a16="http://schemas.microsoft.com/office/drawing/2014/main" id="{59C20C69-4EDB-9070-81D4-F0546B84764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6408" y="1104635"/>
                    <a:ext cx="1352939" cy="239277"/>
                    <a:chOff x="503608" y="1145200"/>
                    <a:chExt cx="1352939" cy="239277"/>
                  </a:xfrm>
                  <a:grpFill/>
                </p:grpSpPr>
                <p:sp>
                  <p:nvSpPr>
                    <p:cNvPr id="232" name="Rektangel: övre hörn rundade 231">
                      <a:extLst>
                        <a:ext uri="{FF2B5EF4-FFF2-40B4-BE49-F238E27FC236}">
                          <a16:creationId xmlns:a16="http://schemas.microsoft.com/office/drawing/2014/main" id="{B78F1922-42A9-9042-B747-9DA3ABC2DD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947" y="1146877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T Granberg*</a:t>
                      </a:r>
                    </a:p>
                  </p:txBody>
                </p:sp>
                <p:sp>
                  <p:nvSpPr>
                    <p:cNvPr id="233" name="Rektangel: övre hörn rundade 232">
                      <a:extLst>
                        <a:ext uri="{FF2B5EF4-FFF2-40B4-BE49-F238E27FC236}">
                          <a16:creationId xmlns:a16="http://schemas.microsoft.com/office/drawing/2014/main" id="{0198E492-00C7-E407-C413-9A4AFD38A79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360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S Holmin*</a:t>
                      </a:r>
                    </a:p>
                  </p:txBody>
                </p:sp>
              </p:grpSp>
              <p:grpSp>
                <p:nvGrpSpPr>
                  <p:cNvPr id="250" name="Grupp 249">
                    <a:extLst>
                      <a:ext uri="{FF2B5EF4-FFF2-40B4-BE49-F238E27FC236}">
                        <a16:creationId xmlns:a16="http://schemas.microsoft.com/office/drawing/2014/main" id="{5766DBA8-25C9-B209-266A-FA99BF24213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1399334"/>
                    <a:ext cx="1353600" cy="237600"/>
                    <a:chOff x="502495" y="1145200"/>
                    <a:chExt cx="1353600" cy="237600"/>
                  </a:xfrm>
                  <a:grpFill/>
                </p:grpSpPr>
                <p:sp>
                  <p:nvSpPr>
                    <p:cNvPr id="251" name="Rektangel: övre hörn rundade 250">
                      <a:extLst>
                        <a:ext uri="{FF2B5EF4-FFF2-40B4-BE49-F238E27FC236}">
                          <a16:creationId xmlns:a16="http://schemas.microsoft.com/office/drawing/2014/main" id="{2B0ABE78-33B4-AB29-BCBA-483543AD01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S Skare</a:t>
                      </a:r>
                    </a:p>
                  </p:txBody>
                </p:sp>
                <p:sp>
                  <p:nvSpPr>
                    <p:cNvPr id="252" name="Rektangel: övre hörn rundade 251">
                      <a:extLst>
                        <a:ext uri="{FF2B5EF4-FFF2-40B4-BE49-F238E27FC236}">
                          <a16:creationId xmlns:a16="http://schemas.microsoft.com/office/drawing/2014/main" id="{9A887B6D-9DEF-E43A-979B-8FBE6B52F0D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A Falk-Delgado</a:t>
                      </a:r>
                    </a:p>
                  </p:txBody>
                </p:sp>
              </p:grpSp>
              <p:grpSp>
                <p:nvGrpSpPr>
                  <p:cNvPr id="37" name="Grupp 36">
                    <a:extLst>
                      <a:ext uri="{FF2B5EF4-FFF2-40B4-BE49-F238E27FC236}">
                        <a16:creationId xmlns:a16="http://schemas.microsoft.com/office/drawing/2014/main" id="{57EDCDC4-AE60-B262-BB31-6075688DFDB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1697127"/>
                    <a:ext cx="1353668" cy="237600"/>
                    <a:chOff x="502947" y="1145200"/>
                    <a:chExt cx="1353668" cy="237600"/>
                  </a:xfrm>
                  <a:grpFill/>
                </p:grpSpPr>
                <p:sp>
                  <p:nvSpPr>
                    <p:cNvPr id="44" name="Rektangel: övre hörn rundade 43">
                      <a:extLst>
                        <a:ext uri="{FF2B5EF4-FFF2-40B4-BE49-F238E27FC236}">
                          <a16:creationId xmlns:a16="http://schemas.microsoft.com/office/drawing/2014/main" id="{F6610E03-0F9C-75C3-A382-47882E50EE9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I Kockum*</a:t>
                      </a:r>
                    </a:p>
                  </p:txBody>
                </p:sp>
                <p:sp>
                  <p:nvSpPr>
                    <p:cNvPr id="45" name="Rektangel: övre hörn rundade 44">
                      <a:extLst>
                        <a:ext uri="{FF2B5EF4-FFF2-40B4-BE49-F238E27FC236}">
                          <a16:creationId xmlns:a16="http://schemas.microsoft.com/office/drawing/2014/main" id="{6FA8AC46-F216-6C6B-975B-F392D8A21AD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L Brundin</a:t>
                      </a:r>
                    </a:p>
                  </p:txBody>
                </p:sp>
                <p:sp>
                  <p:nvSpPr>
                    <p:cNvPr id="10" name="Rektangel: övre hörn rundade 9">
                      <a:extLst>
                        <a:ext uri="{FF2B5EF4-FFF2-40B4-BE49-F238E27FC236}">
                          <a16:creationId xmlns:a16="http://schemas.microsoft.com/office/drawing/2014/main" id="{CAD5CEF5-8091-7785-E116-14487D9916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7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I Kockum*</a:t>
                      </a:r>
                    </a:p>
                  </p:txBody>
                </p:sp>
                <p:sp>
                  <p:nvSpPr>
                    <p:cNvPr id="11" name="Rektangel: övre hörn rundade 10">
                      <a:extLst>
                        <a:ext uri="{FF2B5EF4-FFF2-40B4-BE49-F238E27FC236}">
                          <a16:creationId xmlns:a16="http://schemas.microsoft.com/office/drawing/2014/main" id="{2438982C-85A5-66D2-789B-AC3E20D7061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3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L Brundin</a:t>
                      </a:r>
                    </a:p>
                  </p:txBody>
                </p:sp>
              </p:grpSp>
              <p:grpSp>
                <p:nvGrpSpPr>
                  <p:cNvPr id="22" name="Grupp 21">
                    <a:extLst>
                      <a:ext uri="{FF2B5EF4-FFF2-40B4-BE49-F238E27FC236}">
                        <a16:creationId xmlns:a16="http://schemas.microsoft.com/office/drawing/2014/main" id="{4839E4F8-796F-8C78-5797-0613F98AE33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1991826"/>
                    <a:ext cx="1353668" cy="237600"/>
                    <a:chOff x="502495" y="1145200"/>
                    <a:chExt cx="1353668" cy="237600"/>
                  </a:xfrm>
                  <a:grpFill/>
                </p:grpSpPr>
                <p:sp>
                  <p:nvSpPr>
                    <p:cNvPr id="29" name="Rektangel: övre hörn rundade 28">
                      <a:extLst>
                        <a:ext uri="{FF2B5EF4-FFF2-40B4-BE49-F238E27FC236}">
                          <a16:creationId xmlns:a16="http://schemas.microsoft.com/office/drawing/2014/main" id="{B81B0F93-CA15-772D-17C6-9ED6DAF04C3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N Ahmed</a:t>
                      </a:r>
                    </a:p>
                  </p:txBody>
                </p:sp>
                <p:sp>
                  <p:nvSpPr>
                    <p:cNvPr id="30" name="Rektangel: övre hörn rundade 29">
                      <a:extLst>
                        <a:ext uri="{FF2B5EF4-FFF2-40B4-BE49-F238E27FC236}">
                          <a16:creationId xmlns:a16="http://schemas.microsoft.com/office/drawing/2014/main" id="{A5AED3C4-46B7-C739-C5A8-DF0ADFECEC5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F Piehl*</a:t>
                      </a:r>
                    </a:p>
                  </p:txBody>
                </p:sp>
                <p:sp>
                  <p:nvSpPr>
                    <p:cNvPr id="12" name="Rektangel: övre hörn rundade 11">
                      <a:extLst>
                        <a:ext uri="{FF2B5EF4-FFF2-40B4-BE49-F238E27FC236}">
                          <a16:creationId xmlns:a16="http://schemas.microsoft.com/office/drawing/2014/main" id="{89172E3F-29D0-C9A5-E90E-2315F95CC2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563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N Ahmed</a:t>
                      </a:r>
                    </a:p>
                  </p:txBody>
                </p:sp>
                <p:sp>
                  <p:nvSpPr>
                    <p:cNvPr id="13" name="Rektangel: övre hörn rundade 12">
                      <a:extLst>
                        <a:ext uri="{FF2B5EF4-FFF2-40B4-BE49-F238E27FC236}">
                          <a16:creationId xmlns:a16="http://schemas.microsoft.com/office/drawing/2014/main" id="{B133BABC-D6FB-3F5B-4B8E-F5DA2BE4946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563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F Piehl*</a:t>
                      </a:r>
                    </a:p>
                  </p:txBody>
                </p:sp>
              </p:grpSp>
              <p:grpSp>
                <p:nvGrpSpPr>
                  <p:cNvPr id="70" name="Grupp 69">
                    <a:extLst>
                      <a:ext uri="{FF2B5EF4-FFF2-40B4-BE49-F238E27FC236}">
                        <a16:creationId xmlns:a16="http://schemas.microsoft.com/office/drawing/2014/main" id="{6837A282-79D1-F24F-3917-144BA4CC8E1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2283390"/>
                    <a:ext cx="1353668" cy="237600"/>
                    <a:chOff x="502947" y="1145200"/>
                    <a:chExt cx="1353668" cy="237600"/>
                  </a:xfrm>
                  <a:grpFill/>
                </p:grpSpPr>
                <p:sp>
                  <p:nvSpPr>
                    <p:cNvPr id="77" name="Rektangel: övre hörn rundade 76">
                      <a:extLst>
                        <a:ext uri="{FF2B5EF4-FFF2-40B4-BE49-F238E27FC236}">
                          <a16:creationId xmlns:a16="http://schemas.microsoft.com/office/drawing/2014/main" id="{2235A4F8-77D1-AC8A-B673-DE412C7291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R Harris*</a:t>
                      </a:r>
                    </a:p>
                  </p:txBody>
                </p:sp>
                <p:sp>
                  <p:nvSpPr>
                    <p:cNvPr id="78" name="Rektangel: övre hörn rundade 77">
                      <a:extLst>
                        <a:ext uri="{FF2B5EF4-FFF2-40B4-BE49-F238E27FC236}">
                          <a16:creationId xmlns:a16="http://schemas.microsoft.com/office/drawing/2014/main" id="{7E4F611E-E830-DF2F-F064-23EA4FA57A3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S </a:t>
                      </a:r>
                      <a:r>
                        <a:rPr lang="sv-SE" sz="500" b="0" i="0" u="none" strike="noStrike" baseline="0" dirty="0" err="1">
                          <a:solidFill>
                            <a:srgbClr val="4F0433"/>
                          </a:solidFill>
                          <a:latin typeface="+mj-lt"/>
                        </a:rPr>
                        <a:t>Brauner</a:t>
                      </a:r>
                      <a:endPara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14" name="Rektangel: övre hörn rundade 13">
                      <a:extLst>
                        <a:ext uri="{FF2B5EF4-FFF2-40B4-BE49-F238E27FC236}">
                          <a16:creationId xmlns:a16="http://schemas.microsoft.com/office/drawing/2014/main" id="{173C3C94-4B60-D192-987A-F784260363E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701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R Harris*</a:t>
                      </a:r>
                    </a:p>
                  </p:txBody>
                </p:sp>
              </p:grpSp>
              <p:grpSp>
                <p:nvGrpSpPr>
                  <p:cNvPr id="55" name="Grupp 54">
                    <a:extLst>
                      <a:ext uri="{FF2B5EF4-FFF2-40B4-BE49-F238E27FC236}">
                        <a16:creationId xmlns:a16="http://schemas.microsoft.com/office/drawing/2014/main" id="{22EF1EF8-0149-3E85-3839-44AD2DF74C6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2578089"/>
                    <a:ext cx="1353600" cy="237600"/>
                    <a:chOff x="502495" y="1145200"/>
                    <a:chExt cx="1353600" cy="237600"/>
                  </a:xfrm>
                  <a:grpFill/>
                </p:grpSpPr>
                <p:sp>
                  <p:nvSpPr>
                    <p:cNvPr id="62" name="Rektangel: övre hörn rundade 61">
                      <a:extLst>
                        <a:ext uri="{FF2B5EF4-FFF2-40B4-BE49-F238E27FC236}">
                          <a16:creationId xmlns:a16="http://schemas.microsoft.com/office/drawing/2014/main" id="{C39276DB-43DA-A7A7-83AD-BA8AE304F09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K Fink/</a:t>
                      </a:r>
                    </a:p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K McKay</a:t>
                      </a:r>
                    </a:p>
                  </p:txBody>
                </p:sp>
                <p:sp>
                  <p:nvSpPr>
                    <p:cNvPr id="63" name="Rektangel: övre hörn rundade 62">
                      <a:extLst>
                        <a:ext uri="{FF2B5EF4-FFF2-40B4-BE49-F238E27FC236}">
                          <a16:creationId xmlns:a16="http://schemas.microsoft.com/office/drawing/2014/main" id="{5B7725C9-5F8F-2E00-EFBA-D5006079CDB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C Cooray</a:t>
                      </a:r>
                    </a:p>
                  </p:txBody>
                </p:sp>
              </p:grpSp>
              <p:grpSp>
                <p:nvGrpSpPr>
                  <p:cNvPr id="104" name="Grupp 103">
                    <a:extLst>
                      <a:ext uri="{FF2B5EF4-FFF2-40B4-BE49-F238E27FC236}">
                        <a16:creationId xmlns:a16="http://schemas.microsoft.com/office/drawing/2014/main" id="{DC83E340-25C5-9182-F459-B6D02354392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2875882"/>
                    <a:ext cx="1353600" cy="237600"/>
                    <a:chOff x="502947" y="1145200"/>
                    <a:chExt cx="1353600" cy="237600"/>
                  </a:xfrm>
                  <a:grpFill/>
                </p:grpSpPr>
                <p:sp>
                  <p:nvSpPr>
                    <p:cNvPr id="111" name="Rektangel: övre hörn rundade 110">
                      <a:extLst>
                        <a:ext uri="{FF2B5EF4-FFF2-40B4-BE49-F238E27FC236}">
                          <a16:creationId xmlns:a16="http://schemas.microsoft.com/office/drawing/2014/main" id="{5F7B89A4-5182-F2ED-882B-31B5FE279AD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E Thelin</a:t>
                      </a:r>
                    </a:p>
                  </p:txBody>
                </p:sp>
                <p:sp>
                  <p:nvSpPr>
                    <p:cNvPr id="112" name="Rektangel: övre hörn rundade 111">
                      <a:extLst>
                        <a:ext uri="{FF2B5EF4-FFF2-40B4-BE49-F238E27FC236}">
                          <a16:creationId xmlns:a16="http://schemas.microsoft.com/office/drawing/2014/main" id="{65335AF5-D189-E97A-FE6F-D970184DAE8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947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A Glaser</a:t>
                      </a:r>
                    </a:p>
                  </p:txBody>
                </p:sp>
              </p:grpSp>
              <p:grpSp>
                <p:nvGrpSpPr>
                  <p:cNvPr id="88" name="Grupp 87">
                    <a:extLst>
                      <a:ext uri="{FF2B5EF4-FFF2-40B4-BE49-F238E27FC236}">
                        <a16:creationId xmlns:a16="http://schemas.microsoft.com/office/drawing/2014/main" id="{4306C654-92D4-5958-8B44-8855B6FA843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3170581"/>
                    <a:ext cx="1353600" cy="237600"/>
                    <a:chOff x="502495" y="1145200"/>
                    <a:chExt cx="1353600" cy="237600"/>
                  </a:xfrm>
                  <a:grpFill/>
                </p:grpSpPr>
                <p:sp>
                  <p:nvSpPr>
                    <p:cNvPr id="95" name="Rektangel: övre hörn rundade 94">
                      <a:extLst>
                        <a:ext uri="{FF2B5EF4-FFF2-40B4-BE49-F238E27FC236}">
                          <a16:creationId xmlns:a16="http://schemas.microsoft.com/office/drawing/2014/main" id="{29A10E58-41E6-6397-74F4-9CCA30336E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6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M Jagodic*</a:t>
                      </a:r>
                    </a:p>
                  </p:txBody>
                </p:sp>
                <p:sp>
                  <p:nvSpPr>
                    <p:cNvPr id="96" name="Rektangel: övre hörn rundade 95">
                      <a:extLst>
                        <a:ext uri="{FF2B5EF4-FFF2-40B4-BE49-F238E27FC236}">
                          <a16:creationId xmlns:a16="http://schemas.microsoft.com/office/drawing/2014/main" id="{4E6A091E-6612-6CF8-91B0-A9F38D60AC7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2495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M Svensson*</a:t>
                      </a:r>
                    </a:p>
                  </p:txBody>
                </p:sp>
              </p:grpSp>
              <p:grpSp>
                <p:nvGrpSpPr>
                  <p:cNvPr id="137" name="Grupp 136">
                    <a:extLst>
                      <a:ext uri="{FF2B5EF4-FFF2-40B4-BE49-F238E27FC236}">
                        <a16:creationId xmlns:a16="http://schemas.microsoft.com/office/drawing/2014/main" id="{F07D34D9-49CA-974C-0C76-BC40BEC1193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3463183"/>
                    <a:ext cx="1353600" cy="237600"/>
                    <a:chOff x="504040" y="1145200"/>
                    <a:chExt cx="1353600" cy="237600"/>
                  </a:xfrm>
                  <a:grpFill/>
                </p:grpSpPr>
                <p:sp>
                  <p:nvSpPr>
                    <p:cNvPr id="144" name="Rektangel: övre hörn rundade 143">
                      <a:extLst>
                        <a:ext uri="{FF2B5EF4-FFF2-40B4-BE49-F238E27FC236}">
                          <a16:creationId xmlns:a16="http://schemas.microsoft.com/office/drawing/2014/main" id="{7CB796A0-DF8E-B553-E6E2-641C1E89CE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804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P Svenningsson*</a:t>
                      </a:r>
                    </a:p>
                  </p:txBody>
                </p:sp>
                <p:sp>
                  <p:nvSpPr>
                    <p:cNvPr id="145" name="Rektangel: övre hörn rundade 144">
                      <a:extLst>
                        <a:ext uri="{FF2B5EF4-FFF2-40B4-BE49-F238E27FC236}">
                          <a16:creationId xmlns:a16="http://schemas.microsoft.com/office/drawing/2014/main" id="{41B2E954-1FBA-6496-A3AA-B037255B870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404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E Edström/ </a:t>
                      </a:r>
                    </a:p>
                    <a:p>
                      <a:pPr marL="0" marR="0" indent="0" algn="ctr" defTabSz="914400" rtl="0" eaLnBrk="0" fontAlgn="base" latinLnBrk="0" hangingPunct="0">
                        <a:lnSpc>
                          <a:spcPts val="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A Elmi Terander</a:t>
                      </a:r>
                    </a:p>
                  </p:txBody>
                </p:sp>
              </p:grpSp>
              <p:grpSp>
                <p:nvGrpSpPr>
                  <p:cNvPr id="122" name="Grupp 121">
                    <a:extLst>
                      <a:ext uri="{FF2B5EF4-FFF2-40B4-BE49-F238E27FC236}">
                        <a16:creationId xmlns:a16="http://schemas.microsoft.com/office/drawing/2014/main" id="{AB9FA722-1DAD-F87C-A478-70D1433E30E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3757882"/>
                    <a:ext cx="1353600" cy="237600"/>
                    <a:chOff x="503588" y="1145200"/>
                    <a:chExt cx="1353600" cy="237600"/>
                  </a:xfrm>
                  <a:grpFill/>
                </p:grpSpPr>
                <p:sp>
                  <p:nvSpPr>
                    <p:cNvPr id="129" name="Rektangel: övre hörn rundade 128">
                      <a:extLst>
                        <a:ext uri="{FF2B5EF4-FFF2-40B4-BE49-F238E27FC236}">
                          <a16:creationId xmlns:a16="http://schemas.microsoft.com/office/drawing/2014/main" id="{C7C5B2AF-5C59-333F-F951-EB600EC9B19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758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E Kosek</a:t>
                      </a:r>
                    </a:p>
                  </p:txBody>
                </p:sp>
                <p:sp>
                  <p:nvSpPr>
                    <p:cNvPr id="130" name="Rektangel: övre hörn rundade 129">
                      <a:extLst>
                        <a:ext uri="{FF2B5EF4-FFF2-40B4-BE49-F238E27FC236}">
                          <a16:creationId xmlns:a16="http://schemas.microsoft.com/office/drawing/2014/main" id="{97128927-9180-A2AA-4CFB-E4889C4A0FF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358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P Fransson</a:t>
                      </a:r>
                    </a:p>
                  </p:txBody>
                </p:sp>
              </p:grpSp>
              <p:grpSp>
                <p:nvGrpSpPr>
                  <p:cNvPr id="170" name="Grupp 169">
                    <a:extLst>
                      <a:ext uri="{FF2B5EF4-FFF2-40B4-BE49-F238E27FC236}">
                        <a16:creationId xmlns:a16="http://schemas.microsoft.com/office/drawing/2014/main" id="{BE0D3D79-C45C-E353-DB6B-E5C1C9F1C02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4055675"/>
                    <a:ext cx="1353600" cy="237600"/>
                    <a:chOff x="504040" y="1145200"/>
                    <a:chExt cx="1353600" cy="237600"/>
                  </a:xfrm>
                  <a:grpFill/>
                </p:grpSpPr>
                <p:sp>
                  <p:nvSpPr>
                    <p:cNvPr id="180" name="Rektangel: övre hörn rundade 179">
                      <a:extLst>
                        <a:ext uri="{FF2B5EF4-FFF2-40B4-BE49-F238E27FC236}">
                          <a16:creationId xmlns:a16="http://schemas.microsoft.com/office/drawing/2014/main" id="{541921F9-6519-D782-4B49-105C57458A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804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C Ingre*</a:t>
                      </a:r>
                    </a:p>
                  </p:txBody>
                </p:sp>
                <p:sp>
                  <p:nvSpPr>
                    <p:cNvPr id="181" name="Rektangel: övre hörn rundade 180">
                      <a:extLst>
                        <a:ext uri="{FF2B5EF4-FFF2-40B4-BE49-F238E27FC236}">
                          <a16:creationId xmlns:a16="http://schemas.microsoft.com/office/drawing/2014/main" id="{781D5FFC-D3CC-961F-ABDA-E39F81D9C4E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4040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O Thomas*</a:t>
                      </a:r>
                    </a:p>
                  </p:txBody>
                </p:sp>
              </p:grpSp>
              <p:grpSp>
                <p:nvGrpSpPr>
                  <p:cNvPr id="155" name="Grupp 154">
                    <a:extLst>
                      <a:ext uri="{FF2B5EF4-FFF2-40B4-BE49-F238E27FC236}">
                        <a16:creationId xmlns:a16="http://schemas.microsoft.com/office/drawing/2014/main" id="{EC5E7811-4714-E45B-615F-41BA042F2DB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>
                  <a:xfrm>
                    <a:off x="3895747" y="4350374"/>
                    <a:ext cx="1353600" cy="237600"/>
                    <a:chOff x="503588" y="1145200"/>
                    <a:chExt cx="1353600" cy="237600"/>
                  </a:xfrm>
                  <a:grpFill/>
                </p:grpSpPr>
                <p:sp>
                  <p:nvSpPr>
                    <p:cNvPr id="162" name="Rektangel: övre hörn rundade 161">
                      <a:extLst>
                        <a:ext uri="{FF2B5EF4-FFF2-40B4-BE49-F238E27FC236}">
                          <a16:creationId xmlns:a16="http://schemas.microsoft.com/office/drawing/2014/main" id="{9402B05F-08B4-19F4-D841-0C8732BCF4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27758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J Pereira</a:t>
                      </a:r>
                    </a:p>
                  </p:txBody>
                </p:sp>
                <p:sp>
                  <p:nvSpPr>
                    <p:cNvPr id="163" name="Rektangel: övre hörn rundade 162">
                      <a:extLst>
                        <a:ext uri="{FF2B5EF4-FFF2-40B4-BE49-F238E27FC236}">
                          <a16:creationId xmlns:a16="http://schemas.microsoft.com/office/drawing/2014/main" id="{3EC7A808-F504-C9B2-33FF-7229918602F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3588" y="1145200"/>
                      <a:ext cx="579600" cy="237600"/>
                    </a:xfrm>
                    <a:prstGeom prst="round2SameRect">
                      <a:avLst>
                        <a:gd name="adj1" fmla="val 5810"/>
                        <a:gd name="adj2" fmla="val 6467"/>
                      </a:avLst>
                    </a:prstGeom>
                    <a:grpFill/>
                    <a:ln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vert="horz" wrap="square" lIns="36000" tIns="36000" rIns="36000" bIns="3600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sv-SE" sz="500" b="0" i="0" u="none" strike="noStrike" baseline="0" dirty="0">
                          <a:solidFill>
                            <a:srgbClr val="4F0433"/>
                          </a:solidFill>
                          <a:latin typeface="+mj-lt"/>
                        </a:rPr>
                        <a:t>K Jensen*</a:t>
                      </a:r>
                    </a:p>
                  </p:txBody>
                </p:sp>
              </p:grpSp>
              <p:cxnSp>
                <p:nvCxnSpPr>
                  <p:cNvPr id="207" name="Rak koppling 32">
                    <a:extLst>
                      <a:ext uri="{FF2B5EF4-FFF2-40B4-BE49-F238E27FC236}">
                        <a16:creationId xmlns:a16="http://schemas.microsoft.com/office/drawing/2014/main" id="{A7E395F2-E884-3208-9380-98AC134A68BD}"/>
                      </a:ext>
                    </a:extLst>
                  </p:cNvPr>
                  <p:cNvCxnSpPr>
                    <a:cxnSpLocks/>
                    <a:stCxn id="9" idx="0"/>
                    <a:endCxn id="312" idx="1"/>
                  </p:cNvCxnSpPr>
                  <p:nvPr/>
                </p:nvCxnSpPr>
                <p:spPr bwMode="auto">
                  <a:xfrm flipV="1">
                    <a:off x="4471185" y="1016858"/>
                    <a:ext cx="100816" cy="3745226"/>
                  </a:xfrm>
                  <a:prstGeom prst="bentConnector2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60" name="Rak koppling 32">
                    <a:extLst>
                      <a:ext uri="{FF2B5EF4-FFF2-40B4-BE49-F238E27FC236}">
                        <a16:creationId xmlns:a16="http://schemas.microsoft.com/office/drawing/2014/main" id="{7E0159AE-927E-8DCC-E03A-1829D461E81C}"/>
                      </a:ext>
                    </a:extLst>
                  </p:cNvPr>
                  <p:cNvCxnSpPr>
                    <a:cxnSpLocks/>
                    <a:stCxn id="232" idx="2"/>
                    <a:endCxn id="233" idx="0"/>
                  </p:cNvCxnSpPr>
                  <p:nvPr/>
                </p:nvCxnSpPr>
                <p:spPr bwMode="auto">
                  <a:xfrm flipH="1" flipV="1">
                    <a:off x="4476008" y="1223435"/>
                    <a:ext cx="193739" cy="1677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63" name="Rak koppling 32">
                    <a:extLst>
                      <a:ext uri="{FF2B5EF4-FFF2-40B4-BE49-F238E27FC236}">
                        <a16:creationId xmlns:a16="http://schemas.microsoft.com/office/drawing/2014/main" id="{0EA824F2-C5F9-44B5-808E-2199B59C2842}"/>
                      </a:ext>
                    </a:extLst>
                  </p:cNvPr>
                  <p:cNvCxnSpPr>
                    <a:cxnSpLocks/>
                    <a:stCxn id="251" idx="2"/>
                    <a:endCxn id="252" idx="0"/>
                  </p:cNvCxnSpPr>
                  <p:nvPr/>
                </p:nvCxnSpPr>
                <p:spPr bwMode="auto">
                  <a:xfrm flipH="1">
                    <a:off x="4475347" y="1518134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66" name="Rak koppling 32">
                    <a:extLst>
                      <a:ext uri="{FF2B5EF4-FFF2-40B4-BE49-F238E27FC236}">
                        <a16:creationId xmlns:a16="http://schemas.microsoft.com/office/drawing/2014/main" id="{F1A21DDF-25EB-027D-F995-6E9299E7B1D7}"/>
                      </a:ext>
                    </a:extLst>
                  </p:cNvPr>
                  <p:cNvCxnSpPr>
                    <a:cxnSpLocks/>
                    <a:stCxn id="44" idx="2"/>
                    <a:endCxn id="45" idx="0"/>
                  </p:cNvCxnSpPr>
                  <p:nvPr/>
                </p:nvCxnSpPr>
                <p:spPr bwMode="auto">
                  <a:xfrm flipH="1">
                    <a:off x="4475347" y="1815927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69" name="Rak koppling 32">
                    <a:extLst>
                      <a:ext uri="{FF2B5EF4-FFF2-40B4-BE49-F238E27FC236}">
                        <a16:creationId xmlns:a16="http://schemas.microsoft.com/office/drawing/2014/main" id="{9B3723A8-82E7-B91B-A1DF-1CBFD14E3FD2}"/>
                      </a:ext>
                    </a:extLst>
                  </p:cNvPr>
                  <p:cNvCxnSpPr>
                    <a:cxnSpLocks/>
                    <a:stCxn id="29" idx="2"/>
                    <a:endCxn id="30" idx="0"/>
                  </p:cNvCxnSpPr>
                  <p:nvPr/>
                </p:nvCxnSpPr>
                <p:spPr bwMode="auto">
                  <a:xfrm flipH="1">
                    <a:off x="4475347" y="2110626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72" name="Rak koppling 32">
                    <a:extLst>
                      <a:ext uri="{FF2B5EF4-FFF2-40B4-BE49-F238E27FC236}">
                        <a16:creationId xmlns:a16="http://schemas.microsoft.com/office/drawing/2014/main" id="{8151C025-05A6-FAFE-8E5B-4DB0D53A5474}"/>
                      </a:ext>
                    </a:extLst>
                  </p:cNvPr>
                  <p:cNvCxnSpPr>
                    <a:cxnSpLocks/>
                    <a:stCxn id="77" idx="2"/>
                    <a:endCxn id="78" idx="0"/>
                  </p:cNvCxnSpPr>
                  <p:nvPr/>
                </p:nvCxnSpPr>
                <p:spPr bwMode="auto">
                  <a:xfrm flipH="1">
                    <a:off x="4475347" y="2402190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75" name="Rak koppling 32">
                    <a:extLst>
                      <a:ext uri="{FF2B5EF4-FFF2-40B4-BE49-F238E27FC236}">
                        <a16:creationId xmlns:a16="http://schemas.microsoft.com/office/drawing/2014/main" id="{8D79076F-DD67-B411-DDBE-2546B5DEC18B}"/>
                      </a:ext>
                    </a:extLst>
                  </p:cNvPr>
                  <p:cNvCxnSpPr>
                    <a:cxnSpLocks/>
                    <a:stCxn id="62" idx="2"/>
                    <a:endCxn id="63" idx="0"/>
                  </p:cNvCxnSpPr>
                  <p:nvPr/>
                </p:nvCxnSpPr>
                <p:spPr bwMode="auto">
                  <a:xfrm flipH="1">
                    <a:off x="4475347" y="2696889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78" name="Rak koppling 32">
                    <a:extLst>
                      <a:ext uri="{FF2B5EF4-FFF2-40B4-BE49-F238E27FC236}">
                        <a16:creationId xmlns:a16="http://schemas.microsoft.com/office/drawing/2014/main" id="{1D424057-B1AF-50E7-89E6-59B5DF027C63}"/>
                      </a:ext>
                    </a:extLst>
                  </p:cNvPr>
                  <p:cNvCxnSpPr>
                    <a:cxnSpLocks/>
                    <a:stCxn id="111" idx="2"/>
                    <a:endCxn id="112" idx="0"/>
                  </p:cNvCxnSpPr>
                  <p:nvPr/>
                </p:nvCxnSpPr>
                <p:spPr bwMode="auto">
                  <a:xfrm flipH="1">
                    <a:off x="4475347" y="2994682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81" name="Rak koppling 32">
                    <a:extLst>
                      <a:ext uri="{FF2B5EF4-FFF2-40B4-BE49-F238E27FC236}">
                        <a16:creationId xmlns:a16="http://schemas.microsoft.com/office/drawing/2014/main" id="{A2EB0B50-F855-142E-85B8-D9F68D31C2E8}"/>
                      </a:ext>
                    </a:extLst>
                  </p:cNvPr>
                  <p:cNvCxnSpPr>
                    <a:cxnSpLocks/>
                    <a:stCxn id="95" idx="2"/>
                    <a:endCxn id="96" idx="0"/>
                  </p:cNvCxnSpPr>
                  <p:nvPr/>
                </p:nvCxnSpPr>
                <p:spPr bwMode="auto">
                  <a:xfrm flipH="1">
                    <a:off x="4475347" y="3289381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85" name="Rak koppling 32">
                    <a:extLst>
                      <a:ext uri="{FF2B5EF4-FFF2-40B4-BE49-F238E27FC236}">
                        <a16:creationId xmlns:a16="http://schemas.microsoft.com/office/drawing/2014/main" id="{7D30CCDA-8DD4-AD64-F2CE-238E1A188B1C}"/>
                      </a:ext>
                    </a:extLst>
                  </p:cNvPr>
                  <p:cNvCxnSpPr>
                    <a:cxnSpLocks/>
                    <a:stCxn id="144" idx="2"/>
                    <a:endCxn id="145" idx="0"/>
                  </p:cNvCxnSpPr>
                  <p:nvPr/>
                </p:nvCxnSpPr>
                <p:spPr bwMode="auto">
                  <a:xfrm flipH="1">
                    <a:off x="4475347" y="3581983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88" name="Rak koppling 32">
                    <a:extLst>
                      <a:ext uri="{FF2B5EF4-FFF2-40B4-BE49-F238E27FC236}">
                        <a16:creationId xmlns:a16="http://schemas.microsoft.com/office/drawing/2014/main" id="{565E46E2-E847-8430-594D-A0AB26B6FF0A}"/>
                      </a:ext>
                    </a:extLst>
                  </p:cNvPr>
                  <p:cNvCxnSpPr>
                    <a:cxnSpLocks/>
                    <a:stCxn id="129" idx="2"/>
                    <a:endCxn id="130" idx="0"/>
                  </p:cNvCxnSpPr>
                  <p:nvPr/>
                </p:nvCxnSpPr>
                <p:spPr bwMode="auto">
                  <a:xfrm flipH="1">
                    <a:off x="4475347" y="3876682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691" name="Rak koppling 32">
                    <a:extLst>
                      <a:ext uri="{FF2B5EF4-FFF2-40B4-BE49-F238E27FC236}">
                        <a16:creationId xmlns:a16="http://schemas.microsoft.com/office/drawing/2014/main" id="{BE1F2274-2675-3EFE-DF84-E5D804210261}"/>
                      </a:ext>
                    </a:extLst>
                  </p:cNvPr>
                  <p:cNvCxnSpPr>
                    <a:cxnSpLocks/>
                    <a:stCxn id="180" idx="2"/>
                    <a:endCxn id="181" idx="0"/>
                  </p:cNvCxnSpPr>
                  <p:nvPr/>
                </p:nvCxnSpPr>
                <p:spPr bwMode="auto">
                  <a:xfrm flipH="1">
                    <a:off x="4475347" y="4174475"/>
                    <a:ext cx="194400" cy="0"/>
                  </a:xfrm>
                  <a:prstGeom prst="straightConnector1">
                    <a:avLst/>
                  </a:prstGeom>
                  <a:grpFill/>
                  <a:ln w="9525" cap="flat" cmpd="sng" algn="ctr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</p:grpSp>
          <p:grpSp>
            <p:nvGrpSpPr>
              <p:cNvPr id="429" name="Grupp 428">
                <a:extLst>
                  <a:ext uri="{FF2B5EF4-FFF2-40B4-BE49-F238E27FC236}">
                    <a16:creationId xmlns:a16="http://schemas.microsoft.com/office/drawing/2014/main" id="{7597D806-EDE2-0605-3A02-EE3996746128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5450947" y="566203"/>
                <a:ext cx="1370381" cy="3429644"/>
                <a:chOff x="5450947" y="566203"/>
                <a:chExt cx="1370381" cy="3429644"/>
              </a:xfrm>
              <a:grpFill/>
            </p:grpSpPr>
            <p:sp>
              <p:nvSpPr>
                <p:cNvPr id="100" name="Rektangel: övre hörn rundade 99">
                  <a:extLst>
                    <a:ext uri="{FF2B5EF4-FFF2-40B4-BE49-F238E27FC236}">
                      <a16:creationId xmlns:a16="http://schemas.microsoft.com/office/drawing/2014/main" id="{651DEA8E-D9D3-8DB1-720D-70DE945F61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746344" y="566203"/>
                  <a:ext cx="775231" cy="450653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FFDDD6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50" i="0" u="none" strike="noStrike" spc="-10" dirty="0">
                      <a:solidFill>
                        <a:schemeClr val="accent1"/>
                      </a:solidFill>
                      <a:latin typeface="+mj-lt"/>
                    </a:rPr>
                    <a:t>Psykologi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00" spc="-10" dirty="0">
                      <a:solidFill>
                        <a:schemeClr val="accent1"/>
                      </a:solidFill>
                      <a:latin typeface="DM Sans" pitchFamily="2" charset="0"/>
                    </a:rPr>
                    <a:t>J Lundström</a:t>
                  </a:r>
                </a:p>
              </p:txBody>
            </p:sp>
            <p:grpSp>
              <p:nvGrpSpPr>
                <p:cNvPr id="236" name="Grupp 235">
                  <a:extLst>
                    <a:ext uri="{FF2B5EF4-FFF2-40B4-BE49-F238E27FC236}">
                      <a16:creationId xmlns:a16="http://schemas.microsoft.com/office/drawing/2014/main" id="{8D3F7C0D-CB7F-0BCA-2281-17877F25888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1796" y="1104635"/>
                  <a:ext cx="1369160" cy="237965"/>
                  <a:chOff x="497031" y="1145200"/>
                  <a:chExt cx="1369160" cy="237965"/>
                </a:xfrm>
                <a:grpFill/>
              </p:grpSpPr>
              <p:sp>
                <p:nvSpPr>
                  <p:cNvPr id="237" name="Rektangel: övre hörn rundade 236">
                    <a:extLst>
                      <a:ext uri="{FF2B5EF4-FFF2-40B4-BE49-F238E27FC236}">
                        <a16:creationId xmlns:a16="http://schemas.microsoft.com/office/drawing/2014/main" id="{1927CA4D-50E5-BD9A-C425-853DE5803E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591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Olsson*</a:t>
                    </a:r>
                  </a:p>
                </p:txBody>
              </p:sp>
              <p:sp>
                <p:nvSpPr>
                  <p:cNvPr id="238" name="Rektangel: övre hörn rundade 237">
                    <a:extLst>
                      <a:ext uri="{FF2B5EF4-FFF2-40B4-BE49-F238E27FC236}">
                        <a16:creationId xmlns:a16="http://schemas.microsoft.com/office/drawing/2014/main" id="{DAF775ED-68C1-B4FD-8026-81CE2A135A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7031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L Thorell</a:t>
                    </a:r>
                  </a:p>
                </p:txBody>
              </p:sp>
            </p:grpSp>
            <p:grpSp>
              <p:nvGrpSpPr>
                <p:cNvPr id="253" name="Grupp 252">
                  <a:extLst>
                    <a:ext uri="{FF2B5EF4-FFF2-40B4-BE49-F238E27FC236}">
                      <a16:creationId xmlns:a16="http://schemas.microsoft.com/office/drawing/2014/main" id="{96A2842E-E4E9-B6BC-064C-19DF3A6A13B5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1399334"/>
                  <a:ext cx="1370381" cy="237965"/>
                  <a:chOff x="495730" y="1145200"/>
                  <a:chExt cx="1370381" cy="237965"/>
                </a:xfrm>
                <a:grpFill/>
              </p:grpSpPr>
              <p:sp>
                <p:nvSpPr>
                  <p:cNvPr id="254" name="Rektangel: övre hörn rundade 253">
                    <a:extLst>
                      <a:ext uri="{FF2B5EF4-FFF2-40B4-BE49-F238E27FC236}">
                        <a16:creationId xmlns:a16="http://schemas.microsoft.com/office/drawing/2014/main" id="{555339C7-61DB-507C-F3CC-A554872859A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511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Herlitz</a:t>
                    </a:r>
                  </a:p>
                </p:txBody>
              </p:sp>
              <p:sp>
                <p:nvSpPr>
                  <p:cNvPr id="255" name="Rektangel: övre hörn rundade 254">
                    <a:extLst>
                      <a:ext uri="{FF2B5EF4-FFF2-40B4-BE49-F238E27FC236}">
                        <a16:creationId xmlns:a16="http://schemas.microsoft.com/office/drawing/2014/main" id="{6322FB7B-D9C6-FA14-E680-F8327705B9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5730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dirty="0">
                        <a:solidFill>
                          <a:srgbClr val="4F0433"/>
                        </a:solidFill>
                        <a:latin typeface="+mj-lt"/>
                      </a:rPr>
                      <a:t>J </a:t>
                    </a: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Lasselin</a:t>
                    </a:r>
                  </a:p>
                </p:txBody>
              </p:sp>
            </p:grpSp>
            <p:grpSp>
              <p:nvGrpSpPr>
                <p:cNvPr id="38" name="Grupp 37">
                  <a:extLst>
                    <a:ext uri="{FF2B5EF4-FFF2-40B4-BE49-F238E27FC236}">
                      <a16:creationId xmlns:a16="http://schemas.microsoft.com/office/drawing/2014/main" id="{DDEB9BBD-BE39-AFC7-B733-19A7B626C1A6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1697127"/>
                  <a:ext cx="1370381" cy="237965"/>
                  <a:chOff x="496182" y="1145200"/>
                  <a:chExt cx="1370381" cy="237965"/>
                </a:xfrm>
                <a:grpFill/>
              </p:grpSpPr>
              <p:sp>
                <p:nvSpPr>
                  <p:cNvPr id="42" name="Rektangel: övre hörn rundade 41">
                    <a:extLst>
                      <a:ext uri="{FF2B5EF4-FFF2-40B4-BE49-F238E27FC236}">
                        <a16:creationId xmlns:a16="http://schemas.microsoft.com/office/drawing/2014/main" id="{E233C665-703A-3B38-1D39-ABD0DDA403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963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dirty="0">
                        <a:solidFill>
                          <a:srgbClr val="4F0433"/>
                        </a:solidFill>
                        <a:latin typeface="+mj-lt"/>
                      </a:rPr>
                      <a:t>M Melin</a:t>
                    </a:r>
                    <a:endPara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43" name="Rektangel: övre hörn rundade 42">
                    <a:extLst>
                      <a:ext uri="{FF2B5EF4-FFF2-40B4-BE49-F238E27FC236}">
                        <a16:creationId xmlns:a16="http://schemas.microsoft.com/office/drawing/2014/main" id="{6C323318-A317-FF62-54D8-B5816153E3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182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R Bränström</a:t>
                    </a:r>
                  </a:p>
                </p:txBody>
              </p:sp>
            </p:grpSp>
            <p:grpSp>
              <p:nvGrpSpPr>
                <p:cNvPr id="23" name="Grupp 22">
                  <a:extLst>
                    <a:ext uri="{FF2B5EF4-FFF2-40B4-BE49-F238E27FC236}">
                      <a16:creationId xmlns:a16="http://schemas.microsoft.com/office/drawing/2014/main" id="{C7387A12-BAA0-0DA5-7DF6-487902D5AB2C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1991826"/>
                  <a:ext cx="1370381" cy="237965"/>
                  <a:chOff x="495730" y="1145200"/>
                  <a:chExt cx="1370381" cy="237965"/>
                </a:xfrm>
                <a:grpFill/>
              </p:grpSpPr>
              <p:sp>
                <p:nvSpPr>
                  <p:cNvPr id="27" name="Rektangel: övre hörn rundade 26">
                    <a:extLst>
                      <a:ext uri="{FF2B5EF4-FFF2-40B4-BE49-F238E27FC236}">
                        <a16:creationId xmlns:a16="http://schemas.microsoft.com/office/drawing/2014/main" id="{8298CC54-C6BE-2D80-7D2C-468235EB84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511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J Axelsson</a:t>
                    </a:r>
                  </a:p>
                </p:txBody>
              </p:sp>
              <p:sp>
                <p:nvSpPr>
                  <p:cNvPr id="28" name="Rektangel: övre hörn rundade 27">
                    <a:extLst>
                      <a:ext uri="{FF2B5EF4-FFF2-40B4-BE49-F238E27FC236}">
                        <a16:creationId xmlns:a16="http://schemas.microsoft.com/office/drawing/2014/main" id="{9BFE3062-6099-3C73-09D4-9EEE770D62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5730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P Enebrink*</a:t>
                    </a:r>
                  </a:p>
                </p:txBody>
              </p:sp>
            </p:grpSp>
            <p:grpSp>
              <p:nvGrpSpPr>
                <p:cNvPr id="71" name="Grupp 70">
                  <a:extLst>
                    <a:ext uri="{FF2B5EF4-FFF2-40B4-BE49-F238E27FC236}">
                      <a16:creationId xmlns:a16="http://schemas.microsoft.com/office/drawing/2014/main" id="{FC1BC1BF-8937-E5B8-1EDA-5D6269A8C1D3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2283390"/>
                  <a:ext cx="1370381" cy="237965"/>
                  <a:chOff x="496182" y="1145200"/>
                  <a:chExt cx="1370381" cy="237965"/>
                </a:xfrm>
                <a:grpFill/>
              </p:grpSpPr>
              <p:sp>
                <p:nvSpPr>
                  <p:cNvPr id="75" name="Rektangel: övre hörn rundade 74">
                    <a:extLst>
                      <a:ext uri="{FF2B5EF4-FFF2-40B4-BE49-F238E27FC236}">
                        <a16:creationId xmlns:a16="http://schemas.microsoft.com/office/drawing/2014/main" id="{04F7C269-A0FC-4285-9F2F-CE3C76A2E1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963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J Lundström*</a:t>
                    </a:r>
                  </a:p>
                </p:txBody>
              </p:sp>
              <p:sp>
                <p:nvSpPr>
                  <p:cNvPr id="76" name="Rektangel: övre hörn rundade 75">
                    <a:extLst>
                      <a:ext uri="{FF2B5EF4-FFF2-40B4-BE49-F238E27FC236}">
                        <a16:creationId xmlns:a16="http://schemas.microsoft.com/office/drawing/2014/main" id="{6DAA28FB-DA72-09F8-0E0A-22E1B4F957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182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M Olsson*</a:t>
                    </a:r>
                  </a:p>
                </p:txBody>
              </p:sp>
            </p:grpSp>
            <p:grpSp>
              <p:nvGrpSpPr>
                <p:cNvPr id="56" name="Grupp 55">
                  <a:extLst>
                    <a:ext uri="{FF2B5EF4-FFF2-40B4-BE49-F238E27FC236}">
                      <a16:creationId xmlns:a16="http://schemas.microsoft.com/office/drawing/2014/main" id="{585C38F4-DFA5-E712-0AE4-32FD5AA80A6F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2578089"/>
                  <a:ext cx="1370381" cy="237965"/>
                  <a:chOff x="495730" y="1145200"/>
                  <a:chExt cx="1370381" cy="237965"/>
                </a:xfrm>
                <a:grpFill/>
              </p:grpSpPr>
              <p:sp>
                <p:nvSpPr>
                  <p:cNvPr id="60" name="Rektangel: övre hörn rundade 59">
                    <a:extLst>
                      <a:ext uri="{FF2B5EF4-FFF2-40B4-BE49-F238E27FC236}">
                        <a16:creationId xmlns:a16="http://schemas.microsoft.com/office/drawing/2014/main" id="{81850B2A-19E5-5D2F-0C35-E6B56F795A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511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ts val="5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Ghaderi</a:t>
                    </a:r>
                  </a:p>
                </p:txBody>
              </p:sp>
              <p:sp>
                <p:nvSpPr>
                  <p:cNvPr id="61" name="Rektangel: övre hörn rundade 60">
                    <a:extLst>
                      <a:ext uri="{FF2B5EF4-FFF2-40B4-BE49-F238E27FC236}">
                        <a16:creationId xmlns:a16="http://schemas.microsoft.com/office/drawing/2014/main" id="{4B129750-2240-A727-1120-23412D4C07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5730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ts val="5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Dahlgren</a:t>
                    </a:r>
                  </a:p>
                </p:txBody>
              </p:sp>
            </p:grpSp>
            <p:grpSp>
              <p:nvGrpSpPr>
                <p:cNvPr id="105" name="Grupp 104">
                  <a:extLst>
                    <a:ext uri="{FF2B5EF4-FFF2-40B4-BE49-F238E27FC236}">
                      <a16:creationId xmlns:a16="http://schemas.microsoft.com/office/drawing/2014/main" id="{43A97DA6-4B38-2FA1-6FEA-AD8A92C9E17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2875882"/>
                  <a:ext cx="1370381" cy="237965"/>
                  <a:chOff x="496182" y="1145200"/>
                  <a:chExt cx="1370381" cy="237965"/>
                </a:xfrm>
                <a:grpFill/>
              </p:grpSpPr>
              <p:sp>
                <p:nvSpPr>
                  <p:cNvPr id="109" name="Rektangel: övre hörn rundade 108">
                    <a:extLst>
                      <a:ext uri="{FF2B5EF4-FFF2-40B4-BE49-F238E27FC236}">
                        <a16:creationId xmlns:a16="http://schemas.microsoft.com/office/drawing/2014/main" id="{8A66F588-7613-3B73-6AC2-D285553A00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963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R Wicksell</a:t>
                    </a:r>
                  </a:p>
                </p:txBody>
              </p:sp>
              <p:sp>
                <p:nvSpPr>
                  <p:cNvPr id="110" name="Rektangel: övre hörn rundade 109">
                    <a:extLst>
                      <a:ext uri="{FF2B5EF4-FFF2-40B4-BE49-F238E27FC236}">
                        <a16:creationId xmlns:a16="http://schemas.microsoft.com/office/drawing/2014/main" id="{8DA28223-D33C-124F-2712-D0BCD93371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182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B Ljótsson*</a:t>
                    </a:r>
                  </a:p>
                </p:txBody>
              </p:sp>
            </p:grpSp>
            <p:grpSp>
              <p:nvGrpSpPr>
                <p:cNvPr id="89" name="Grupp 88">
                  <a:extLst>
                    <a:ext uri="{FF2B5EF4-FFF2-40B4-BE49-F238E27FC236}">
                      <a16:creationId xmlns:a16="http://schemas.microsoft.com/office/drawing/2014/main" id="{27E77F11-426A-09C2-A25F-2A9DAE5F6A3C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3170581"/>
                  <a:ext cx="1370381" cy="237965"/>
                  <a:chOff x="495730" y="1145200"/>
                  <a:chExt cx="1370381" cy="237965"/>
                </a:xfrm>
                <a:grpFill/>
              </p:grpSpPr>
              <p:sp>
                <p:nvSpPr>
                  <p:cNvPr id="93" name="Rektangel: övre hörn rundade 92">
                    <a:extLst>
                      <a:ext uri="{FF2B5EF4-FFF2-40B4-BE49-F238E27FC236}">
                        <a16:creationId xmlns:a16="http://schemas.microsoft.com/office/drawing/2014/main" id="{59447C29-6A80-0E1E-1429-EE997C21571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6511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J Seubert</a:t>
                    </a:r>
                  </a:p>
                </p:txBody>
              </p:sp>
              <p:sp>
                <p:nvSpPr>
                  <p:cNvPr id="94" name="Rektangel: övre hörn rundade 93">
                    <a:extLst>
                      <a:ext uri="{FF2B5EF4-FFF2-40B4-BE49-F238E27FC236}">
                        <a16:creationId xmlns:a16="http://schemas.microsoft.com/office/drawing/2014/main" id="{817171BB-6370-C570-9596-4202984270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5730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E Hedman</a:t>
                    </a:r>
                  </a:p>
                </p:txBody>
              </p:sp>
            </p:grpSp>
            <p:grpSp>
              <p:nvGrpSpPr>
                <p:cNvPr id="138" name="Grupp 137">
                  <a:extLst>
                    <a:ext uri="{FF2B5EF4-FFF2-40B4-BE49-F238E27FC236}">
                      <a16:creationId xmlns:a16="http://schemas.microsoft.com/office/drawing/2014/main" id="{7F3490FA-8561-3EB5-BC54-6ADED158DAF8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3463183"/>
                  <a:ext cx="1370381" cy="237965"/>
                  <a:chOff x="497275" y="1145200"/>
                  <a:chExt cx="1370381" cy="237965"/>
                </a:xfrm>
                <a:grpFill/>
              </p:grpSpPr>
              <p:sp>
                <p:nvSpPr>
                  <p:cNvPr id="142" name="Rektangel: övre hörn rundade 141">
                    <a:extLst>
                      <a:ext uri="{FF2B5EF4-FFF2-40B4-BE49-F238E27FC236}">
                        <a16:creationId xmlns:a16="http://schemas.microsoft.com/office/drawing/2014/main" id="{B6AFD725-2E4F-E56F-5482-4D473705572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8056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CCEBED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ts val="5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Grundutbildning </a:t>
                    </a:r>
                    <a:b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</a:b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Stöd</a:t>
                    </a:r>
                  </a:p>
                  <a:p>
                    <a:pPr marL="0" marR="0" indent="0" algn="ctr" defTabSz="914400" rtl="0" eaLnBrk="0" fontAlgn="base" latinLnBrk="0" hangingPunct="0">
                      <a:lnSpc>
                        <a:spcPts val="5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C Norin</a:t>
                    </a:r>
                  </a:p>
                </p:txBody>
              </p:sp>
              <p:sp>
                <p:nvSpPr>
                  <p:cNvPr id="143" name="Rektangel: övre hörn rundade 142">
                    <a:extLst>
                      <a:ext uri="{FF2B5EF4-FFF2-40B4-BE49-F238E27FC236}">
                        <a16:creationId xmlns:a16="http://schemas.microsoft.com/office/drawing/2014/main" id="{DE87D77E-75A4-0DBB-4F48-35A151D212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7275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grpFill/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ts val="5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Guterstam</a:t>
                    </a:r>
                  </a:p>
                </p:txBody>
              </p:sp>
            </p:grpSp>
            <p:grpSp>
              <p:nvGrpSpPr>
                <p:cNvPr id="123" name="Grupp 122">
                  <a:extLst>
                    <a:ext uri="{FF2B5EF4-FFF2-40B4-BE49-F238E27FC236}">
                      <a16:creationId xmlns:a16="http://schemas.microsoft.com/office/drawing/2014/main" id="{6120C08C-BD07-DE91-E88D-0B7B99F6ADB9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5450947" y="3757882"/>
                  <a:ext cx="1370381" cy="237965"/>
                  <a:chOff x="496823" y="1145200"/>
                  <a:chExt cx="1370381" cy="237965"/>
                </a:xfrm>
                <a:grpFill/>
              </p:grpSpPr>
              <p:sp>
                <p:nvSpPr>
                  <p:cNvPr id="127" name="Rektangel: övre hörn rundade 126">
                    <a:extLst>
                      <a:ext uri="{FF2B5EF4-FFF2-40B4-BE49-F238E27FC236}">
                        <a16:creationId xmlns:a16="http://schemas.microsoft.com/office/drawing/2014/main" id="{67BA0407-42A9-1B1B-49A0-243965E832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7604" y="1145565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CCEBED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 err="1">
                        <a:solidFill>
                          <a:srgbClr val="4F0433"/>
                        </a:solidFill>
                        <a:latin typeface="+mj-lt"/>
                      </a:rPr>
                      <a:t>eHealth</a:t>
                    </a:r>
                    <a:endPara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endParaRPr>
                  </a:p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B Ljótsson</a:t>
                    </a:r>
                  </a:p>
                </p:txBody>
              </p:sp>
              <p:sp>
                <p:nvSpPr>
                  <p:cNvPr id="128" name="Rektangel: övre hörn rundade 127">
                    <a:extLst>
                      <a:ext uri="{FF2B5EF4-FFF2-40B4-BE49-F238E27FC236}">
                        <a16:creationId xmlns:a16="http://schemas.microsoft.com/office/drawing/2014/main" id="{C0908796-A61A-C40A-89C0-7E951193A8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6823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CCEBED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Grundutbildning</a:t>
                    </a:r>
                  </a:p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Pedagogik</a:t>
                    </a:r>
                  </a:p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E Andersson</a:t>
                    </a:r>
                  </a:p>
                </p:txBody>
              </p:sp>
            </p:grpSp>
            <p:cxnSp>
              <p:nvCxnSpPr>
                <p:cNvPr id="700" name="Rak koppling 32">
                  <a:extLst>
                    <a:ext uri="{FF2B5EF4-FFF2-40B4-BE49-F238E27FC236}">
                      <a16:creationId xmlns:a16="http://schemas.microsoft.com/office/drawing/2014/main" id="{8484ED37-4660-0B0D-5643-B85665B2FBF8}"/>
                    </a:ext>
                  </a:extLst>
                </p:cNvPr>
                <p:cNvCxnSpPr>
                  <a:cxnSpLocks/>
                  <a:stCxn id="237" idx="2"/>
                  <a:endCxn id="238" idx="0"/>
                </p:cNvCxnSpPr>
                <p:nvPr/>
              </p:nvCxnSpPr>
              <p:spPr bwMode="auto">
                <a:xfrm flipH="1" flipV="1">
                  <a:off x="6031396" y="1223435"/>
                  <a:ext cx="209960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03" name="Rak koppling 32">
                  <a:extLst>
                    <a:ext uri="{FF2B5EF4-FFF2-40B4-BE49-F238E27FC236}">
                      <a16:creationId xmlns:a16="http://schemas.microsoft.com/office/drawing/2014/main" id="{77E5A249-94A9-203B-C07E-A50E4C6F645F}"/>
                    </a:ext>
                  </a:extLst>
                </p:cNvPr>
                <p:cNvCxnSpPr>
                  <a:cxnSpLocks/>
                  <a:stCxn id="254" idx="2"/>
                  <a:endCxn id="255" idx="0"/>
                </p:cNvCxnSpPr>
                <p:nvPr/>
              </p:nvCxnSpPr>
              <p:spPr bwMode="auto">
                <a:xfrm flipH="1" flipV="1">
                  <a:off x="6030547" y="1518134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65" name="Rak koppling 32">
                  <a:extLst>
                    <a:ext uri="{FF2B5EF4-FFF2-40B4-BE49-F238E27FC236}">
                      <a16:creationId xmlns:a16="http://schemas.microsoft.com/office/drawing/2014/main" id="{672C5A77-2D72-5696-DC9C-FC68890570E5}"/>
                    </a:ext>
                  </a:extLst>
                </p:cNvPr>
                <p:cNvCxnSpPr>
                  <a:cxnSpLocks/>
                  <a:stCxn id="42" idx="2"/>
                  <a:endCxn id="43" idx="0"/>
                </p:cNvCxnSpPr>
                <p:nvPr/>
              </p:nvCxnSpPr>
              <p:spPr bwMode="auto">
                <a:xfrm flipH="1" flipV="1">
                  <a:off x="6030547" y="1815927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4" name="Rak koppling 32">
                  <a:extLst>
                    <a:ext uri="{FF2B5EF4-FFF2-40B4-BE49-F238E27FC236}">
                      <a16:creationId xmlns:a16="http://schemas.microsoft.com/office/drawing/2014/main" id="{D66910D5-F153-5DAA-1C1C-4E04A8AF6400}"/>
                    </a:ext>
                  </a:extLst>
                </p:cNvPr>
                <p:cNvCxnSpPr>
                  <a:cxnSpLocks/>
                  <a:stCxn id="27" idx="2"/>
                  <a:endCxn id="28" idx="0"/>
                </p:cNvCxnSpPr>
                <p:nvPr/>
              </p:nvCxnSpPr>
              <p:spPr bwMode="auto">
                <a:xfrm flipH="1" flipV="1">
                  <a:off x="6030547" y="2110626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8" name="Rak koppling 32">
                  <a:extLst>
                    <a:ext uri="{FF2B5EF4-FFF2-40B4-BE49-F238E27FC236}">
                      <a16:creationId xmlns:a16="http://schemas.microsoft.com/office/drawing/2014/main" id="{37E11FEC-A276-56D8-F0F4-5000D8248062}"/>
                    </a:ext>
                  </a:extLst>
                </p:cNvPr>
                <p:cNvCxnSpPr>
                  <a:cxnSpLocks/>
                  <a:stCxn id="75" idx="2"/>
                  <a:endCxn id="76" idx="0"/>
                </p:cNvCxnSpPr>
                <p:nvPr/>
              </p:nvCxnSpPr>
              <p:spPr bwMode="auto">
                <a:xfrm flipH="1" flipV="1">
                  <a:off x="6030547" y="2402190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1" name="Rak koppling 32">
                  <a:extLst>
                    <a:ext uri="{FF2B5EF4-FFF2-40B4-BE49-F238E27FC236}">
                      <a16:creationId xmlns:a16="http://schemas.microsoft.com/office/drawing/2014/main" id="{FF917F0F-5723-5F16-D8C8-42C848785C91}"/>
                    </a:ext>
                  </a:extLst>
                </p:cNvPr>
                <p:cNvCxnSpPr>
                  <a:cxnSpLocks/>
                  <a:stCxn id="60" idx="2"/>
                  <a:endCxn id="61" idx="0"/>
                </p:cNvCxnSpPr>
                <p:nvPr/>
              </p:nvCxnSpPr>
              <p:spPr bwMode="auto">
                <a:xfrm flipH="1" flipV="1">
                  <a:off x="6030547" y="2696889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5" name="Rak koppling 32">
                  <a:extLst>
                    <a:ext uri="{FF2B5EF4-FFF2-40B4-BE49-F238E27FC236}">
                      <a16:creationId xmlns:a16="http://schemas.microsoft.com/office/drawing/2014/main" id="{83347080-D719-C743-C41E-BCC93F975694}"/>
                    </a:ext>
                  </a:extLst>
                </p:cNvPr>
                <p:cNvCxnSpPr>
                  <a:cxnSpLocks/>
                  <a:stCxn id="109" idx="2"/>
                  <a:endCxn id="110" idx="0"/>
                </p:cNvCxnSpPr>
                <p:nvPr/>
              </p:nvCxnSpPr>
              <p:spPr bwMode="auto">
                <a:xfrm flipH="1" flipV="1">
                  <a:off x="6030547" y="2994682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8" name="Rak koppling 32">
                  <a:extLst>
                    <a:ext uri="{FF2B5EF4-FFF2-40B4-BE49-F238E27FC236}">
                      <a16:creationId xmlns:a16="http://schemas.microsoft.com/office/drawing/2014/main" id="{5DACAEBB-E80A-82AA-E0BC-835D93FCBF6D}"/>
                    </a:ext>
                  </a:extLst>
                </p:cNvPr>
                <p:cNvCxnSpPr>
                  <a:cxnSpLocks/>
                  <a:stCxn id="93" idx="2"/>
                  <a:endCxn id="94" idx="0"/>
                </p:cNvCxnSpPr>
                <p:nvPr/>
              </p:nvCxnSpPr>
              <p:spPr bwMode="auto">
                <a:xfrm flipH="1" flipV="1">
                  <a:off x="6030547" y="3289381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31" name="Rak koppling 32">
                  <a:extLst>
                    <a:ext uri="{FF2B5EF4-FFF2-40B4-BE49-F238E27FC236}">
                      <a16:creationId xmlns:a16="http://schemas.microsoft.com/office/drawing/2014/main" id="{AA500571-D787-47AA-6F8E-EA9A83E734C5}"/>
                    </a:ext>
                  </a:extLst>
                </p:cNvPr>
                <p:cNvCxnSpPr>
                  <a:cxnSpLocks/>
                  <a:stCxn id="142" idx="2"/>
                  <a:endCxn id="143" idx="0"/>
                </p:cNvCxnSpPr>
                <p:nvPr/>
              </p:nvCxnSpPr>
              <p:spPr bwMode="auto">
                <a:xfrm flipH="1" flipV="1">
                  <a:off x="6030547" y="3581983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34" name="Rak koppling 32">
                  <a:extLst>
                    <a:ext uri="{FF2B5EF4-FFF2-40B4-BE49-F238E27FC236}">
                      <a16:creationId xmlns:a16="http://schemas.microsoft.com/office/drawing/2014/main" id="{7B4F518D-ADF4-232C-D16B-03328F2AEF6D}"/>
                    </a:ext>
                  </a:extLst>
                </p:cNvPr>
                <p:cNvCxnSpPr>
                  <a:cxnSpLocks/>
                  <a:stCxn id="127" idx="2"/>
                  <a:endCxn id="128" idx="0"/>
                </p:cNvCxnSpPr>
                <p:nvPr/>
              </p:nvCxnSpPr>
              <p:spPr bwMode="auto">
                <a:xfrm flipH="1" flipV="1">
                  <a:off x="6030547" y="3876682"/>
                  <a:ext cx="211181" cy="365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grpSp>
            <p:nvGrpSpPr>
              <p:cNvPr id="430" name="Grupp 429">
                <a:extLst>
                  <a:ext uri="{FF2B5EF4-FFF2-40B4-BE49-F238E27FC236}">
                    <a16:creationId xmlns:a16="http://schemas.microsoft.com/office/drawing/2014/main" id="{310B3607-9CD1-8ECF-4579-7155E73CA72D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7016947" y="566202"/>
                <a:ext cx="1364400" cy="1368525"/>
                <a:chOff x="7016947" y="566202"/>
                <a:chExt cx="1364400" cy="1368525"/>
              </a:xfrm>
              <a:grpFill/>
            </p:grpSpPr>
            <p:sp>
              <p:nvSpPr>
                <p:cNvPr id="228" name="Rektangel: övre hörn rundade 227">
                  <a:extLst>
                    <a:ext uri="{FF2B5EF4-FFF2-40B4-BE49-F238E27FC236}">
                      <a16:creationId xmlns:a16="http://schemas.microsoft.com/office/drawing/2014/main" id="{E5CBED44-1CB9-420C-BA73-D75BB1DD3C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308304" y="566202"/>
                  <a:ext cx="775231" cy="450653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FFDDD6"/>
                </a:solidFill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50" i="0" u="none" strike="noStrike" spc="-10" dirty="0">
                      <a:solidFill>
                        <a:schemeClr val="accent1"/>
                      </a:solidFill>
                      <a:latin typeface="+mj-lt"/>
                    </a:rPr>
                    <a:t>Ögon &amp; syn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sz="500" cap="none" spc="-10" normalizeH="0" dirty="0">
                      <a:ln>
                        <a:noFill/>
                      </a:ln>
                      <a:solidFill>
                        <a:schemeClr val="accent1"/>
                      </a:solidFill>
                      <a:effectLst/>
                      <a:latin typeface="DM Sans" pitchFamily="2" charset="0"/>
                    </a:rPr>
                    <a:t>R Brautaset</a:t>
                  </a:r>
                  <a:endParaRPr kumimoji="0" lang="sv-SE" sz="500" b="0" i="0" u="none" strike="noStrike" cap="none" spc="-10" normalizeH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latin typeface="DM Sans" pitchFamily="2" charset="0"/>
                  </a:endParaRPr>
                </a:p>
              </p:txBody>
            </p:sp>
            <p:grpSp>
              <p:nvGrpSpPr>
                <p:cNvPr id="239" name="Grupp 238">
                  <a:extLst>
                    <a:ext uri="{FF2B5EF4-FFF2-40B4-BE49-F238E27FC236}">
                      <a16:creationId xmlns:a16="http://schemas.microsoft.com/office/drawing/2014/main" id="{7C66B2BF-E7B5-0A1F-8004-069938863497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016947" y="1104635"/>
                  <a:ext cx="1364400" cy="237600"/>
                  <a:chOff x="500224" y="1145200"/>
                  <a:chExt cx="1364400" cy="237600"/>
                </a:xfrm>
                <a:grpFill/>
              </p:grpSpPr>
              <p:sp>
                <p:nvSpPr>
                  <p:cNvPr id="240" name="Rektangel: övre hörn rundade 239">
                    <a:extLst>
                      <a:ext uri="{FF2B5EF4-FFF2-40B4-BE49-F238E27FC236}">
                        <a16:creationId xmlns:a16="http://schemas.microsoft.com/office/drawing/2014/main" id="{A8FF1424-416F-5FCF-609B-015AD4FA6B9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5024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F1F1F1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A Kvanta</a:t>
                    </a:r>
                  </a:p>
                </p:txBody>
              </p:sp>
              <p:sp>
                <p:nvSpPr>
                  <p:cNvPr id="241" name="Rektangel: övre hörn rundade 240">
                    <a:extLst>
                      <a:ext uri="{FF2B5EF4-FFF2-40B4-BE49-F238E27FC236}">
                        <a16:creationId xmlns:a16="http://schemas.microsoft.com/office/drawing/2014/main" id="{A8C95E22-E7C6-D30B-CC80-1B68AC7950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00224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F1F1F1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T Pansell</a:t>
                    </a:r>
                  </a:p>
                </p:txBody>
              </p:sp>
            </p:grpSp>
            <p:grpSp>
              <p:nvGrpSpPr>
                <p:cNvPr id="256" name="Grupp 255">
                  <a:extLst>
                    <a:ext uri="{FF2B5EF4-FFF2-40B4-BE49-F238E27FC236}">
                      <a16:creationId xmlns:a16="http://schemas.microsoft.com/office/drawing/2014/main" id="{37168D63-98FD-55C0-6D51-105BE1EA37F4}"/>
                    </a:ext>
                  </a:extLst>
                </p:cNvPr>
                <p:cNvGrpSpPr>
                  <a:grpSpLocks/>
                </p:cNvGrpSpPr>
                <p:nvPr/>
              </p:nvGrpSpPr>
              <p:grpSpPr>
                <a:xfrm>
                  <a:off x="7016947" y="1399334"/>
                  <a:ext cx="1364400" cy="237600"/>
                  <a:chOff x="499772" y="1145200"/>
                  <a:chExt cx="1364400" cy="237600"/>
                </a:xfrm>
                <a:grpFill/>
              </p:grpSpPr>
              <p:sp>
                <p:nvSpPr>
                  <p:cNvPr id="257" name="Rektangel: övre hörn rundade 256">
                    <a:extLst>
                      <a:ext uri="{FF2B5EF4-FFF2-40B4-BE49-F238E27FC236}">
                        <a16:creationId xmlns:a16="http://schemas.microsoft.com/office/drawing/2014/main" id="{0F079D95-3678-B219-6E7A-ECB626A0E4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84572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F1F1F1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R Brautaset*</a:t>
                    </a:r>
                  </a:p>
                </p:txBody>
              </p:sp>
              <p:sp>
                <p:nvSpPr>
                  <p:cNvPr id="258" name="Rektangel: övre hörn rundade 257">
                    <a:extLst>
                      <a:ext uri="{FF2B5EF4-FFF2-40B4-BE49-F238E27FC236}">
                        <a16:creationId xmlns:a16="http://schemas.microsoft.com/office/drawing/2014/main" id="{0775C607-11D4-D8B4-6661-3CBA70195C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99772" y="1145200"/>
                    <a:ext cx="579600" cy="237600"/>
                  </a:xfrm>
                  <a:prstGeom prst="round2SameRect">
                    <a:avLst>
                      <a:gd name="adj1" fmla="val 5810"/>
                      <a:gd name="adj2" fmla="val 6467"/>
                    </a:avLst>
                  </a:prstGeom>
                  <a:solidFill>
                    <a:srgbClr val="F1F1F1"/>
                  </a:solidFill>
                  <a:ln w="317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36000" tIns="36000" rIns="36000" bIns="3600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sv-SE" sz="500" b="0" i="0" u="none" strike="noStrike" baseline="0" dirty="0">
                        <a:solidFill>
                          <a:srgbClr val="4F0433"/>
                        </a:solidFill>
                        <a:latin typeface="+mj-lt"/>
                      </a:rPr>
                      <a:t>G Stålhammar</a:t>
                    </a:r>
                  </a:p>
                </p:txBody>
              </p:sp>
            </p:grpSp>
            <p:sp>
              <p:nvSpPr>
                <p:cNvPr id="41" name="Rektangel: övre hörn rundade 40">
                  <a:extLst>
                    <a:ext uri="{FF2B5EF4-FFF2-40B4-BE49-F238E27FC236}">
                      <a16:creationId xmlns:a16="http://schemas.microsoft.com/office/drawing/2014/main" id="{BCBF1138-A154-B6AD-BD5B-1723104647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16947" y="1697127"/>
                  <a:ext cx="579600" cy="2376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solidFill>
                  <a:srgbClr val="CCEBED"/>
                </a:solidFill>
                <a:ln w="317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rPr>
                    <a:t>Utbildning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500" b="0" i="0" u="none" strike="noStrike" baseline="0" dirty="0">
                      <a:solidFill>
                        <a:srgbClr val="4F0433"/>
                      </a:solidFill>
                      <a:latin typeface="+mj-lt"/>
                    </a:rPr>
                    <a:t>M Wahlberg-Ramsay</a:t>
                  </a:r>
                </a:p>
              </p:txBody>
            </p:sp>
            <p:cxnSp>
              <p:nvCxnSpPr>
                <p:cNvPr id="337" name="Rak koppling 32">
                  <a:extLst>
                    <a:ext uri="{FF2B5EF4-FFF2-40B4-BE49-F238E27FC236}">
                      <a16:creationId xmlns:a16="http://schemas.microsoft.com/office/drawing/2014/main" id="{18DDD66A-BD36-AB7A-3FA6-FCFF22FB4CC4}"/>
                    </a:ext>
                  </a:extLst>
                </p:cNvPr>
                <p:cNvCxnSpPr>
                  <a:cxnSpLocks/>
                  <a:stCxn id="41" idx="0"/>
                  <a:endCxn id="228" idx="1"/>
                </p:cNvCxnSpPr>
                <p:nvPr/>
              </p:nvCxnSpPr>
              <p:spPr bwMode="auto">
                <a:xfrm flipV="1">
                  <a:off x="7596547" y="1016855"/>
                  <a:ext cx="99373" cy="799072"/>
                </a:xfrm>
                <a:prstGeom prst="bentConnector2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40" name="Rak koppling 32">
                  <a:extLst>
                    <a:ext uri="{FF2B5EF4-FFF2-40B4-BE49-F238E27FC236}">
                      <a16:creationId xmlns:a16="http://schemas.microsoft.com/office/drawing/2014/main" id="{4C2ED9BA-BD41-37F2-56B4-324281A8FE8C}"/>
                    </a:ext>
                  </a:extLst>
                </p:cNvPr>
                <p:cNvCxnSpPr>
                  <a:cxnSpLocks/>
                  <a:stCxn id="240" idx="2"/>
                  <a:endCxn id="241" idx="0"/>
                </p:cNvCxnSpPr>
                <p:nvPr/>
              </p:nvCxnSpPr>
              <p:spPr bwMode="auto">
                <a:xfrm flipH="1">
                  <a:off x="7596547" y="1223435"/>
                  <a:ext cx="205200" cy="0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43" name="Rak koppling 32">
                  <a:extLst>
                    <a:ext uri="{FF2B5EF4-FFF2-40B4-BE49-F238E27FC236}">
                      <a16:creationId xmlns:a16="http://schemas.microsoft.com/office/drawing/2014/main" id="{95D9EA52-6E88-AD3F-66B7-58CA7A6022C2}"/>
                    </a:ext>
                  </a:extLst>
                </p:cNvPr>
                <p:cNvCxnSpPr>
                  <a:cxnSpLocks/>
                  <a:stCxn id="257" idx="2"/>
                  <a:endCxn id="258" idx="0"/>
                </p:cNvCxnSpPr>
                <p:nvPr/>
              </p:nvCxnSpPr>
              <p:spPr bwMode="auto">
                <a:xfrm flipH="1">
                  <a:off x="7596547" y="1518134"/>
                  <a:ext cx="205200" cy="0"/>
                </a:xfrm>
                <a:prstGeom prst="straightConnector1">
                  <a:avLst/>
                </a:prstGeom>
                <a:grp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  <p:cxnSp>
            <p:nvCxnSpPr>
              <p:cNvPr id="405" name="Rak koppling 161">
                <a:extLst>
                  <a:ext uri="{FF2B5EF4-FFF2-40B4-BE49-F238E27FC236}">
                    <a16:creationId xmlns:a16="http://schemas.microsoft.com/office/drawing/2014/main" id="{799746F2-A988-3B23-2747-557693AAD971}"/>
                  </a:ext>
                </a:extLst>
              </p:cNvPr>
              <p:cNvCxnSpPr>
                <a:cxnSpLocks/>
                <a:stCxn id="3" idx="3"/>
              </p:cNvCxnSpPr>
              <p:nvPr/>
            </p:nvCxnSpPr>
            <p:spPr bwMode="auto">
              <a:xfrm rot="5400000" flipH="1" flipV="1">
                <a:off x="4530658" y="-2599059"/>
                <a:ext cx="82684" cy="6247840"/>
              </a:xfrm>
              <a:prstGeom prst="bentConnector2">
                <a:avLst/>
              </a:prstGeom>
              <a:grp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0" name="Rak koppling 32">
                <a:extLst>
                  <a:ext uri="{FF2B5EF4-FFF2-40B4-BE49-F238E27FC236}">
                    <a16:creationId xmlns:a16="http://schemas.microsoft.com/office/drawing/2014/main" id="{3305EB38-03BA-FBEE-7E4B-ECB967355048}"/>
                  </a:ext>
                </a:extLst>
              </p:cNvPr>
              <p:cNvCxnSpPr>
                <a:cxnSpLocks/>
                <a:stCxn id="228" idx="3"/>
              </p:cNvCxnSpPr>
              <p:nvPr/>
            </p:nvCxnSpPr>
            <p:spPr bwMode="auto">
              <a:xfrm flipV="1">
                <a:off x="7695920" y="481641"/>
                <a:ext cx="0" cy="84561"/>
              </a:xfrm>
              <a:prstGeom prst="straightConnector1">
                <a:avLst/>
              </a:prstGeom>
              <a:grp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4" name="Rak koppling 32">
                <a:extLst>
                  <a:ext uri="{FF2B5EF4-FFF2-40B4-BE49-F238E27FC236}">
                    <a16:creationId xmlns:a16="http://schemas.microsoft.com/office/drawing/2014/main" id="{6F750648-8BFF-9F49-E21C-5320BF6DB337}"/>
                  </a:ext>
                </a:extLst>
              </p:cNvPr>
              <p:cNvCxnSpPr>
                <a:cxnSpLocks/>
                <a:stCxn id="100" idx="3"/>
              </p:cNvCxnSpPr>
              <p:nvPr/>
            </p:nvCxnSpPr>
            <p:spPr bwMode="auto">
              <a:xfrm flipH="1" flipV="1">
                <a:off x="6133737" y="481643"/>
                <a:ext cx="223" cy="84560"/>
              </a:xfrm>
              <a:prstGeom prst="straightConnector1">
                <a:avLst/>
              </a:prstGeom>
              <a:grp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18" name="Rak koppling 32">
                <a:extLst>
                  <a:ext uri="{FF2B5EF4-FFF2-40B4-BE49-F238E27FC236}">
                    <a16:creationId xmlns:a16="http://schemas.microsoft.com/office/drawing/2014/main" id="{4BC427C5-F78D-BEF4-008C-93723F49C4FC}"/>
                  </a:ext>
                </a:extLst>
              </p:cNvPr>
              <p:cNvCxnSpPr>
                <a:cxnSpLocks/>
                <a:stCxn id="312" idx="3"/>
              </p:cNvCxnSpPr>
              <p:nvPr/>
            </p:nvCxnSpPr>
            <p:spPr bwMode="auto">
              <a:xfrm flipV="1">
                <a:off x="4572000" y="481641"/>
                <a:ext cx="0" cy="84564"/>
              </a:xfrm>
              <a:prstGeom prst="straightConnector1">
                <a:avLst/>
              </a:prstGeom>
              <a:grp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21" name="Rak koppling 32">
                <a:extLst>
                  <a:ext uri="{FF2B5EF4-FFF2-40B4-BE49-F238E27FC236}">
                    <a16:creationId xmlns:a16="http://schemas.microsoft.com/office/drawing/2014/main" id="{8A05C427-13A8-6A78-20F1-9A04EDFE8C4C}"/>
                  </a:ext>
                </a:extLst>
              </p:cNvPr>
              <p:cNvCxnSpPr>
                <a:cxnSpLocks/>
                <a:stCxn id="2" idx="3"/>
              </p:cNvCxnSpPr>
              <p:nvPr/>
            </p:nvCxnSpPr>
            <p:spPr bwMode="auto">
              <a:xfrm flipV="1">
                <a:off x="3010040" y="490941"/>
                <a:ext cx="0" cy="75262"/>
              </a:xfrm>
              <a:prstGeom prst="straightConnector1">
                <a:avLst/>
              </a:prstGeom>
              <a:grp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36" name="Platshållare för sidfot 5">
            <a:extLst>
              <a:ext uri="{FF2B5EF4-FFF2-40B4-BE49-F238E27FC236}">
                <a16:creationId xmlns:a16="http://schemas.microsoft.com/office/drawing/2014/main" id="{1A495BE9-9F64-1C02-9F34-869512CCB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801325"/>
            <a:ext cx="2443809" cy="171450"/>
          </a:xfrm>
          <a:noFill/>
        </p:spPr>
        <p:txBody>
          <a:bodyPr/>
          <a:lstStyle/>
          <a:p>
            <a:r>
              <a:rPr lang="sv-SE" sz="500" dirty="0"/>
              <a:t>Giltig fr.o.m. 2026-06-01</a:t>
            </a:r>
          </a:p>
        </p:txBody>
      </p:sp>
      <p:pic>
        <p:nvPicPr>
          <p:cNvPr id="638" name="Bildobjekt 637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D9828F0F-1FE6-754F-61EC-B4797DC00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  <a:noFill/>
        </p:spPr>
      </p:pic>
      <p:sp>
        <p:nvSpPr>
          <p:cNvPr id="639" name="Rubrik 1">
            <a:extLst>
              <a:ext uri="{FF2B5EF4-FFF2-40B4-BE49-F238E27FC236}">
                <a16:creationId xmlns:a16="http://schemas.microsoft.com/office/drawing/2014/main" id="{9A317619-3767-0E43-A1D3-9C30F3F4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83" y="256450"/>
            <a:ext cx="8632045" cy="307777"/>
          </a:xfrm>
          <a:noFill/>
          <a:ln w="6350">
            <a:noFill/>
          </a:ln>
        </p:spPr>
        <p:txBody>
          <a:bodyPr wrap="square">
            <a:spAutoFit/>
          </a:bodyPr>
          <a:lstStyle/>
          <a:p>
            <a:r>
              <a:rPr lang="sv-SE" sz="1400" dirty="0">
                <a:latin typeface="+mj-lt"/>
              </a:rPr>
              <a:t>Organisation CNS – Forskning och utbildning</a:t>
            </a:r>
          </a:p>
        </p:txBody>
      </p:sp>
      <p:sp>
        <p:nvSpPr>
          <p:cNvPr id="4" name="Platshållare för bildnummer 4">
            <a:extLst>
              <a:ext uri="{FF2B5EF4-FFF2-40B4-BE49-F238E27FC236}">
                <a16:creationId xmlns:a16="http://schemas.microsoft.com/office/drawing/2014/main" id="{31AEC791-3B0C-82CE-CF9A-79EDA5AF24BE}"/>
              </a:ext>
            </a:extLst>
          </p:cNvPr>
          <p:cNvSpPr txBox="1">
            <a:spLocks/>
          </p:cNvSpPr>
          <p:nvPr/>
        </p:nvSpPr>
        <p:spPr bwMode="auto">
          <a:xfrm>
            <a:off x="6541837" y="4673126"/>
            <a:ext cx="2443809" cy="1714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sv-SE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8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r>
              <a:rPr lang="sv-SE" sz="500" dirty="0"/>
              <a:t>**Kompetenscentrum för psykoterapi</a:t>
            </a:r>
          </a:p>
        </p:txBody>
      </p:sp>
      <p:sp>
        <p:nvSpPr>
          <p:cNvPr id="172" name="Rektangel: övre hörn rundade 171">
            <a:extLst>
              <a:ext uri="{FF2B5EF4-FFF2-40B4-BE49-F238E27FC236}">
                <a16:creationId xmlns:a16="http://schemas.microsoft.com/office/drawing/2014/main" id="{2427C8A9-616B-9F2F-C5AF-02D3157999C6}"/>
              </a:ext>
            </a:extLst>
          </p:cNvPr>
          <p:cNvSpPr>
            <a:spLocks/>
          </p:cNvSpPr>
          <p:nvPr/>
        </p:nvSpPr>
        <p:spPr bwMode="auto">
          <a:xfrm>
            <a:off x="1556522" y="3930263"/>
            <a:ext cx="579600" cy="2376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CCEBED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500" b="0" i="0" u="none" strike="noStrike" baseline="0" dirty="0">
                <a:solidFill>
                  <a:srgbClr val="4F0433"/>
                </a:solidFill>
                <a:latin typeface="+mj-lt"/>
              </a:rPr>
              <a:t>Grundutbildning Stöd </a:t>
            </a:r>
          </a:p>
        </p:txBody>
      </p:sp>
      <p:sp>
        <p:nvSpPr>
          <p:cNvPr id="9" name="Rektangel: övre hörn rundade 8">
            <a:extLst>
              <a:ext uri="{FF2B5EF4-FFF2-40B4-BE49-F238E27FC236}">
                <a16:creationId xmlns:a16="http://schemas.microsoft.com/office/drawing/2014/main" id="{E79ECBB6-D411-99B4-33B2-34364E9A3F0F}"/>
              </a:ext>
            </a:extLst>
          </p:cNvPr>
          <p:cNvSpPr>
            <a:spLocks/>
          </p:cNvSpPr>
          <p:nvPr/>
        </p:nvSpPr>
        <p:spPr bwMode="auto">
          <a:xfrm>
            <a:off x="3929775" y="4488471"/>
            <a:ext cx="579600" cy="214037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F1F1F1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500" dirty="0">
                <a:solidFill>
                  <a:srgbClr val="4F0433"/>
                </a:solidFill>
                <a:latin typeface="+mj-lt"/>
              </a:rPr>
              <a:t>D Lundqvist*</a:t>
            </a:r>
          </a:p>
        </p:txBody>
      </p:sp>
      <p:cxnSp>
        <p:nvCxnSpPr>
          <p:cNvPr id="17" name="Rak koppling 32">
            <a:extLst>
              <a:ext uri="{FF2B5EF4-FFF2-40B4-BE49-F238E27FC236}">
                <a16:creationId xmlns:a16="http://schemas.microsoft.com/office/drawing/2014/main" id="{EE8C5561-8D2F-652A-3992-CF5131CA3592}"/>
              </a:ext>
            </a:extLst>
          </p:cNvPr>
          <p:cNvCxnSpPr>
            <a:cxnSpLocks/>
            <a:stCxn id="162" idx="2"/>
            <a:endCxn id="163" idx="0"/>
          </p:cNvCxnSpPr>
          <p:nvPr/>
        </p:nvCxnSpPr>
        <p:spPr bwMode="auto">
          <a:xfrm flipH="1">
            <a:off x="4494437" y="4323108"/>
            <a:ext cx="196433" cy="0"/>
          </a:xfrm>
          <a:prstGeom prst="straightConnector1">
            <a:avLst/>
          </a:prstGeom>
          <a:solidFill>
            <a:srgbClr val="F1F1F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B5F4425C-CCE7-2D16-5B29-A324AEB1BAEE}"/>
              </a:ext>
            </a:extLst>
          </p:cNvPr>
          <p:cNvSpPr>
            <a:spLocks/>
          </p:cNvSpPr>
          <p:nvPr/>
        </p:nvSpPr>
        <p:spPr bwMode="auto">
          <a:xfrm>
            <a:off x="8407785" y="4526799"/>
            <a:ext cx="480243" cy="1404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F1F1F1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500" b="0" i="0" u="none" strike="noStrike" baseline="0" dirty="0">
                <a:solidFill>
                  <a:srgbClr val="4F0433"/>
                </a:solidFill>
                <a:latin typeface="+mn-lt"/>
              </a:rPr>
              <a:t>Forskargrupp</a:t>
            </a:r>
          </a:p>
        </p:txBody>
      </p:sp>
      <p:sp>
        <p:nvSpPr>
          <p:cNvPr id="7" name="Rektangel: övre hörn rundade 6">
            <a:extLst>
              <a:ext uri="{FF2B5EF4-FFF2-40B4-BE49-F238E27FC236}">
                <a16:creationId xmlns:a16="http://schemas.microsoft.com/office/drawing/2014/main" id="{3E8A9E16-3C69-1E8C-AE6A-99CF2A2329A5}"/>
              </a:ext>
            </a:extLst>
          </p:cNvPr>
          <p:cNvSpPr>
            <a:spLocks/>
          </p:cNvSpPr>
          <p:nvPr/>
        </p:nvSpPr>
        <p:spPr bwMode="auto">
          <a:xfrm>
            <a:off x="7890394" y="4526799"/>
            <a:ext cx="480243" cy="1404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CCEBED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500" dirty="0">
                <a:solidFill>
                  <a:srgbClr val="4F0433"/>
                </a:solidFill>
                <a:latin typeface="+mn-lt"/>
              </a:rPr>
              <a:t>Enhet</a:t>
            </a:r>
            <a:endParaRPr lang="sv-SE" sz="500" b="0" i="0" u="none" strike="noStrike" baseline="0" dirty="0">
              <a:solidFill>
                <a:srgbClr val="4F0433"/>
              </a:solidFill>
              <a:latin typeface="+mn-lt"/>
            </a:endParaRPr>
          </a:p>
        </p:txBody>
      </p:sp>
      <p:sp>
        <p:nvSpPr>
          <p:cNvPr id="15" name="Rektangel: övre hörn rundade 14">
            <a:extLst>
              <a:ext uri="{FF2B5EF4-FFF2-40B4-BE49-F238E27FC236}">
                <a16:creationId xmlns:a16="http://schemas.microsoft.com/office/drawing/2014/main" id="{2377B36B-8503-B5CE-2DE4-FD74C4ECC6B0}"/>
              </a:ext>
            </a:extLst>
          </p:cNvPr>
          <p:cNvSpPr>
            <a:spLocks/>
          </p:cNvSpPr>
          <p:nvPr/>
        </p:nvSpPr>
        <p:spPr bwMode="auto">
          <a:xfrm>
            <a:off x="7374446" y="4527284"/>
            <a:ext cx="478800" cy="1404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sv-SE" sz="500" dirty="0">
                <a:solidFill>
                  <a:srgbClr val="4F0433"/>
                </a:solidFill>
                <a:latin typeface="+mn-lt"/>
              </a:rPr>
              <a:t>Avdelning</a:t>
            </a:r>
          </a:p>
        </p:txBody>
      </p:sp>
    </p:spTree>
    <p:extLst>
      <p:ext uri="{BB962C8B-B14F-4D97-AF65-F5344CB8AC3E}">
        <p14:creationId xmlns:p14="http://schemas.microsoft.com/office/powerpoint/2010/main" val="3587813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BE4F8-2859-50B4-AEAB-024A917A7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ktangel: övre hörn rundade 74">
            <a:extLst>
              <a:ext uri="{FF2B5EF4-FFF2-40B4-BE49-F238E27FC236}">
                <a16:creationId xmlns:a16="http://schemas.microsoft.com/office/drawing/2014/main" id="{C2E3F527-DA43-A458-85FD-6DDC30982074}"/>
              </a:ext>
            </a:extLst>
          </p:cNvPr>
          <p:cNvSpPr>
            <a:spLocks/>
          </p:cNvSpPr>
          <p:nvPr/>
        </p:nvSpPr>
        <p:spPr bwMode="auto">
          <a:xfrm>
            <a:off x="3775729" y="1207643"/>
            <a:ext cx="1592541" cy="875690"/>
          </a:xfrm>
          <a:prstGeom prst="round2SameRect">
            <a:avLst>
              <a:gd name="adj1" fmla="val 5810"/>
              <a:gd name="adj2" fmla="val 6467"/>
            </a:avLst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rgbClr val="FFFFFF"/>
                </a:solidFill>
                <a:latin typeface="DM Sans Medium" pitchFamily="2" charset="0"/>
              </a:rPr>
              <a:t>CNS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900" spc="-10" dirty="0">
                <a:solidFill>
                  <a:srgbClr val="FFFFFF"/>
                </a:solidFill>
                <a:latin typeface="DM Sans" pitchFamily="2" charset="0"/>
              </a:rPr>
              <a:t>Mats J Olsson</a:t>
            </a:r>
          </a:p>
        </p:txBody>
      </p:sp>
      <p:pic>
        <p:nvPicPr>
          <p:cNvPr id="25" name="Bildobjekt 24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E54FABED-F521-DD4B-559D-EDE1FB882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</p:spPr>
      </p:pic>
      <p:sp>
        <p:nvSpPr>
          <p:cNvPr id="32" name="Rubrik 1">
            <a:extLst>
              <a:ext uri="{FF2B5EF4-FFF2-40B4-BE49-F238E27FC236}">
                <a16:creationId xmlns:a16="http://schemas.microsoft.com/office/drawing/2014/main" id="{17EFDD29-43A1-CF95-BDEF-0CA6E2424A66}"/>
              </a:ext>
            </a:extLst>
          </p:cNvPr>
          <p:cNvSpPr txBox="1">
            <a:spLocks/>
          </p:cNvSpPr>
          <p:nvPr/>
        </p:nvSpPr>
        <p:spPr bwMode="auto">
          <a:xfrm>
            <a:off x="255983" y="256450"/>
            <a:ext cx="8632045" cy="307777"/>
          </a:xfrm>
          <a:prstGeom prst="rect">
            <a:avLst/>
          </a:prstGeom>
          <a:noFill/>
          <a:ln w="635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spc="-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sv-SE" sz="1400" dirty="0">
                <a:ea typeface="+mn-ea"/>
                <a:cs typeface="+mn-cs"/>
              </a:rPr>
              <a:t>Organisation CNS – Övrig verksamhet</a:t>
            </a:r>
            <a:endParaRPr lang="sv-SE" sz="1400" kern="0" dirty="0"/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7F267E27-630B-0251-DDF6-BB93CC02B8F4}"/>
              </a:ext>
            </a:extLst>
          </p:cNvPr>
          <p:cNvCxnSpPr>
            <a:cxnSpLocks/>
            <a:endCxn id="75" idx="0"/>
          </p:cNvCxnSpPr>
          <p:nvPr/>
        </p:nvCxnSpPr>
        <p:spPr bwMode="auto">
          <a:xfrm flipH="1">
            <a:off x="5368268" y="1645487"/>
            <a:ext cx="610740" cy="1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7D1BB831-232E-BE20-16EF-63B8D0BD3298}"/>
              </a:ext>
            </a:extLst>
          </p:cNvPr>
          <p:cNvSpPr>
            <a:spLocks/>
          </p:cNvSpPr>
          <p:nvPr/>
        </p:nvSpPr>
        <p:spPr bwMode="auto">
          <a:xfrm>
            <a:off x="5847170" y="1319098"/>
            <a:ext cx="1245435" cy="64384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4F043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bg1"/>
                </a:solidFill>
                <a:latin typeface="DM Sans Medium" pitchFamily="2" charset="0"/>
              </a:rPr>
              <a:t>Verksamhetsstöd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bg1"/>
                </a:solidFill>
                <a:latin typeface="DM Sans" pitchFamily="2" charset="0"/>
              </a:rPr>
              <a:t>K Blomberg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33" name="Rektangel: övre hörn rundade 32">
            <a:extLst>
              <a:ext uri="{FF2B5EF4-FFF2-40B4-BE49-F238E27FC236}">
                <a16:creationId xmlns:a16="http://schemas.microsoft.com/office/drawing/2014/main" id="{96B81657-43F7-C33D-1F5E-24FAD9557400}"/>
              </a:ext>
            </a:extLst>
          </p:cNvPr>
          <p:cNvSpPr>
            <a:spLocks/>
          </p:cNvSpPr>
          <p:nvPr/>
        </p:nvSpPr>
        <p:spPr bwMode="auto">
          <a:xfrm>
            <a:off x="938901" y="2616615"/>
            <a:ext cx="1244806" cy="64447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Centrum för AI innovation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accent1"/>
                </a:solidFill>
                <a:latin typeface="DM Sans" pitchFamily="2" charset="0"/>
              </a:rPr>
              <a:t>J Furuhjelm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38" name="Rektangel: övre hörn rundade 37">
            <a:extLst>
              <a:ext uri="{FF2B5EF4-FFF2-40B4-BE49-F238E27FC236}">
                <a16:creationId xmlns:a16="http://schemas.microsoft.com/office/drawing/2014/main" id="{F1F0ED10-967E-965E-E13A-70163F7EA6FB}"/>
              </a:ext>
            </a:extLst>
          </p:cNvPr>
          <p:cNvSpPr>
            <a:spLocks/>
          </p:cNvSpPr>
          <p:nvPr/>
        </p:nvSpPr>
        <p:spPr bwMode="auto">
          <a:xfrm>
            <a:off x="2587047" y="2637378"/>
            <a:ext cx="1244806" cy="64447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Imaging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 </a:t>
            </a:r>
            <a:b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 err="1">
                <a:solidFill>
                  <a:schemeClr val="accent1"/>
                </a:solidFill>
                <a:latin typeface="DM Sans Medium" pitchFamily="2" charset="0"/>
              </a:rPr>
              <a:t>core</a:t>
            </a:r>
            <a:r>
              <a:rPr lang="sv-SE" sz="1000" b="0" i="0" u="none" strike="noStrike" baseline="0" dirty="0">
                <a:solidFill>
                  <a:schemeClr val="accent1"/>
                </a:solidFill>
                <a:latin typeface="DM Sans Medium" pitchFamily="2" charset="0"/>
              </a:rPr>
              <a:t>-faciliteter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-1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A Varrone</a:t>
            </a:r>
          </a:p>
        </p:txBody>
      </p:sp>
      <p:cxnSp>
        <p:nvCxnSpPr>
          <p:cNvPr id="39" name="Rak koppling 38">
            <a:extLst>
              <a:ext uri="{FF2B5EF4-FFF2-40B4-BE49-F238E27FC236}">
                <a16:creationId xmlns:a16="http://schemas.microsoft.com/office/drawing/2014/main" id="{E602B65B-79E7-304A-E8F4-D4FF45E1CFFC}"/>
              </a:ext>
            </a:extLst>
          </p:cNvPr>
          <p:cNvCxnSpPr>
            <a:cxnSpLocks/>
          </p:cNvCxnSpPr>
          <p:nvPr/>
        </p:nvCxnSpPr>
        <p:spPr bwMode="auto">
          <a:xfrm flipV="1">
            <a:off x="2420282" y="2313279"/>
            <a:ext cx="0" cy="171633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Rak koppling 23">
            <a:extLst>
              <a:ext uri="{FF2B5EF4-FFF2-40B4-BE49-F238E27FC236}">
                <a16:creationId xmlns:a16="http://schemas.microsoft.com/office/drawing/2014/main" id="{C0B6C70E-3F58-DD8D-6B28-2361FD33997D}"/>
              </a:ext>
            </a:extLst>
          </p:cNvPr>
          <p:cNvCxnSpPr>
            <a:cxnSpLocks/>
            <a:stCxn id="33" idx="3"/>
            <a:endCxn id="38" idx="3"/>
          </p:cNvCxnSpPr>
          <p:nvPr/>
        </p:nvCxnSpPr>
        <p:spPr bwMode="auto">
          <a:xfrm rot="16200000" flipH="1">
            <a:off x="2374995" y="1802924"/>
            <a:ext cx="20763" cy="1648146"/>
          </a:xfrm>
          <a:prstGeom prst="bentConnector3">
            <a:avLst>
              <a:gd name="adj1" fmla="val -625189"/>
            </a:avLst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B4CB70B0-35CC-1320-C2B8-7A49FC8A4B2E}"/>
              </a:ext>
            </a:extLst>
          </p:cNvPr>
          <p:cNvCxnSpPr>
            <a:cxnSpLocks/>
          </p:cNvCxnSpPr>
          <p:nvPr/>
        </p:nvCxnSpPr>
        <p:spPr bwMode="auto">
          <a:xfrm flipV="1">
            <a:off x="4146099" y="2052265"/>
            <a:ext cx="0" cy="270531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Rak koppling 44">
            <a:extLst>
              <a:ext uri="{FF2B5EF4-FFF2-40B4-BE49-F238E27FC236}">
                <a16:creationId xmlns:a16="http://schemas.microsoft.com/office/drawing/2014/main" id="{CA29B1D8-608D-539C-9188-AD7057D972A7}"/>
              </a:ext>
            </a:extLst>
          </p:cNvPr>
          <p:cNvCxnSpPr>
            <a:cxnSpLocks/>
          </p:cNvCxnSpPr>
          <p:nvPr/>
        </p:nvCxnSpPr>
        <p:spPr bwMode="auto">
          <a:xfrm>
            <a:off x="2414942" y="2313279"/>
            <a:ext cx="1731157" cy="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upp 3">
            <a:extLst>
              <a:ext uri="{FF2B5EF4-FFF2-40B4-BE49-F238E27FC236}">
                <a16:creationId xmlns:a16="http://schemas.microsoft.com/office/drawing/2014/main" id="{A3312633-B113-0BA7-42AD-77A96A779C30}"/>
              </a:ext>
            </a:extLst>
          </p:cNvPr>
          <p:cNvGrpSpPr/>
          <p:nvPr/>
        </p:nvGrpSpPr>
        <p:grpSpPr>
          <a:xfrm>
            <a:off x="765229" y="3649284"/>
            <a:ext cx="4888441" cy="630909"/>
            <a:chOff x="3347864" y="3291830"/>
            <a:chExt cx="4888441" cy="630909"/>
          </a:xfrm>
          <a:solidFill>
            <a:srgbClr val="CCEBED"/>
          </a:solidFill>
        </p:grpSpPr>
        <p:sp>
          <p:nvSpPr>
            <p:cNvPr id="7" name="Rektangel: övre hörn rundade 6">
              <a:extLst>
                <a:ext uri="{FF2B5EF4-FFF2-40B4-BE49-F238E27FC236}">
                  <a16:creationId xmlns:a16="http://schemas.microsoft.com/office/drawing/2014/main" id="{7CA3412B-9241-3E19-4346-1D9B9AC15118}"/>
                </a:ext>
              </a:extLst>
            </p:cNvPr>
            <p:cNvSpPr/>
            <p:nvPr/>
          </p:nvSpPr>
          <p:spPr bwMode="auto">
            <a:xfrm>
              <a:off x="3347864" y="3440489"/>
              <a:ext cx="825556" cy="482247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9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ARG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00" b="0" i="0" u="none" strike="noStrike" baseline="0" dirty="0">
                  <a:solidFill>
                    <a:schemeClr val="accent1"/>
                  </a:solidFill>
                  <a:latin typeface="DM Sans" pitchFamily="2" charset="0"/>
                </a:rPr>
                <a:t>V Sousa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sp>
          <p:nvSpPr>
            <p:cNvPr id="8" name="Rektangel: övre hörn rundade 7">
              <a:extLst>
                <a:ext uri="{FF2B5EF4-FFF2-40B4-BE49-F238E27FC236}">
                  <a16:creationId xmlns:a16="http://schemas.microsoft.com/office/drawing/2014/main" id="{8247D689-7339-C8F3-67A1-E63A46AAFB6C}"/>
                </a:ext>
              </a:extLst>
            </p:cNvPr>
            <p:cNvSpPr/>
            <p:nvPr/>
          </p:nvSpPr>
          <p:spPr bwMode="auto">
            <a:xfrm>
              <a:off x="7410749" y="3440489"/>
              <a:ext cx="825556" cy="482247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8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RCF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G Jogolev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sp>
          <p:nvSpPr>
            <p:cNvPr id="11" name="Rektangel: övre hörn rundade 10">
              <a:extLst>
                <a:ext uri="{FF2B5EF4-FFF2-40B4-BE49-F238E27FC236}">
                  <a16:creationId xmlns:a16="http://schemas.microsoft.com/office/drawing/2014/main" id="{5151ABBF-374C-5288-49A0-48D9DFC36BB9}"/>
                </a:ext>
              </a:extLst>
            </p:cNvPr>
            <p:cNvSpPr/>
            <p:nvPr/>
          </p:nvSpPr>
          <p:spPr bwMode="auto">
            <a:xfrm>
              <a:off x="6395396" y="3440489"/>
              <a:ext cx="825556" cy="482247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80" b="0" i="0" u="none" strike="noStrike" baseline="0" dirty="0" err="1">
                  <a:solidFill>
                    <a:schemeClr val="accent1"/>
                  </a:solidFill>
                  <a:latin typeface="DM Sans Medium" pitchFamily="2" charset="0"/>
                </a:rPr>
                <a:t>NatMEG</a:t>
              </a:r>
              <a:endParaRPr lang="sv-SE" sz="780" b="0" i="0" u="none" strike="noStrike" baseline="0" dirty="0">
                <a:solidFill>
                  <a:schemeClr val="accent1"/>
                </a:solidFill>
                <a:latin typeface="DM Sans Medium" pitchFamily="2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C Pfeiffer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sp>
          <p:nvSpPr>
            <p:cNvPr id="24" name="Rektangel: övre hörn rundade 23">
              <a:extLst>
                <a:ext uri="{FF2B5EF4-FFF2-40B4-BE49-F238E27FC236}">
                  <a16:creationId xmlns:a16="http://schemas.microsoft.com/office/drawing/2014/main" id="{4DB40EB4-8A9A-A8EB-0F29-4AAB7CBCFF5E}"/>
                </a:ext>
              </a:extLst>
            </p:cNvPr>
            <p:cNvSpPr/>
            <p:nvPr/>
          </p:nvSpPr>
          <p:spPr bwMode="auto">
            <a:xfrm>
              <a:off x="5380043" y="3440491"/>
              <a:ext cx="825556" cy="482247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9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MR-centrum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J Rosén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sp>
          <p:nvSpPr>
            <p:cNvPr id="26" name="Rektangel: övre hörn rundade 25">
              <a:extLst>
                <a:ext uri="{FF2B5EF4-FFF2-40B4-BE49-F238E27FC236}">
                  <a16:creationId xmlns:a16="http://schemas.microsoft.com/office/drawing/2014/main" id="{215E87FF-6B3B-F6C5-D5AB-291A7CEC4137}"/>
                </a:ext>
              </a:extLst>
            </p:cNvPr>
            <p:cNvSpPr/>
            <p:nvPr/>
          </p:nvSpPr>
          <p:spPr bwMode="auto">
            <a:xfrm>
              <a:off x="4363708" y="3440492"/>
              <a:ext cx="825556" cy="482247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9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BMIC*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A Forsberg Morén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cxnSp>
          <p:nvCxnSpPr>
            <p:cNvPr id="34" name="Rak koppling 161">
              <a:extLst>
                <a:ext uri="{FF2B5EF4-FFF2-40B4-BE49-F238E27FC236}">
                  <a16:creationId xmlns:a16="http://schemas.microsoft.com/office/drawing/2014/main" id="{E77A6F9E-AB4B-1B5C-B366-6F3E77D1C365}"/>
                </a:ext>
              </a:extLst>
            </p:cNvPr>
            <p:cNvCxnSpPr>
              <a:cxnSpLocks/>
              <a:stCxn id="7" idx="3"/>
              <a:endCxn id="8" idx="3"/>
            </p:cNvCxnSpPr>
            <p:nvPr/>
          </p:nvCxnSpPr>
          <p:spPr bwMode="auto">
            <a:xfrm rot="5400000" flipH="1" flipV="1">
              <a:off x="5792084" y="1409047"/>
              <a:ext cx="12700" cy="4062885"/>
            </a:xfrm>
            <a:prstGeom prst="bentConnector3">
              <a:avLst>
                <a:gd name="adj1" fmla="val 1280378"/>
              </a:avLst>
            </a:prstGeom>
            <a:grpFill/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7" name="Rak koppling 36">
              <a:extLst>
                <a:ext uri="{FF2B5EF4-FFF2-40B4-BE49-F238E27FC236}">
                  <a16:creationId xmlns:a16="http://schemas.microsoft.com/office/drawing/2014/main" id="{F057FCAA-312F-031B-5FA0-9BE8693C39E5}"/>
                </a:ext>
              </a:extLst>
            </p:cNvPr>
            <p:cNvCxnSpPr>
              <a:cxnSpLocks/>
              <a:endCxn id="26" idx="3"/>
            </p:cNvCxnSpPr>
            <p:nvPr/>
          </p:nvCxnSpPr>
          <p:spPr bwMode="auto">
            <a:xfrm>
              <a:off x="4776486" y="3291830"/>
              <a:ext cx="0" cy="148662"/>
            </a:xfrm>
            <a:prstGeom prst="line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Rak koppling 39">
              <a:extLst>
                <a:ext uri="{FF2B5EF4-FFF2-40B4-BE49-F238E27FC236}">
                  <a16:creationId xmlns:a16="http://schemas.microsoft.com/office/drawing/2014/main" id="{050A9D84-2241-ACA0-27ED-6ABBFE569E01}"/>
                </a:ext>
              </a:extLst>
            </p:cNvPr>
            <p:cNvCxnSpPr>
              <a:cxnSpLocks/>
              <a:endCxn id="24" idx="3"/>
            </p:cNvCxnSpPr>
            <p:nvPr/>
          </p:nvCxnSpPr>
          <p:spPr bwMode="auto">
            <a:xfrm>
              <a:off x="5792821" y="3291830"/>
              <a:ext cx="0" cy="148661"/>
            </a:xfrm>
            <a:prstGeom prst="line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Rak koppling 42">
              <a:extLst>
                <a:ext uri="{FF2B5EF4-FFF2-40B4-BE49-F238E27FC236}">
                  <a16:creationId xmlns:a16="http://schemas.microsoft.com/office/drawing/2014/main" id="{39D6F92B-91D8-AAB9-4D56-C6A03C0CC5A6}"/>
                </a:ext>
              </a:extLst>
            </p:cNvPr>
            <p:cNvCxnSpPr>
              <a:cxnSpLocks/>
              <a:stCxn id="11" idx="3"/>
            </p:cNvCxnSpPr>
            <p:nvPr/>
          </p:nvCxnSpPr>
          <p:spPr bwMode="auto">
            <a:xfrm flipV="1">
              <a:off x="6808174" y="3291830"/>
              <a:ext cx="0" cy="148659"/>
            </a:xfrm>
            <a:prstGeom prst="line">
              <a:avLst/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46" name="Rak koppling 45">
            <a:extLst>
              <a:ext uri="{FF2B5EF4-FFF2-40B4-BE49-F238E27FC236}">
                <a16:creationId xmlns:a16="http://schemas.microsoft.com/office/drawing/2014/main" id="{5EE73489-4723-8D3A-4D21-B97DDC7EAEFA}"/>
              </a:ext>
            </a:extLst>
          </p:cNvPr>
          <p:cNvCxnSpPr>
            <a:cxnSpLocks/>
            <a:stCxn id="38" idx="1"/>
            <a:endCxn id="24" idx="3"/>
          </p:cNvCxnSpPr>
          <p:nvPr/>
        </p:nvCxnSpPr>
        <p:spPr bwMode="auto">
          <a:xfrm>
            <a:off x="3209450" y="3281852"/>
            <a:ext cx="736" cy="516093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Rak koppling 161">
            <a:extLst>
              <a:ext uri="{FF2B5EF4-FFF2-40B4-BE49-F238E27FC236}">
                <a16:creationId xmlns:a16="http://schemas.microsoft.com/office/drawing/2014/main" id="{E05A0CED-18AC-2EF9-5887-7C37ACFB51CF}"/>
              </a:ext>
            </a:extLst>
          </p:cNvPr>
          <p:cNvCxnSpPr>
            <a:cxnSpLocks/>
            <a:stCxn id="7" idx="3"/>
            <a:endCxn id="8" idx="3"/>
          </p:cNvCxnSpPr>
          <p:nvPr/>
        </p:nvCxnSpPr>
        <p:spPr bwMode="auto">
          <a:xfrm rot="5400000" flipH="1" flipV="1">
            <a:off x="3209449" y="1766501"/>
            <a:ext cx="12700" cy="4062885"/>
          </a:xfrm>
          <a:prstGeom prst="bentConnector3">
            <a:avLst>
              <a:gd name="adj1" fmla="val 1195394"/>
            </a:avLst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Rak koppling 25">
            <a:extLst>
              <a:ext uri="{FF2B5EF4-FFF2-40B4-BE49-F238E27FC236}">
                <a16:creationId xmlns:a16="http://schemas.microsoft.com/office/drawing/2014/main" id="{C34DC2E9-5F64-1E33-ED71-34B07608852C}"/>
              </a:ext>
            </a:extLst>
          </p:cNvPr>
          <p:cNvCxnSpPr>
            <a:cxnSpLocks/>
            <a:endCxn id="26" idx="3"/>
          </p:cNvCxnSpPr>
          <p:nvPr/>
        </p:nvCxnSpPr>
        <p:spPr bwMode="auto">
          <a:xfrm>
            <a:off x="2193851" y="3649284"/>
            <a:ext cx="0" cy="148662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Rak koppling 48">
            <a:extLst>
              <a:ext uri="{FF2B5EF4-FFF2-40B4-BE49-F238E27FC236}">
                <a16:creationId xmlns:a16="http://schemas.microsoft.com/office/drawing/2014/main" id="{A64794F4-F5CA-6C09-6D01-85BE5415C8B1}"/>
              </a:ext>
            </a:extLst>
          </p:cNvPr>
          <p:cNvCxnSpPr>
            <a:cxnSpLocks/>
            <a:stCxn id="11" idx="3"/>
          </p:cNvCxnSpPr>
          <p:nvPr/>
        </p:nvCxnSpPr>
        <p:spPr bwMode="auto">
          <a:xfrm flipV="1">
            <a:off x="4225539" y="3649284"/>
            <a:ext cx="0" cy="14865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5" name="Grupp 54">
            <a:extLst>
              <a:ext uri="{FF2B5EF4-FFF2-40B4-BE49-F238E27FC236}">
                <a16:creationId xmlns:a16="http://schemas.microsoft.com/office/drawing/2014/main" id="{707CA9B8-C55A-8D3E-66D3-A44EB542E089}"/>
              </a:ext>
            </a:extLst>
          </p:cNvPr>
          <p:cNvGrpSpPr/>
          <p:nvPr/>
        </p:nvGrpSpPr>
        <p:grpSpPr>
          <a:xfrm>
            <a:off x="5478408" y="2422685"/>
            <a:ext cx="1982382" cy="493221"/>
            <a:chOff x="2020442" y="1150402"/>
            <a:chExt cx="1141082" cy="243007"/>
          </a:xfrm>
          <a:solidFill>
            <a:srgbClr val="CCEBED"/>
          </a:solidFill>
        </p:grpSpPr>
        <p:sp>
          <p:nvSpPr>
            <p:cNvPr id="56" name="Rektangel: övre hörn rundade 55">
              <a:extLst>
                <a:ext uri="{FF2B5EF4-FFF2-40B4-BE49-F238E27FC236}">
                  <a16:creationId xmlns:a16="http://schemas.microsoft.com/office/drawing/2014/main" id="{B191680A-D0E4-03A8-6297-C82A878D5268}"/>
                </a:ext>
              </a:extLst>
            </p:cNvPr>
            <p:cNvSpPr/>
            <p:nvPr/>
          </p:nvSpPr>
          <p:spPr bwMode="auto">
            <a:xfrm>
              <a:off x="2686324" y="1150402"/>
              <a:ext cx="475200" cy="237600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9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HR-enhet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00" b="0" i="0" u="none" strike="noStrike" baseline="0" dirty="0">
                  <a:solidFill>
                    <a:schemeClr val="accent1"/>
                  </a:solidFill>
                  <a:latin typeface="DM Sans" pitchFamily="2" charset="0"/>
                </a:rPr>
                <a:t>E Johansson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  <p:sp>
          <p:nvSpPr>
            <p:cNvPr id="57" name="Rektangel: övre hörn rundade 56">
              <a:extLst>
                <a:ext uri="{FF2B5EF4-FFF2-40B4-BE49-F238E27FC236}">
                  <a16:creationId xmlns:a16="http://schemas.microsoft.com/office/drawing/2014/main" id="{D8EA8FAC-8C20-5153-E2C4-8627447A3FD3}"/>
                </a:ext>
              </a:extLst>
            </p:cNvPr>
            <p:cNvSpPr/>
            <p:nvPr/>
          </p:nvSpPr>
          <p:spPr bwMode="auto">
            <a:xfrm>
              <a:off x="2020442" y="1155809"/>
              <a:ext cx="474534" cy="237600"/>
            </a:xfrm>
            <a:prstGeom prst="round2SameRect">
              <a:avLst>
                <a:gd name="adj1" fmla="val 5810"/>
                <a:gd name="adj2" fmla="val 64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790" b="0" i="0" u="none" strike="noStrike" baseline="0" dirty="0">
                  <a:solidFill>
                    <a:schemeClr val="accent1"/>
                  </a:solidFill>
                  <a:latin typeface="DM Sans Medium" pitchFamily="2" charset="0"/>
                </a:rPr>
                <a:t>Ekonomienhet*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1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v-SE" sz="700" cap="none" normalizeH="0" dirty="0">
                  <a:ln>
                    <a:noFill/>
                  </a:ln>
                  <a:solidFill>
                    <a:schemeClr val="accent1"/>
                  </a:solidFill>
                  <a:effectLst/>
                  <a:latin typeface="DM Sans" pitchFamily="2" charset="0"/>
                </a:rPr>
                <a:t>J Airaxin</a:t>
              </a:r>
              <a:endParaRPr kumimoji="0" lang="sv-SE" sz="7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DM Sans" pitchFamily="2" charset="0"/>
              </a:endParaRPr>
            </a:p>
          </p:txBody>
        </p:sp>
      </p:grpSp>
      <p:cxnSp>
        <p:nvCxnSpPr>
          <p:cNvPr id="58" name="Rak koppling 57">
            <a:extLst>
              <a:ext uri="{FF2B5EF4-FFF2-40B4-BE49-F238E27FC236}">
                <a16:creationId xmlns:a16="http://schemas.microsoft.com/office/drawing/2014/main" id="{8321815A-DA31-BCFF-F999-79FEA493FEC1}"/>
              </a:ext>
            </a:extLst>
          </p:cNvPr>
          <p:cNvCxnSpPr>
            <a:cxnSpLocks/>
            <a:endCxn id="6" idx="1"/>
          </p:cNvCxnSpPr>
          <p:nvPr/>
        </p:nvCxnSpPr>
        <p:spPr bwMode="auto">
          <a:xfrm flipV="1">
            <a:off x="6469599" y="1962938"/>
            <a:ext cx="289" cy="35034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Rak koppling 161">
            <a:extLst>
              <a:ext uri="{FF2B5EF4-FFF2-40B4-BE49-F238E27FC236}">
                <a16:creationId xmlns:a16="http://schemas.microsoft.com/office/drawing/2014/main" id="{EB040767-7FB1-DFCA-A717-5944037A3209}"/>
              </a:ext>
            </a:extLst>
          </p:cNvPr>
          <p:cNvCxnSpPr>
            <a:cxnSpLocks/>
            <a:stCxn id="57" idx="3"/>
            <a:endCxn id="56" idx="3"/>
          </p:cNvCxnSpPr>
          <p:nvPr/>
        </p:nvCxnSpPr>
        <p:spPr bwMode="auto">
          <a:xfrm rot="5400000" flipH="1" flipV="1">
            <a:off x="6463823" y="1849470"/>
            <a:ext cx="10974" cy="1157404"/>
          </a:xfrm>
          <a:prstGeom prst="bentConnector3">
            <a:avLst>
              <a:gd name="adj1" fmla="val 1033807"/>
            </a:avLst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Platshållare för bildnummer 4">
            <a:extLst>
              <a:ext uri="{FF2B5EF4-FFF2-40B4-BE49-F238E27FC236}">
                <a16:creationId xmlns:a16="http://schemas.microsoft.com/office/drawing/2014/main" id="{B34F06D1-3943-EA62-D4F6-59D6851A6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1838" y="4788233"/>
            <a:ext cx="2443809" cy="171450"/>
          </a:xfrm>
          <a:noFill/>
        </p:spPr>
        <p:txBody>
          <a:bodyPr/>
          <a:lstStyle/>
          <a:p>
            <a:r>
              <a:rPr lang="sv-SE" sz="500" dirty="0"/>
              <a:t>*har team</a:t>
            </a:r>
          </a:p>
        </p:txBody>
      </p:sp>
      <p:sp>
        <p:nvSpPr>
          <p:cNvPr id="10" name="Platshållare för sidfot 5">
            <a:extLst>
              <a:ext uri="{FF2B5EF4-FFF2-40B4-BE49-F238E27FC236}">
                <a16:creationId xmlns:a16="http://schemas.microsoft.com/office/drawing/2014/main" id="{D0FC30CA-3C6F-AC6E-AD64-88B783E08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801325"/>
            <a:ext cx="2443809" cy="171450"/>
          </a:xfrm>
          <a:noFill/>
        </p:spPr>
        <p:txBody>
          <a:bodyPr/>
          <a:lstStyle/>
          <a:p>
            <a:r>
              <a:rPr lang="sv-SE" sz="500" dirty="0"/>
              <a:t>Giltig fr.o.m. 2025-10-01</a:t>
            </a:r>
          </a:p>
        </p:txBody>
      </p:sp>
      <p:sp>
        <p:nvSpPr>
          <p:cNvPr id="14" name="Rektangel: övre hörn rundade 13">
            <a:extLst>
              <a:ext uri="{FF2B5EF4-FFF2-40B4-BE49-F238E27FC236}">
                <a16:creationId xmlns:a16="http://schemas.microsoft.com/office/drawing/2014/main" id="{DB114B74-6330-3FAE-349F-016194805775}"/>
              </a:ext>
            </a:extLst>
          </p:cNvPr>
          <p:cNvSpPr>
            <a:spLocks/>
          </p:cNvSpPr>
          <p:nvPr/>
        </p:nvSpPr>
        <p:spPr bwMode="auto">
          <a:xfrm>
            <a:off x="8446303" y="4647833"/>
            <a:ext cx="480243" cy="1404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CCEBED"/>
          </a:solidFill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500" dirty="0">
                <a:solidFill>
                  <a:srgbClr val="4F0433"/>
                </a:solidFill>
                <a:latin typeface="+mn-lt"/>
              </a:rPr>
              <a:t>Enhet</a:t>
            </a:r>
            <a:endParaRPr lang="sv-SE" sz="500" b="0" i="0" u="none" strike="noStrike" baseline="0" dirty="0">
              <a:solidFill>
                <a:srgbClr val="4F0433"/>
              </a:solidFill>
              <a:latin typeface="+mn-lt"/>
            </a:endParaRPr>
          </a:p>
        </p:txBody>
      </p:sp>
      <p:sp>
        <p:nvSpPr>
          <p:cNvPr id="15" name="Rektangel: övre hörn rundade 14">
            <a:extLst>
              <a:ext uri="{FF2B5EF4-FFF2-40B4-BE49-F238E27FC236}">
                <a16:creationId xmlns:a16="http://schemas.microsoft.com/office/drawing/2014/main" id="{34998E50-5C63-4381-D09A-9978DE582194}"/>
              </a:ext>
            </a:extLst>
          </p:cNvPr>
          <p:cNvSpPr>
            <a:spLocks/>
          </p:cNvSpPr>
          <p:nvPr/>
        </p:nvSpPr>
        <p:spPr bwMode="auto">
          <a:xfrm>
            <a:off x="7930355" y="4648318"/>
            <a:ext cx="478800" cy="140400"/>
          </a:xfrm>
          <a:prstGeom prst="round2SameRect">
            <a:avLst>
              <a:gd name="adj1" fmla="val 5810"/>
              <a:gd name="adj2" fmla="val 6467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sv-SE" sz="500" dirty="0">
                <a:solidFill>
                  <a:srgbClr val="4F0433"/>
                </a:solidFill>
                <a:latin typeface="+mn-lt"/>
              </a:rPr>
              <a:t>Avdelning</a:t>
            </a:r>
          </a:p>
        </p:txBody>
      </p:sp>
    </p:spTree>
    <p:extLst>
      <p:ext uri="{BB962C8B-B14F-4D97-AF65-F5344CB8AC3E}">
        <p14:creationId xmlns:p14="http://schemas.microsoft.com/office/powerpoint/2010/main" val="118382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66221-2A1B-5B98-E871-6F54A8C59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koppling 161">
            <a:extLst>
              <a:ext uri="{FF2B5EF4-FFF2-40B4-BE49-F238E27FC236}">
                <a16:creationId xmlns:a16="http://schemas.microsoft.com/office/drawing/2014/main" id="{D8BCD8EF-AD07-5B3C-0A65-7BA84DEEAF1D}"/>
              </a:ext>
            </a:extLst>
          </p:cNvPr>
          <p:cNvCxnSpPr>
            <a:cxnSpLocks/>
            <a:stCxn id="3" idx="3"/>
            <a:endCxn id="13" idx="3"/>
          </p:cNvCxnSpPr>
          <p:nvPr/>
        </p:nvCxnSpPr>
        <p:spPr bwMode="auto">
          <a:xfrm rot="5400000" flipH="1" flipV="1">
            <a:off x="4533142" y="458157"/>
            <a:ext cx="12700" cy="5446230"/>
          </a:xfrm>
          <a:prstGeom prst="bentConnector3">
            <a:avLst>
              <a:gd name="adj1" fmla="val 1413929"/>
            </a:avLst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" name="Grupp 8">
            <a:extLst>
              <a:ext uri="{FF2B5EF4-FFF2-40B4-BE49-F238E27FC236}">
                <a16:creationId xmlns:a16="http://schemas.microsoft.com/office/drawing/2014/main" id="{D014BBC7-D776-2CAB-A7CF-2C779C21B7C4}"/>
              </a:ext>
            </a:extLst>
          </p:cNvPr>
          <p:cNvGrpSpPr>
            <a:grpSpLocks noChangeAspect="1"/>
          </p:cNvGrpSpPr>
          <p:nvPr/>
        </p:nvGrpSpPr>
        <p:grpSpPr>
          <a:xfrm>
            <a:off x="1187624" y="771550"/>
            <a:ext cx="6691036" cy="3054196"/>
            <a:chOff x="276146" y="829810"/>
            <a:chExt cx="8185296" cy="3736267"/>
          </a:xfrm>
          <a:solidFill>
            <a:srgbClr val="FFDDD6"/>
          </a:solidFill>
        </p:grpSpPr>
        <p:cxnSp>
          <p:nvCxnSpPr>
            <p:cNvPr id="173" name="Rak koppling 172">
              <a:extLst>
                <a:ext uri="{FF2B5EF4-FFF2-40B4-BE49-F238E27FC236}">
                  <a16:creationId xmlns:a16="http://schemas.microsoft.com/office/drawing/2014/main" id="{3559EB05-6CBE-4230-64DC-19A5DF504B8F}"/>
                </a:ext>
              </a:extLst>
            </p:cNvPr>
            <p:cNvCxnSpPr>
              <a:cxnSpLocks/>
              <a:stCxn id="75" idx="1"/>
              <a:endCxn id="15" idx="3"/>
            </p:cNvCxnSpPr>
            <p:nvPr/>
          </p:nvCxnSpPr>
          <p:spPr bwMode="auto">
            <a:xfrm flipH="1">
              <a:off x="4366368" y="1901061"/>
              <a:ext cx="2427" cy="1876616"/>
            </a:xfrm>
            <a:prstGeom prst="lin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5" name="Rektangel: övre hörn rundade 74">
              <a:extLst>
                <a:ext uri="{FF2B5EF4-FFF2-40B4-BE49-F238E27FC236}">
                  <a16:creationId xmlns:a16="http://schemas.microsoft.com/office/drawing/2014/main" id="{28DB383B-35EE-3CB1-90C8-71E584647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699" y="829810"/>
              <a:ext cx="1948191" cy="1071251"/>
            </a:xfrm>
            <a:prstGeom prst="round2SameRect">
              <a:avLst>
                <a:gd name="adj1" fmla="val 5810"/>
                <a:gd name="adj2" fmla="val 6467"/>
              </a:avLst>
            </a:prstGeom>
            <a:solidFill>
              <a:schemeClr val="accent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1000" b="0" i="0" u="none" strike="noStrike" baseline="0" dirty="0">
                  <a:solidFill>
                    <a:srgbClr val="FFFFFF"/>
                  </a:solidFill>
                  <a:latin typeface="DM Sans Medium" pitchFamily="2" charset="0"/>
                </a:rPr>
                <a:t>CNS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ts val="2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sv-SE" sz="900" spc="-10" dirty="0">
                  <a:solidFill>
                    <a:srgbClr val="FFFFFF"/>
                  </a:solidFill>
                  <a:latin typeface="DM Sans" pitchFamily="2" charset="0"/>
                </a:rPr>
                <a:t>Mats J Olsson</a:t>
              </a:r>
            </a:p>
          </p:txBody>
        </p:sp>
        <p:cxnSp>
          <p:nvCxnSpPr>
            <p:cNvPr id="27" name="Rak koppling 26">
              <a:extLst>
                <a:ext uri="{FF2B5EF4-FFF2-40B4-BE49-F238E27FC236}">
                  <a16:creationId xmlns:a16="http://schemas.microsoft.com/office/drawing/2014/main" id="{A0276DAB-2691-65A8-6BB1-9AD92DDBBC24}"/>
                </a:ext>
              </a:extLst>
            </p:cNvPr>
            <p:cNvCxnSpPr>
              <a:cxnSpLocks/>
              <a:endCxn id="12" idx="3"/>
            </p:cNvCxnSpPr>
            <p:nvPr/>
          </p:nvCxnSpPr>
          <p:spPr bwMode="auto">
            <a:xfrm>
              <a:off x="6032930" y="3566441"/>
              <a:ext cx="275" cy="211236"/>
            </a:xfrm>
            <a:prstGeom prst="lin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1" name="Grupp 40">
              <a:extLst>
                <a:ext uri="{FF2B5EF4-FFF2-40B4-BE49-F238E27FC236}">
                  <a16:creationId xmlns:a16="http://schemas.microsoft.com/office/drawing/2014/main" id="{B5708D66-7ABC-CAB2-0491-CB4458EC4950}"/>
                </a:ext>
              </a:extLst>
            </p:cNvPr>
            <p:cNvGrpSpPr>
              <a:grpSpLocks/>
            </p:cNvGrpSpPr>
            <p:nvPr/>
          </p:nvGrpSpPr>
          <p:grpSpPr>
            <a:xfrm>
              <a:off x="276146" y="3777677"/>
              <a:ext cx="8185296" cy="788400"/>
              <a:chOff x="278573" y="3791098"/>
              <a:chExt cx="8185296" cy="788400"/>
            </a:xfrm>
            <a:grpFill/>
          </p:grpSpPr>
          <p:sp>
            <p:nvSpPr>
              <p:cNvPr id="13" name="Rektangel: övre hörn rundade 12">
                <a:extLst>
                  <a:ext uri="{FF2B5EF4-FFF2-40B4-BE49-F238E27FC236}">
                    <a16:creationId xmlns:a16="http://schemas.microsoft.com/office/drawing/2014/main" id="{54F8F66A-ADFB-999C-B6ED-38DAD7EFD0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1069" y="3791098"/>
                <a:ext cx="1522800" cy="788400"/>
              </a:xfrm>
              <a:prstGeom prst="round2SameRect">
                <a:avLst>
                  <a:gd name="adj1" fmla="val 5810"/>
                  <a:gd name="adj2" fmla="val 6467"/>
                </a:avLst>
              </a:prstGeom>
              <a:grpFill/>
              <a:ln w="63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000" b="0" i="0" u="none" strike="noStrike" spc="-10" dirty="0">
                    <a:solidFill>
                      <a:srgbClr val="4F0433"/>
                    </a:solidFill>
                    <a:latin typeface="DM Sans Medium" pitchFamily="2" charset="0"/>
                  </a:rPr>
                  <a:t>Ögon &amp; syn</a:t>
                </a:r>
              </a:p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ts val="1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700" cap="none" spc="-10" normalizeH="0" dirty="0">
                    <a:ln>
                      <a:noFill/>
                    </a:ln>
                    <a:solidFill>
                      <a:srgbClr val="4F0433"/>
                    </a:solidFill>
                    <a:effectLst/>
                    <a:latin typeface="DM Sans" pitchFamily="2" charset="0"/>
                  </a:rPr>
                  <a:t>R Brautaset</a:t>
                </a:r>
                <a:endParaRPr kumimoji="0" lang="sv-SE" sz="700" b="0" i="0" u="none" strike="noStrike" cap="none" spc="-10" normalizeH="0" dirty="0">
                  <a:ln>
                    <a:noFill/>
                  </a:ln>
                  <a:solidFill>
                    <a:srgbClr val="4F0433"/>
                  </a:solidFill>
                  <a:effectLst/>
                  <a:latin typeface="DM Sans" pitchFamily="2" charset="0"/>
                </a:endParaRPr>
              </a:p>
            </p:txBody>
          </p:sp>
          <p:grpSp>
            <p:nvGrpSpPr>
              <p:cNvPr id="36" name="Grupp 35">
                <a:extLst>
                  <a:ext uri="{FF2B5EF4-FFF2-40B4-BE49-F238E27FC236}">
                    <a16:creationId xmlns:a16="http://schemas.microsoft.com/office/drawing/2014/main" id="{CE733897-0968-960F-320B-EB5DE3700F06}"/>
                  </a:ext>
                </a:extLst>
              </p:cNvPr>
              <p:cNvGrpSpPr>
                <a:grpSpLocks/>
              </p:cNvGrpSpPr>
              <p:nvPr/>
            </p:nvGrpSpPr>
            <p:grpSpPr>
              <a:xfrm>
                <a:off x="278573" y="3791098"/>
                <a:ext cx="6518459" cy="788400"/>
                <a:chOff x="283662" y="3385878"/>
                <a:chExt cx="6518459" cy="788400"/>
              </a:xfrm>
              <a:grpFill/>
            </p:grpSpPr>
            <p:sp>
              <p:nvSpPr>
                <p:cNvPr id="3" name="Rektangel: övre hörn rundade 2">
                  <a:extLst>
                    <a:ext uri="{FF2B5EF4-FFF2-40B4-BE49-F238E27FC236}">
                      <a16:creationId xmlns:a16="http://schemas.microsoft.com/office/drawing/2014/main" id="{9712DA8E-9825-23AD-1757-DB6C755A26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3662" y="3385878"/>
                  <a:ext cx="1522800" cy="7884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grp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1000" b="0" i="0" u="none" strike="noStrike" spc="-10" dirty="0">
                      <a:solidFill>
                        <a:srgbClr val="4F0433"/>
                      </a:solidFill>
                      <a:latin typeface="DM Sans Medium" pitchFamily="2" charset="0"/>
                    </a:rPr>
                    <a:t>Centrum för psykiatriforskning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700" spc="-10" dirty="0">
                      <a:solidFill>
                        <a:srgbClr val="4F0433"/>
                      </a:solidFill>
                      <a:latin typeface="DM Sans" pitchFamily="2" charset="0"/>
                    </a:rPr>
                    <a:t>N Jayaram-Lindström</a:t>
                  </a:r>
                  <a:endParaRPr kumimoji="0" lang="sv-SE" sz="700" b="0" i="0" u="none" strike="noStrike" cap="none" spc="-10" normalizeH="0" dirty="0">
                    <a:ln>
                      <a:noFill/>
                    </a:ln>
                    <a:solidFill>
                      <a:srgbClr val="4F0433"/>
                    </a:solidFill>
                    <a:effectLst/>
                    <a:latin typeface="DM Sans" pitchFamily="2" charset="0"/>
                  </a:endParaRPr>
                </a:p>
              </p:txBody>
            </p:sp>
            <p:sp>
              <p:nvSpPr>
                <p:cNvPr id="12" name="Rektangel: övre hörn rundade 11">
                  <a:extLst>
                    <a:ext uri="{FF2B5EF4-FFF2-40B4-BE49-F238E27FC236}">
                      <a16:creationId xmlns:a16="http://schemas.microsoft.com/office/drawing/2014/main" id="{B5F996E7-07C2-1A29-2EEB-FC71773A46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279321" y="3385878"/>
                  <a:ext cx="1522800" cy="7884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grp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1000" b="0" i="0" u="none" strike="noStrike" spc="-10" dirty="0">
                      <a:solidFill>
                        <a:srgbClr val="4F0433"/>
                      </a:solidFill>
                      <a:latin typeface="DM Sans Medium" pitchFamily="2" charset="0"/>
                    </a:rPr>
                    <a:t>Psykologi</a:t>
                  </a: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700" spc="-10" dirty="0">
                      <a:solidFill>
                        <a:srgbClr val="4F0433"/>
                      </a:solidFill>
                      <a:latin typeface="DM Sans" pitchFamily="2" charset="0"/>
                    </a:rPr>
                    <a:t>J Lundström</a:t>
                  </a:r>
                </a:p>
              </p:txBody>
            </p:sp>
            <p:sp>
              <p:nvSpPr>
                <p:cNvPr id="15" name="Rektangel: övre hörn rundade 14">
                  <a:extLst>
                    <a:ext uri="{FF2B5EF4-FFF2-40B4-BE49-F238E27FC236}">
                      <a16:creationId xmlns:a16="http://schemas.microsoft.com/office/drawing/2014/main" id="{FCEC375B-B844-9223-8C36-C691ABA19D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2484" y="3385878"/>
                  <a:ext cx="1522800" cy="7884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grp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1000" b="0" i="0" u="none" strike="noStrike" spc="-10" dirty="0" err="1">
                      <a:solidFill>
                        <a:srgbClr val="4F0433"/>
                      </a:solidFill>
                      <a:latin typeface="DM Sans Medium" pitchFamily="2" charset="0"/>
                    </a:rPr>
                    <a:t>Neuro</a:t>
                  </a:r>
                  <a:endParaRPr lang="sv-SE" sz="1000" b="0" i="0" u="none" strike="noStrike" spc="-10" dirty="0">
                    <a:solidFill>
                      <a:srgbClr val="4F0433"/>
                    </a:solidFill>
                    <a:latin typeface="DM Sans Medium" pitchFamily="2" charset="0"/>
                  </a:endParaRP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ts val="1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sv-SE" sz="700" b="0" i="0" u="none" strike="noStrike" cap="none" spc="-10" normalizeH="0" dirty="0">
                      <a:ln>
                        <a:noFill/>
                      </a:ln>
                      <a:solidFill>
                        <a:srgbClr val="4F0433"/>
                      </a:solidFill>
                      <a:effectLst/>
                      <a:latin typeface="+mn-lt"/>
                    </a:rPr>
                    <a:t>M Jagodic</a:t>
                  </a:r>
                </a:p>
              </p:txBody>
            </p:sp>
            <p:sp>
              <p:nvSpPr>
                <p:cNvPr id="28" name="Rektangel: övre hörn rundade 27">
                  <a:extLst>
                    <a:ext uri="{FF2B5EF4-FFF2-40B4-BE49-F238E27FC236}">
                      <a16:creationId xmlns:a16="http://schemas.microsoft.com/office/drawing/2014/main" id="{D358BF10-1F80-498F-1F8C-D0902B35BE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45965" y="3385878"/>
                  <a:ext cx="1522799" cy="788400"/>
                </a:xfrm>
                <a:prstGeom prst="round2SameRect">
                  <a:avLst>
                    <a:gd name="adj1" fmla="val 5810"/>
                    <a:gd name="adj2" fmla="val 6467"/>
                  </a:avLst>
                </a:prstGeom>
                <a:grpFill/>
                <a:ln w="635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36000" tIns="36000" rIns="36000" bIns="3600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sv-SE" sz="1000" b="0" i="0" u="none" strike="noStrike" spc="-10" dirty="0">
                      <a:solidFill>
                        <a:srgbClr val="4F0433"/>
                      </a:solidFill>
                      <a:latin typeface="DM Sans Medium" pitchFamily="2" charset="0"/>
                    </a:rPr>
                    <a:t>Försäkrings-medicin</a:t>
                  </a:r>
                </a:p>
                <a:p>
                  <a:pPr algn="ctr">
                    <a:spcBef>
                      <a:spcPts val="100"/>
                    </a:spcBef>
                  </a:pPr>
                  <a:r>
                    <a:rPr lang="sv-SE" sz="700" spc="-10" dirty="0">
                      <a:solidFill>
                        <a:srgbClr val="4F0433"/>
                      </a:solidFill>
                      <a:latin typeface="DM Sans" pitchFamily="2" charset="0"/>
                    </a:rPr>
                    <a:t>E Mittendorfer-Rutz</a:t>
                  </a:r>
                  <a:endParaRPr kumimoji="0" lang="sv-SE" sz="700" b="0" i="0" u="none" strike="noStrike" cap="none" spc="-10" normalizeH="0" dirty="0">
                    <a:ln>
                      <a:noFill/>
                    </a:ln>
                    <a:solidFill>
                      <a:srgbClr val="4F0433"/>
                    </a:solidFill>
                    <a:effectLst/>
                    <a:latin typeface="DM Sans" pitchFamily="2" charset="0"/>
                  </a:endParaRPr>
                </a:p>
              </p:txBody>
            </p:sp>
          </p:grpSp>
        </p:grpSp>
        <p:cxnSp>
          <p:nvCxnSpPr>
            <p:cNvPr id="35" name="Rak koppling 34">
              <a:extLst>
                <a:ext uri="{FF2B5EF4-FFF2-40B4-BE49-F238E27FC236}">
                  <a16:creationId xmlns:a16="http://schemas.microsoft.com/office/drawing/2014/main" id="{E11107B0-83B5-8064-C027-1D8F69C5B943}"/>
                </a:ext>
              </a:extLst>
            </p:cNvPr>
            <p:cNvCxnSpPr>
              <a:cxnSpLocks/>
              <a:endCxn id="28" idx="3"/>
            </p:cNvCxnSpPr>
            <p:nvPr/>
          </p:nvCxnSpPr>
          <p:spPr bwMode="auto">
            <a:xfrm>
              <a:off x="2699849" y="3566441"/>
              <a:ext cx="0" cy="211236"/>
            </a:xfrm>
            <a:prstGeom prst="line">
              <a:avLst/>
            </a:prstGeom>
            <a:grpFill/>
            <a:ln w="1587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" name="Grupp 9">
            <a:extLst>
              <a:ext uri="{FF2B5EF4-FFF2-40B4-BE49-F238E27FC236}">
                <a16:creationId xmlns:a16="http://schemas.microsoft.com/office/drawing/2014/main" id="{1AD100D5-5991-1116-0E5D-B0B883F2B602}"/>
              </a:ext>
            </a:extLst>
          </p:cNvPr>
          <p:cNvGrpSpPr/>
          <p:nvPr/>
        </p:nvGrpSpPr>
        <p:grpSpPr>
          <a:xfrm>
            <a:off x="1386111" y="4092024"/>
            <a:ext cx="847831" cy="432048"/>
            <a:chOff x="419120" y="3907922"/>
            <a:chExt cx="847831" cy="432048"/>
          </a:xfrm>
        </p:grpSpPr>
        <p:sp>
          <p:nvSpPr>
            <p:cNvPr id="14" name="Ellips 13">
              <a:extLst>
                <a:ext uri="{FF2B5EF4-FFF2-40B4-BE49-F238E27FC236}">
                  <a16:creationId xmlns:a16="http://schemas.microsoft.com/office/drawing/2014/main" id="{D8C6906A-087D-2E50-DF39-AB99B1251A8B}"/>
                </a:ext>
              </a:extLst>
            </p:cNvPr>
            <p:cNvSpPr/>
            <p:nvPr/>
          </p:nvSpPr>
          <p:spPr bwMode="auto">
            <a:xfrm>
              <a:off x="419120" y="3907922"/>
              <a:ext cx="847831" cy="432048"/>
            </a:xfrm>
            <a:prstGeom prst="ellipse">
              <a:avLst/>
            </a:prstGeom>
            <a:noFill/>
            <a:ln w="15875" cap="flat" cmpd="sng" algn="ctr">
              <a:solidFill>
                <a:srgbClr val="4DB5B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14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16" name="textruta 15">
              <a:extLst>
                <a:ext uri="{FF2B5EF4-FFF2-40B4-BE49-F238E27FC236}">
                  <a16:creationId xmlns:a16="http://schemas.microsoft.com/office/drawing/2014/main" id="{0100C3AE-2E49-A97F-60F5-31034730A39C}"/>
                </a:ext>
              </a:extLst>
            </p:cNvPr>
            <p:cNvSpPr txBox="1"/>
            <p:nvPr/>
          </p:nvSpPr>
          <p:spPr>
            <a:xfrm>
              <a:off x="618318" y="4016224"/>
              <a:ext cx="461986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>
              <a:spAutoFit/>
            </a:bodyPr>
            <a:lstStyle/>
            <a:p>
              <a:pPr algn="l"/>
              <a:r>
                <a:rPr lang="sv-SE" sz="800" dirty="0">
                  <a:solidFill>
                    <a:schemeClr val="accent1"/>
                  </a:solidFill>
                  <a:latin typeface="+mn-lt"/>
                </a:rPr>
                <a:t>CCNP</a:t>
              </a:r>
            </a:p>
          </p:txBody>
        </p:sp>
      </p:grpSp>
      <p:grpSp>
        <p:nvGrpSpPr>
          <p:cNvPr id="17" name="Grupp 16">
            <a:extLst>
              <a:ext uri="{FF2B5EF4-FFF2-40B4-BE49-F238E27FC236}">
                <a16:creationId xmlns:a16="http://schemas.microsoft.com/office/drawing/2014/main" id="{45FF5E28-E59B-6F8C-3438-27A66F0B5A5A}"/>
              </a:ext>
            </a:extLst>
          </p:cNvPr>
          <p:cNvGrpSpPr/>
          <p:nvPr/>
        </p:nvGrpSpPr>
        <p:grpSpPr>
          <a:xfrm>
            <a:off x="4107243" y="4092024"/>
            <a:ext cx="847831" cy="432048"/>
            <a:chOff x="413470" y="3869284"/>
            <a:chExt cx="847831" cy="432048"/>
          </a:xfrm>
        </p:grpSpPr>
        <p:sp>
          <p:nvSpPr>
            <p:cNvPr id="18" name="Ellips 17">
              <a:extLst>
                <a:ext uri="{FF2B5EF4-FFF2-40B4-BE49-F238E27FC236}">
                  <a16:creationId xmlns:a16="http://schemas.microsoft.com/office/drawing/2014/main" id="{C2D0ABF7-B56A-684C-C583-E7D25365A404}"/>
                </a:ext>
              </a:extLst>
            </p:cNvPr>
            <p:cNvSpPr/>
            <p:nvPr/>
          </p:nvSpPr>
          <p:spPr bwMode="auto">
            <a:xfrm>
              <a:off x="413470" y="3869284"/>
              <a:ext cx="847831" cy="432048"/>
            </a:xfrm>
            <a:prstGeom prst="ellipse">
              <a:avLst/>
            </a:prstGeom>
            <a:noFill/>
            <a:ln w="15875" cap="flat" cmpd="sng" algn="ctr">
              <a:solidFill>
                <a:srgbClr val="4DB5B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14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endParaRPr>
            </a:p>
          </p:txBody>
        </p:sp>
        <p:sp>
          <p:nvSpPr>
            <p:cNvPr id="19" name="textruta 18">
              <a:extLst>
                <a:ext uri="{FF2B5EF4-FFF2-40B4-BE49-F238E27FC236}">
                  <a16:creationId xmlns:a16="http://schemas.microsoft.com/office/drawing/2014/main" id="{8764C786-C2B1-3F90-BDD7-1368AA003BC2}"/>
                </a:ext>
              </a:extLst>
            </p:cNvPr>
            <p:cNvSpPr txBox="1"/>
            <p:nvPr/>
          </p:nvSpPr>
          <p:spPr>
            <a:xfrm>
              <a:off x="648070" y="3975762"/>
              <a:ext cx="378630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>
              <a:spAutoFit/>
            </a:bodyPr>
            <a:lstStyle/>
            <a:p>
              <a:pPr algn="l"/>
              <a:r>
                <a:rPr lang="sv-SE" sz="800" dirty="0">
                  <a:solidFill>
                    <a:schemeClr val="accent1"/>
                  </a:solidFill>
                  <a:latin typeface="+mn-lt"/>
                </a:rPr>
                <a:t>QLS</a:t>
              </a:r>
            </a:p>
          </p:txBody>
        </p:sp>
      </p:grpSp>
      <p:grpSp>
        <p:nvGrpSpPr>
          <p:cNvPr id="20" name="Grupp 19">
            <a:extLst>
              <a:ext uri="{FF2B5EF4-FFF2-40B4-BE49-F238E27FC236}">
                <a16:creationId xmlns:a16="http://schemas.microsoft.com/office/drawing/2014/main" id="{F4A23320-2808-B24F-260C-6DE88ABFAA78}"/>
              </a:ext>
            </a:extLst>
          </p:cNvPr>
          <p:cNvGrpSpPr/>
          <p:nvPr/>
        </p:nvGrpSpPr>
        <p:grpSpPr>
          <a:xfrm>
            <a:off x="5469567" y="4090200"/>
            <a:ext cx="847831" cy="432048"/>
            <a:chOff x="419120" y="3907922"/>
            <a:chExt cx="847831" cy="432048"/>
          </a:xfrm>
        </p:grpSpPr>
        <p:sp>
          <p:nvSpPr>
            <p:cNvPr id="21" name="Ellips 20">
              <a:extLst>
                <a:ext uri="{FF2B5EF4-FFF2-40B4-BE49-F238E27FC236}">
                  <a16:creationId xmlns:a16="http://schemas.microsoft.com/office/drawing/2014/main" id="{C7CC51B8-ED55-9EE2-BE6B-C018AEC0165C}"/>
                </a:ext>
              </a:extLst>
            </p:cNvPr>
            <p:cNvSpPr/>
            <p:nvPr/>
          </p:nvSpPr>
          <p:spPr bwMode="auto">
            <a:xfrm>
              <a:off x="419120" y="3907922"/>
              <a:ext cx="847831" cy="432048"/>
            </a:xfrm>
            <a:prstGeom prst="ellipse">
              <a:avLst/>
            </a:prstGeom>
            <a:noFill/>
            <a:ln w="15875" cap="flat" cmpd="sng" algn="ctr">
              <a:solidFill>
                <a:srgbClr val="4DB5B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v-SE" sz="1400" b="0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+mn-lt"/>
              </a:endParaRPr>
            </a:p>
          </p:txBody>
        </p:sp>
        <p:sp>
          <p:nvSpPr>
            <p:cNvPr id="22" name="textruta 21">
              <a:extLst>
                <a:ext uri="{FF2B5EF4-FFF2-40B4-BE49-F238E27FC236}">
                  <a16:creationId xmlns:a16="http://schemas.microsoft.com/office/drawing/2014/main" id="{EAEB434B-75A4-C349-BBE9-B9C0DFBE6B93}"/>
                </a:ext>
              </a:extLst>
            </p:cNvPr>
            <p:cNvSpPr txBox="1"/>
            <p:nvPr/>
          </p:nvSpPr>
          <p:spPr>
            <a:xfrm>
              <a:off x="618454" y="4016224"/>
              <a:ext cx="449162" cy="215444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none" rtlCol="0">
              <a:spAutoFit/>
            </a:bodyPr>
            <a:lstStyle/>
            <a:p>
              <a:pPr algn="l"/>
              <a:r>
                <a:rPr lang="sv-SE" sz="800" dirty="0">
                  <a:solidFill>
                    <a:schemeClr val="accent1"/>
                  </a:solidFill>
                  <a:latin typeface="+mn-lt"/>
                </a:rPr>
                <a:t>OCIM</a:t>
              </a:r>
            </a:p>
          </p:txBody>
        </p:sp>
      </p:grpSp>
      <p:cxnSp>
        <p:nvCxnSpPr>
          <p:cNvPr id="29" name="Rak koppling 28">
            <a:extLst>
              <a:ext uri="{FF2B5EF4-FFF2-40B4-BE49-F238E27FC236}">
                <a16:creationId xmlns:a16="http://schemas.microsoft.com/office/drawing/2014/main" id="{1F0659A4-8C0E-4A56-8E51-DC9E10399912}"/>
              </a:ext>
            </a:extLst>
          </p:cNvPr>
          <p:cNvCxnSpPr>
            <a:cxnSpLocks/>
            <a:stCxn id="3" idx="1"/>
            <a:endCxn id="14" idx="0"/>
          </p:cNvCxnSpPr>
          <p:nvPr/>
        </p:nvCxnSpPr>
        <p:spPr bwMode="auto">
          <a:xfrm>
            <a:off x="1810027" y="3825746"/>
            <a:ext cx="0" cy="26627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8ADE0464-657E-D401-DA9E-29503A8A1A85}"/>
              </a:ext>
            </a:extLst>
          </p:cNvPr>
          <p:cNvCxnSpPr>
            <a:cxnSpLocks/>
            <a:stCxn id="18" idx="0"/>
            <a:endCxn id="15" idx="1"/>
          </p:cNvCxnSpPr>
          <p:nvPr/>
        </p:nvCxnSpPr>
        <p:spPr bwMode="auto">
          <a:xfrm flipV="1">
            <a:off x="4531159" y="3825746"/>
            <a:ext cx="0" cy="26627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994E4A8D-1619-96BB-09EF-7C3AA3027D83}"/>
              </a:ext>
            </a:extLst>
          </p:cNvPr>
          <p:cNvCxnSpPr>
            <a:cxnSpLocks/>
            <a:stCxn id="21" idx="0"/>
            <a:endCxn id="12" idx="1"/>
          </p:cNvCxnSpPr>
          <p:nvPr/>
        </p:nvCxnSpPr>
        <p:spPr bwMode="auto">
          <a:xfrm flipV="1">
            <a:off x="5893483" y="3825746"/>
            <a:ext cx="225" cy="264454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Platshållare för sidfot 5">
            <a:extLst>
              <a:ext uri="{FF2B5EF4-FFF2-40B4-BE49-F238E27FC236}">
                <a16:creationId xmlns:a16="http://schemas.microsoft.com/office/drawing/2014/main" id="{299C1022-0F89-A7D2-5683-039220BB4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</p:spPr>
        <p:txBody>
          <a:bodyPr/>
          <a:lstStyle/>
          <a:p>
            <a:r>
              <a:rPr lang="sv-SE" sz="500" dirty="0"/>
              <a:t>Giltig fr.o.m. 2025-10-01</a:t>
            </a:r>
          </a:p>
        </p:txBody>
      </p:sp>
      <p:pic>
        <p:nvPicPr>
          <p:cNvPr id="25" name="Bildobjekt 24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5836E6E8-817C-2573-6838-8CAC84B8DB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</p:spPr>
      </p:pic>
      <p:sp>
        <p:nvSpPr>
          <p:cNvPr id="32" name="Rubrik 1">
            <a:extLst>
              <a:ext uri="{FF2B5EF4-FFF2-40B4-BE49-F238E27FC236}">
                <a16:creationId xmlns:a16="http://schemas.microsoft.com/office/drawing/2014/main" id="{5946ECE7-3428-E529-13D0-30ADABAC250D}"/>
              </a:ext>
            </a:extLst>
          </p:cNvPr>
          <p:cNvSpPr txBox="1">
            <a:spLocks/>
          </p:cNvSpPr>
          <p:nvPr/>
        </p:nvSpPr>
        <p:spPr bwMode="auto">
          <a:xfrm>
            <a:off x="255983" y="256450"/>
            <a:ext cx="8632045" cy="307777"/>
          </a:xfrm>
          <a:prstGeom prst="rect">
            <a:avLst/>
          </a:prstGeom>
          <a:noFill/>
          <a:ln w="6350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0" spc="-5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sv-SE" sz="1400" dirty="0">
                <a:ea typeface="+mn-ea"/>
                <a:cs typeface="+mn-cs"/>
              </a:rPr>
              <a:t>Organisation CNS – C</a:t>
            </a:r>
            <a:r>
              <a:rPr lang="sv-SE" sz="1400" kern="1200" dirty="0">
                <a:ea typeface="+mn-ea"/>
                <a:cs typeface="+mn-cs"/>
              </a:rPr>
              <a:t>entrumbildningar</a:t>
            </a:r>
            <a:endParaRPr lang="sv-SE" sz="1400" kern="0" dirty="0"/>
          </a:p>
        </p:txBody>
      </p:sp>
      <p:cxnSp>
        <p:nvCxnSpPr>
          <p:cNvPr id="5" name="Rak koppling 4">
            <a:extLst>
              <a:ext uri="{FF2B5EF4-FFF2-40B4-BE49-F238E27FC236}">
                <a16:creationId xmlns:a16="http://schemas.microsoft.com/office/drawing/2014/main" id="{D7CC676B-C2EA-058B-D0AA-037B92F27ED3}"/>
              </a:ext>
            </a:extLst>
          </p:cNvPr>
          <p:cNvCxnSpPr>
            <a:cxnSpLocks/>
            <a:endCxn id="75" idx="0"/>
          </p:cNvCxnSpPr>
          <p:nvPr/>
        </p:nvCxnSpPr>
        <p:spPr bwMode="auto">
          <a:xfrm flipH="1">
            <a:off x="5329412" y="1209394"/>
            <a:ext cx="610740" cy="1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B284C6FE-1005-822C-32C1-DAA566C6B1FD}"/>
              </a:ext>
            </a:extLst>
          </p:cNvPr>
          <p:cNvSpPr>
            <a:spLocks/>
          </p:cNvSpPr>
          <p:nvPr/>
        </p:nvSpPr>
        <p:spPr bwMode="auto">
          <a:xfrm>
            <a:off x="5808314" y="883005"/>
            <a:ext cx="1245435" cy="643840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4F0433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chemeClr val="bg1"/>
                </a:solidFill>
                <a:latin typeface="DM Sans Medium" pitchFamily="2" charset="0"/>
              </a:rPr>
              <a:t>Verksamhetsstöd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chemeClr val="bg1"/>
                </a:solidFill>
                <a:latin typeface="DM Sans" pitchFamily="2" charset="0"/>
              </a:rPr>
              <a:t>K Blomberg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33" name="Rektangel: övre hörn rundade 32">
            <a:extLst>
              <a:ext uri="{FF2B5EF4-FFF2-40B4-BE49-F238E27FC236}">
                <a16:creationId xmlns:a16="http://schemas.microsoft.com/office/drawing/2014/main" id="{C04D1A61-52EF-703D-9EEC-8401A722C630}"/>
              </a:ext>
            </a:extLst>
          </p:cNvPr>
          <p:cNvSpPr>
            <a:spLocks/>
          </p:cNvSpPr>
          <p:nvPr/>
        </p:nvSpPr>
        <p:spPr bwMode="auto">
          <a:xfrm>
            <a:off x="900045" y="2180522"/>
            <a:ext cx="1244806" cy="64447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  <a:t>Centrum för </a:t>
            </a:r>
            <a:b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  <a:t>AI innovation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700" spc="-10" dirty="0">
                <a:solidFill>
                  <a:srgbClr val="4F0433"/>
                </a:solidFill>
                <a:latin typeface="DM Sans" pitchFamily="2" charset="0"/>
              </a:rPr>
              <a:t>J Furuhjelm</a:t>
            </a:r>
            <a:endParaRPr kumimoji="0" lang="sv-SE" sz="700" b="0" i="0" u="none" strike="noStrike" kern="1200" cap="none" spc="-10" normalizeH="0" baseline="0" noProof="0" dirty="0">
              <a:ln>
                <a:noFill/>
              </a:ln>
              <a:solidFill>
                <a:srgbClr val="4F0433"/>
              </a:solidFill>
              <a:effectLst/>
              <a:uLnTx/>
              <a:uFillTx/>
              <a:latin typeface="DM Sans" pitchFamily="2" charset="0"/>
              <a:ea typeface="+mn-ea"/>
              <a:cs typeface="+mn-cs"/>
            </a:endParaRPr>
          </a:p>
        </p:txBody>
      </p:sp>
      <p:sp>
        <p:nvSpPr>
          <p:cNvPr id="38" name="Rektangel: övre hörn rundade 37">
            <a:extLst>
              <a:ext uri="{FF2B5EF4-FFF2-40B4-BE49-F238E27FC236}">
                <a16:creationId xmlns:a16="http://schemas.microsoft.com/office/drawing/2014/main" id="{C531F57C-7822-722B-DB85-FD4ABFCD21F8}"/>
              </a:ext>
            </a:extLst>
          </p:cNvPr>
          <p:cNvSpPr>
            <a:spLocks/>
          </p:cNvSpPr>
          <p:nvPr/>
        </p:nvSpPr>
        <p:spPr bwMode="auto">
          <a:xfrm>
            <a:off x="2548191" y="2201285"/>
            <a:ext cx="1244806" cy="644474"/>
          </a:xfrm>
          <a:prstGeom prst="round2SameRect">
            <a:avLst>
              <a:gd name="adj1" fmla="val 8302"/>
              <a:gd name="adj2" fmla="val 11450"/>
            </a:avLst>
          </a:prstGeom>
          <a:solidFill>
            <a:srgbClr val="FFDDD6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v-SE" sz="1000" b="0" i="0" u="none" strike="noStrike" baseline="0" dirty="0" err="1">
                <a:solidFill>
                  <a:srgbClr val="4F0433"/>
                </a:solidFill>
                <a:latin typeface="DM Sans Medium" pitchFamily="2" charset="0"/>
              </a:rPr>
              <a:t>Imaging</a:t>
            </a:r>
            <a: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  <a:t> </a:t>
            </a:r>
            <a:b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</a:br>
            <a:r>
              <a:rPr lang="sv-SE" sz="1000" b="0" i="0" u="none" strike="noStrike" baseline="0" dirty="0" err="1">
                <a:solidFill>
                  <a:srgbClr val="4F0433"/>
                </a:solidFill>
                <a:latin typeface="DM Sans Medium" pitchFamily="2" charset="0"/>
              </a:rPr>
              <a:t>core</a:t>
            </a:r>
            <a:r>
              <a:rPr lang="sv-SE" sz="1000" b="0" i="0" u="none" strike="noStrike" baseline="0" dirty="0">
                <a:solidFill>
                  <a:srgbClr val="4F0433"/>
                </a:solidFill>
                <a:latin typeface="DM Sans Medium" pitchFamily="2" charset="0"/>
              </a:rPr>
              <a:t>-faciliteter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700" b="0" i="0" u="none" strike="noStrike" kern="1200" cap="none" spc="-10" normalizeH="0" baseline="0" noProof="0" dirty="0">
                <a:ln>
                  <a:noFill/>
                </a:ln>
                <a:solidFill>
                  <a:srgbClr val="4F0433"/>
                </a:solidFill>
                <a:effectLst/>
                <a:uLnTx/>
                <a:uFillTx/>
                <a:latin typeface="DM Sans" pitchFamily="2" charset="0"/>
                <a:ea typeface="+mn-ea"/>
                <a:cs typeface="+mn-cs"/>
              </a:rPr>
              <a:t>A Varrone</a:t>
            </a:r>
          </a:p>
        </p:txBody>
      </p:sp>
      <p:cxnSp>
        <p:nvCxnSpPr>
          <p:cNvPr id="39" name="Rak koppling 38">
            <a:extLst>
              <a:ext uri="{FF2B5EF4-FFF2-40B4-BE49-F238E27FC236}">
                <a16:creationId xmlns:a16="http://schemas.microsoft.com/office/drawing/2014/main" id="{EC7386A9-5A48-113B-8920-AB9DC5332FFE}"/>
              </a:ext>
            </a:extLst>
          </p:cNvPr>
          <p:cNvCxnSpPr>
            <a:cxnSpLocks/>
          </p:cNvCxnSpPr>
          <p:nvPr/>
        </p:nvCxnSpPr>
        <p:spPr bwMode="auto">
          <a:xfrm flipV="1">
            <a:off x="2381426" y="1877186"/>
            <a:ext cx="0" cy="171633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Rak koppling 23">
            <a:extLst>
              <a:ext uri="{FF2B5EF4-FFF2-40B4-BE49-F238E27FC236}">
                <a16:creationId xmlns:a16="http://schemas.microsoft.com/office/drawing/2014/main" id="{838990E7-7D59-9C88-07C4-FA479F25A6BE}"/>
              </a:ext>
            </a:extLst>
          </p:cNvPr>
          <p:cNvCxnSpPr>
            <a:cxnSpLocks/>
            <a:stCxn id="33" idx="3"/>
            <a:endCxn id="38" idx="3"/>
          </p:cNvCxnSpPr>
          <p:nvPr/>
        </p:nvCxnSpPr>
        <p:spPr bwMode="auto">
          <a:xfrm rot="16200000" flipH="1">
            <a:off x="2336139" y="1366831"/>
            <a:ext cx="20763" cy="1648146"/>
          </a:xfrm>
          <a:prstGeom prst="bentConnector3">
            <a:avLst>
              <a:gd name="adj1" fmla="val -625189"/>
            </a:avLst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Rak koppling 43">
            <a:extLst>
              <a:ext uri="{FF2B5EF4-FFF2-40B4-BE49-F238E27FC236}">
                <a16:creationId xmlns:a16="http://schemas.microsoft.com/office/drawing/2014/main" id="{944747EA-26AA-154E-C4CD-24B88E2C2658}"/>
              </a:ext>
            </a:extLst>
          </p:cNvPr>
          <p:cNvCxnSpPr>
            <a:cxnSpLocks/>
          </p:cNvCxnSpPr>
          <p:nvPr/>
        </p:nvCxnSpPr>
        <p:spPr bwMode="auto">
          <a:xfrm flipV="1">
            <a:off x="4107243" y="1616172"/>
            <a:ext cx="0" cy="270531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Rak koppling 44">
            <a:extLst>
              <a:ext uri="{FF2B5EF4-FFF2-40B4-BE49-F238E27FC236}">
                <a16:creationId xmlns:a16="http://schemas.microsoft.com/office/drawing/2014/main" id="{DCEFCFB6-F14E-05B9-7B08-B1163E468875}"/>
              </a:ext>
            </a:extLst>
          </p:cNvPr>
          <p:cNvCxnSpPr>
            <a:cxnSpLocks/>
          </p:cNvCxnSpPr>
          <p:nvPr/>
        </p:nvCxnSpPr>
        <p:spPr bwMode="auto">
          <a:xfrm>
            <a:off x="2376086" y="1877186"/>
            <a:ext cx="1731157" cy="0"/>
          </a:xfrm>
          <a:prstGeom prst="line">
            <a:avLst/>
          </a:prstGeom>
          <a:solidFill>
            <a:srgbClr val="FFDDD6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6101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9D2178-4364-A8AE-A7A0-7ACB0D4BD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8632045" cy="307777"/>
          </a:xfrm>
          <a:noFill/>
          <a:ln w="6350">
            <a:noFill/>
          </a:ln>
        </p:spPr>
        <p:txBody>
          <a:bodyPr wrap="square">
            <a:spAutoFit/>
          </a:bodyPr>
          <a:lstStyle/>
          <a:p>
            <a:pPr eaLnBrk="0" hangingPunct="0"/>
            <a:r>
              <a:rPr lang="sv-SE" sz="1400" kern="1200" dirty="0">
                <a:solidFill>
                  <a:schemeClr val="tx1"/>
                </a:solidFill>
                <a:ea typeface="+mn-ea"/>
                <a:cs typeface="+mn-cs"/>
              </a:rPr>
              <a:t>Centrumbildningar vid CNS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1F45C4-BF80-14D1-F7DD-4222E72B4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773" y="976654"/>
            <a:ext cx="8631243" cy="3190191"/>
          </a:xfrm>
        </p:spPr>
        <p:txBody>
          <a:bodyPr/>
          <a:lstStyle/>
          <a:p>
            <a:pPr marL="0" indent="0">
              <a:buNone/>
            </a:pPr>
            <a:r>
              <a:rPr lang="sv-SE" sz="1200" b="1" dirty="0">
                <a:solidFill>
                  <a:schemeClr val="accent1"/>
                </a:solidFill>
              </a:rPr>
              <a:t>Centrum: Vetenskapliga nätverk</a:t>
            </a:r>
          </a:p>
          <a:p>
            <a:r>
              <a:rPr lang="sv-SE" sz="1200" dirty="0"/>
              <a:t>Centrum for Quantum </a:t>
            </a:r>
            <a:r>
              <a:rPr lang="sv-SE" sz="1200"/>
              <a:t>Life Science – QLS </a:t>
            </a:r>
            <a:endParaRPr lang="sv-SE" sz="1200" dirty="0"/>
          </a:p>
          <a:p>
            <a:r>
              <a:rPr lang="sv-SE" sz="1200" dirty="0" err="1"/>
              <a:t>Cognitive</a:t>
            </a:r>
            <a:r>
              <a:rPr lang="sv-SE" sz="1200" dirty="0"/>
              <a:t> and </a:t>
            </a:r>
            <a:r>
              <a:rPr lang="sv-SE" sz="1200" dirty="0" err="1"/>
              <a:t>Computiational</a:t>
            </a:r>
            <a:r>
              <a:rPr lang="sv-SE" sz="1200" dirty="0"/>
              <a:t> </a:t>
            </a:r>
            <a:r>
              <a:rPr lang="sv-SE" sz="1200" dirty="0" err="1"/>
              <a:t>Neuropsychiatry</a:t>
            </a:r>
            <a:r>
              <a:rPr lang="sv-SE" sz="1200" dirty="0"/>
              <a:t> Center - CCNP</a:t>
            </a:r>
          </a:p>
          <a:p>
            <a:r>
              <a:rPr lang="sv-SE" sz="1200" dirty="0" err="1"/>
              <a:t>Osher</a:t>
            </a:r>
            <a:r>
              <a:rPr lang="sv-SE" sz="1200" dirty="0"/>
              <a:t> centrum för integrativ medicin – OCIM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b="1" dirty="0">
                <a:solidFill>
                  <a:schemeClr val="accent1"/>
                </a:solidFill>
              </a:rPr>
              <a:t>Centrum: Bedriver egen verksamhet</a:t>
            </a:r>
          </a:p>
          <a:p>
            <a:r>
              <a:rPr lang="sv-SE" sz="1200" dirty="0"/>
              <a:t>Centrum för AI innovation – Verksamhetsutveckling för KI</a:t>
            </a:r>
          </a:p>
          <a:p>
            <a:pPr marL="0" indent="0">
              <a:buNone/>
            </a:pPr>
            <a:endParaRPr lang="sv-SE" sz="1200" b="1" dirty="0"/>
          </a:p>
          <a:p>
            <a:pPr marL="0" indent="0">
              <a:buNone/>
            </a:pPr>
            <a:r>
              <a:rPr lang="sv-SE" sz="1200" b="1" dirty="0">
                <a:solidFill>
                  <a:schemeClr val="accent1"/>
                </a:solidFill>
              </a:rPr>
              <a:t>Övrigt</a:t>
            </a:r>
          </a:p>
          <a:p>
            <a:pPr marL="0" indent="0">
              <a:buNone/>
            </a:pPr>
            <a:r>
              <a:rPr lang="sv-SE" sz="1200" dirty="0"/>
              <a:t>Institutionen förvaltar även CIR – Centrum för </a:t>
            </a:r>
            <a:r>
              <a:rPr lang="sv-SE" sz="1200" dirty="0" err="1"/>
              <a:t>imaging</a:t>
            </a:r>
            <a:r>
              <a:rPr lang="sv-SE" sz="1200" dirty="0"/>
              <a:t> research. Det är ett samarbete  mellan </a:t>
            </a:r>
            <a:r>
              <a:rPr lang="en-US" sz="1200" dirty="0"/>
              <a:t>Karolinska </a:t>
            </a:r>
            <a:r>
              <a:rPr lang="en-US" sz="1200" dirty="0" err="1"/>
              <a:t>universitetssjukhuset</a:t>
            </a:r>
            <a:r>
              <a:rPr lang="en-US" sz="1200" dirty="0"/>
              <a:t>, Karolinska </a:t>
            </a:r>
            <a:r>
              <a:rPr lang="en-US" sz="1200" dirty="0" err="1"/>
              <a:t>Institutet</a:t>
            </a:r>
            <a:r>
              <a:rPr lang="en-US" sz="1200" dirty="0"/>
              <a:t> </a:t>
            </a:r>
            <a:r>
              <a:rPr lang="en-US" sz="1200" dirty="0" err="1"/>
              <a:t>och</a:t>
            </a:r>
            <a:r>
              <a:rPr lang="en-US" sz="1200" dirty="0"/>
              <a:t>  Region Stockholm.</a:t>
            </a:r>
            <a:endParaRPr lang="sv-SE" sz="1200" dirty="0"/>
          </a:p>
        </p:txBody>
      </p:sp>
      <p:pic>
        <p:nvPicPr>
          <p:cNvPr id="4" name="Bildobjekt 3" descr="En bild som visar Teckensnitt, Grafik, grafisk design, text&#10;&#10;AI-genererat innehåll kan vara felaktigt.">
            <a:extLst>
              <a:ext uri="{FF2B5EF4-FFF2-40B4-BE49-F238E27FC236}">
                <a16:creationId xmlns:a16="http://schemas.microsoft.com/office/drawing/2014/main" id="{EBFD475F-9AF2-786C-90DF-8118C028A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4728" y="140489"/>
            <a:ext cx="1111818" cy="55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445894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BBCE664C-1F95-4797-A035-689455F52273}" vid="{148FC432-ED3D-4121-9760-708E26D67393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4" ma:contentTypeDescription="Skapa ett nytt dokument." ma:contentTypeScope="" ma:versionID="d38a2c07f4f36005f3c4f84d5a2cc146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9b929705adf473d8b0cc429cd00fedc4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DCB20B-1244-4220-BD53-3EF2002335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E15E04-BE59-47FF-90D5-521777819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Presentation_16_9</Template>
  <TotalTime>1835</TotalTime>
  <Words>578</Words>
  <Application>Microsoft Office PowerPoint</Application>
  <PresentationFormat>Bildspel på skärmen (16:9)</PresentationFormat>
  <Paragraphs>220</Paragraphs>
  <Slides>6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DM Sans</vt:lpstr>
      <vt:lpstr>DM Sans Medium</vt:lpstr>
      <vt:lpstr>Times</vt:lpstr>
      <vt:lpstr>Wingdings</vt:lpstr>
      <vt:lpstr>16_9_powerpointmall_ki_plommon_SVE</vt:lpstr>
      <vt:lpstr>PowerPoint-presentation</vt:lpstr>
      <vt:lpstr>PowerPoint-presentation</vt:lpstr>
      <vt:lpstr>Organisation CNS – Forskning och utbildning</vt:lpstr>
      <vt:lpstr>PowerPoint-presentation</vt:lpstr>
      <vt:lpstr>PowerPoint-presentation</vt:lpstr>
      <vt:lpstr>Centrumbildningar vid CNS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Matilda Pearson</dc:creator>
  <cp:lastModifiedBy>Veigabjörg Björgvinsson</cp:lastModifiedBy>
  <cp:revision>103</cp:revision>
  <cp:lastPrinted>2005-09-23T14:22:03Z</cp:lastPrinted>
  <dcterms:created xsi:type="dcterms:W3CDTF">2025-09-02T12:49:33Z</dcterms:created>
  <dcterms:modified xsi:type="dcterms:W3CDTF">2026-05-26T12:13:49Z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