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3"/>
  </p:notesMasterIdLst>
  <p:handoutMasterIdLst>
    <p:handoutMasterId r:id="rId34"/>
  </p:handoutMasterIdLst>
  <p:sldIdLst>
    <p:sldId id="256" r:id="rId2"/>
    <p:sldId id="301" r:id="rId3"/>
    <p:sldId id="269" r:id="rId4"/>
    <p:sldId id="260" r:id="rId5"/>
    <p:sldId id="306" r:id="rId6"/>
    <p:sldId id="271" r:id="rId7"/>
    <p:sldId id="263" r:id="rId8"/>
    <p:sldId id="265" r:id="rId9"/>
    <p:sldId id="275" r:id="rId10"/>
    <p:sldId id="303" r:id="rId11"/>
    <p:sldId id="304" r:id="rId12"/>
    <p:sldId id="266" r:id="rId13"/>
    <p:sldId id="268" r:id="rId14"/>
    <p:sldId id="291" r:id="rId15"/>
    <p:sldId id="276" r:id="rId16"/>
    <p:sldId id="297" r:id="rId17"/>
    <p:sldId id="279" r:id="rId18"/>
    <p:sldId id="281" r:id="rId19"/>
    <p:sldId id="282" r:id="rId20"/>
    <p:sldId id="285" r:id="rId21"/>
    <p:sldId id="287" r:id="rId22"/>
    <p:sldId id="288" r:id="rId23"/>
    <p:sldId id="308" r:id="rId24"/>
    <p:sldId id="293" r:id="rId25"/>
    <p:sldId id="290" r:id="rId26"/>
    <p:sldId id="277" r:id="rId27"/>
    <p:sldId id="294" r:id="rId28"/>
    <p:sldId id="302" r:id="rId29"/>
    <p:sldId id="309" r:id="rId30"/>
    <p:sldId id="273" r:id="rId31"/>
    <p:sldId id="295" r:id="rId32"/>
  </p:sldIdLst>
  <p:sldSz cx="9144000" cy="5143500" type="screen16x9"/>
  <p:notesSz cx="6858000" cy="9144000"/>
  <p:defaultTextStyle>
    <a:defPPr>
      <a:defRPr lang="sv-S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778" userDrawn="1">
          <p15:clr>
            <a:srgbClr val="A4A3A4"/>
          </p15:clr>
        </p15:guide>
        <p15:guide id="2" pos="234" userDrawn="1">
          <p15:clr>
            <a:srgbClr val="A4A3A4"/>
          </p15:clr>
        </p15:guide>
        <p15:guide id="3" orient="horz" pos="1529" userDrawn="1">
          <p15:clr>
            <a:srgbClr val="A4A3A4"/>
          </p15:clr>
        </p15:guide>
        <p15:guide id="4" pos="2363" userDrawn="1">
          <p15:clr>
            <a:srgbClr val="A4A3A4"/>
          </p15:clr>
        </p15:guide>
        <p15:guide id="6" pos="3502" userDrawn="1">
          <p15:clr>
            <a:srgbClr val="A4A3A4"/>
          </p15:clr>
        </p15:guide>
        <p15:guide id="7" orient="horz" pos="31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CE1655-BF2D-E8D1-661B-CEBF2F8A7DBD}" name="Sofia Lindberg" initials="SL" userId="S::sofia.lindberg@ki.se::1cdc3ba8-2e57-4deb-8d29-7df4516ece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4F4"/>
    <a:srgbClr val="FEEEEB"/>
    <a:srgbClr val="B9B0AF"/>
    <a:srgbClr val="DDDEE0"/>
    <a:srgbClr val="666666"/>
    <a:srgbClr val="FFFFFF"/>
    <a:srgbClr val="54B986"/>
    <a:srgbClr val="FFC66D"/>
    <a:srgbClr val="C7ECDC"/>
    <a:srgbClr val="F59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76347" autoAdjust="0"/>
  </p:normalViewPr>
  <p:slideViewPr>
    <p:cSldViewPr>
      <p:cViewPr varScale="1">
        <p:scale>
          <a:sx n="65" d="100"/>
          <a:sy n="65" d="100"/>
        </p:scale>
        <p:origin x="1268" y="44"/>
      </p:cViewPr>
      <p:guideLst>
        <p:guide orient="horz" pos="778"/>
        <p:guide pos="234"/>
        <p:guide orient="horz" pos="1529"/>
        <p:guide pos="2363"/>
        <p:guide pos="3502"/>
        <p:guide orient="horz" pos="3117"/>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howGuides="1">
      <p:cViewPr varScale="1">
        <p:scale>
          <a:sx n="116" d="100"/>
          <a:sy n="116" d="100"/>
        </p:scale>
        <p:origin x="505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a Giulini" userId="32f8f275-19ba-4047-9300-3f36a56349d5" providerId="ADAL" clId="{D2D26F78-168A-48B4-887B-C04C11455DF0}"/>
    <pc:docChg chg="modSld sldOrd">
      <pc:chgData name="Sabina Giulini" userId="32f8f275-19ba-4047-9300-3f36a56349d5" providerId="ADAL" clId="{D2D26F78-168A-48B4-887B-C04C11455DF0}" dt="2026-03-26T12:43:49.895" v="41" actId="20577"/>
      <pc:docMkLst>
        <pc:docMk/>
      </pc:docMkLst>
      <pc:sldChg chg="modSp mod">
        <pc:chgData name="Sabina Giulini" userId="32f8f275-19ba-4047-9300-3f36a56349d5" providerId="ADAL" clId="{D2D26F78-168A-48B4-887B-C04C11455DF0}" dt="2026-03-26T12:43:49.895" v="41" actId="20577"/>
        <pc:sldMkLst>
          <pc:docMk/>
          <pc:sldMk cId="2185294757" sldId="302"/>
        </pc:sldMkLst>
        <pc:spChg chg="mod">
          <ac:chgData name="Sabina Giulini" userId="32f8f275-19ba-4047-9300-3f36a56349d5" providerId="ADAL" clId="{D2D26F78-168A-48B4-887B-C04C11455DF0}" dt="2026-03-26T12:43:49.895" v="41" actId="20577"/>
          <ac:spMkLst>
            <pc:docMk/>
            <pc:sldMk cId="2185294757" sldId="302"/>
            <ac:spMk id="20" creationId="{27A783B9-9DD0-2907-FBFC-335AC734909A}"/>
          </ac:spMkLst>
        </pc:spChg>
        <pc:graphicFrameChg chg="modGraphic">
          <ac:chgData name="Sabina Giulini" userId="32f8f275-19ba-4047-9300-3f36a56349d5" providerId="ADAL" clId="{D2D26F78-168A-48B4-887B-C04C11455DF0}" dt="2026-03-26T12:42:20.231" v="26" actId="20577"/>
          <ac:graphicFrameMkLst>
            <pc:docMk/>
            <pc:sldMk cId="2185294757" sldId="302"/>
            <ac:graphicFrameMk id="14" creationId="{A7AF21FB-9202-9A67-6E21-76127123C39F}"/>
          </ac:graphicFrameMkLst>
        </pc:graphicFrameChg>
      </pc:sldChg>
      <pc:sldChg chg="ord">
        <pc:chgData name="Sabina Giulini" userId="32f8f275-19ba-4047-9300-3f36a56349d5" providerId="ADAL" clId="{D2D26F78-168A-48B4-887B-C04C11455DF0}" dt="2026-03-26T12:40:14.217" v="1"/>
        <pc:sldMkLst>
          <pc:docMk/>
          <pc:sldMk cId="3629976078" sldId="30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solidFill>
                <a:schemeClr val="bg1"/>
              </a:solidFill>
            </a:ln>
            <a:effectLst/>
          </c:spPr>
          <c:dPt>
            <c:idx val="0"/>
            <c:bubble3D val="0"/>
            <c:spPr>
              <a:solidFill>
                <a:schemeClr val="accent1"/>
              </a:solidFill>
              <a:ln>
                <a:solidFill>
                  <a:schemeClr val="bg1"/>
                </a:solidFill>
              </a:ln>
              <a:effectLst/>
            </c:spPr>
            <c:extLst>
              <c:ext xmlns:c16="http://schemas.microsoft.com/office/drawing/2014/chart" uri="{C3380CC4-5D6E-409C-BE32-E72D297353CC}">
                <c16:uniqueId val="{00000001-B800-41A4-A543-B02A369E02F8}"/>
              </c:ext>
            </c:extLst>
          </c:dPt>
          <c:dPt>
            <c:idx val="1"/>
            <c:bubble3D val="0"/>
            <c:spPr>
              <a:solidFill>
                <a:schemeClr val="accent4"/>
              </a:solidFill>
              <a:ln>
                <a:solidFill>
                  <a:schemeClr val="bg1"/>
                </a:solidFill>
              </a:ln>
              <a:effectLst/>
            </c:spPr>
            <c:extLst>
              <c:ext xmlns:c16="http://schemas.microsoft.com/office/drawing/2014/chart" uri="{C3380CC4-5D6E-409C-BE32-E72D297353CC}">
                <c16:uniqueId val="{00000003-B800-41A4-A543-B02A369E02F8}"/>
              </c:ext>
            </c:extLst>
          </c:dPt>
          <c:dPt>
            <c:idx val="2"/>
            <c:bubble3D val="0"/>
            <c:spPr>
              <a:solidFill>
                <a:schemeClr val="accent4"/>
              </a:solidFill>
              <a:ln>
                <a:solidFill>
                  <a:schemeClr val="bg1"/>
                </a:solidFill>
              </a:ln>
              <a:effectLst/>
            </c:spPr>
            <c:extLst>
              <c:ext xmlns:c16="http://schemas.microsoft.com/office/drawing/2014/chart" uri="{C3380CC4-5D6E-409C-BE32-E72D297353CC}">
                <c16:uniqueId val="{00000005-B800-41A4-A543-B02A369E02F8}"/>
              </c:ext>
            </c:extLst>
          </c:dPt>
          <c:dPt>
            <c:idx val="3"/>
            <c:bubble3D val="0"/>
            <c:spPr>
              <a:solidFill>
                <a:schemeClr val="bg1">
                  <a:lumMod val="50000"/>
                </a:schemeClr>
              </a:solidFill>
              <a:ln>
                <a:solidFill>
                  <a:schemeClr val="bg1"/>
                </a:solidFill>
              </a:ln>
              <a:effectLst/>
            </c:spPr>
            <c:extLst>
              <c:ext xmlns:c16="http://schemas.microsoft.com/office/drawing/2014/chart" uri="{C3380CC4-5D6E-409C-BE32-E72D297353CC}">
                <c16:uniqueId val="{00000007-B800-41A4-A543-B02A369E02F8}"/>
              </c:ext>
            </c:extLst>
          </c:dPt>
          <c:dPt>
            <c:idx val="4"/>
            <c:bubble3D val="0"/>
            <c:spPr>
              <a:solidFill>
                <a:schemeClr val="accent2"/>
              </a:solidFill>
              <a:ln>
                <a:solidFill>
                  <a:schemeClr val="bg1"/>
                </a:solidFill>
              </a:ln>
              <a:effectLst/>
            </c:spPr>
            <c:extLst>
              <c:ext xmlns:c16="http://schemas.microsoft.com/office/drawing/2014/chart" uri="{C3380CC4-5D6E-409C-BE32-E72D297353CC}">
                <c16:uniqueId val="{00000009-B800-41A4-A543-B02A369E02F8}"/>
              </c:ext>
            </c:extLst>
          </c:dPt>
          <c:dPt>
            <c:idx val="5"/>
            <c:bubble3D val="0"/>
            <c:spPr>
              <a:solidFill>
                <a:schemeClr val="accent2"/>
              </a:solidFill>
              <a:ln>
                <a:solidFill>
                  <a:schemeClr val="bg1"/>
                </a:solidFill>
              </a:ln>
              <a:effectLst/>
            </c:spPr>
            <c:extLst>
              <c:ext xmlns:c16="http://schemas.microsoft.com/office/drawing/2014/chart" uri="{C3380CC4-5D6E-409C-BE32-E72D297353CC}">
                <c16:uniqueId val="{0000000B-B800-41A4-A543-B02A369E02F8}"/>
              </c:ext>
            </c:extLst>
          </c:dPt>
          <c:dPt>
            <c:idx val="6"/>
            <c:bubble3D val="0"/>
            <c:spPr>
              <a:solidFill>
                <a:schemeClr val="accent2"/>
              </a:solidFill>
              <a:ln>
                <a:solidFill>
                  <a:schemeClr val="bg1"/>
                </a:solidFill>
              </a:ln>
              <a:effectLst/>
            </c:spPr>
            <c:extLst>
              <c:ext xmlns:c16="http://schemas.microsoft.com/office/drawing/2014/chart" uri="{C3380CC4-5D6E-409C-BE32-E72D297353CC}">
                <c16:uniqueId val="{0000000D-B800-41A4-A543-B02A369E02F8}"/>
              </c:ext>
            </c:extLst>
          </c:dPt>
          <c:dPt>
            <c:idx val="7"/>
            <c:bubble3D val="0"/>
            <c:spPr>
              <a:solidFill>
                <a:schemeClr val="accent2"/>
              </a:solidFill>
              <a:ln>
                <a:solidFill>
                  <a:schemeClr val="bg1"/>
                </a:solidFill>
              </a:ln>
              <a:effectLst/>
            </c:spPr>
            <c:extLst>
              <c:ext xmlns:c16="http://schemas.microsoft.com/office/drawing/2014/chart" uri="{C3380CC4-5D6E-409C-BE32-E72D297353CC}">
                <c16:uniqueId val="{0000000F-B800-41A4-A543-B02A369E02F8}"/>
              </c:ext>
            </c:extLst>
          </c:dPt>
          <c:dPt>
            <c:idx val="8"/>
            <c:bubble3D val="0"/>
            <c:spPr>
              <a:solidFill>
                <a:schemeClr val="accent2"/>
              </a:solidFill>
              <a:ln>
                <a:solidFill>
                  <a:schemeClr val="bg1"/>
                </a:solidFill>
              </a:ln>
              <a:effectLst/>
            </c:spPr>
            <c:extLst>
              <c:ext xmlns:c16="http://schemas.microsoft.com/office/drawing/2014/chart" uri="{C3380CC4-5D6E-409C-BE32-E72D297353CC}">
                <c16:uniqueId val="{00000011-B800-41A4-A543-B02A369E02F8}"/>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endParaRPr lang="sv-SE"/>
                </a:p>
              </c:txPr>
              <c:dLblPos val="outEnd"/>
              <c:showLegendKey val="0"/>
              <c:showVal val="0"/>
              <c:showCatName val="1"/>
              <c:showSerName val="0"/>
              <c:showPercent val="0"/>
              <c:showBubbleSize val="0"/>
              <c:extLst>
                <c:ext xmlns:c16="http://schemas.microsoft.com/office/drawing/2014/chart" uri="{C3380CC4-5D6E-409C-BE32-E72D297353CC}">
                  <c16:uniqueId val="{00000001-B800-41A4-A543-B02A369E02F8}"/>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endParaRPr lang="sv-SE"/>
                </a:p>
              </c:txPr>
              <c:dLblPos val="outEnd"/>
              <c:showLegendKey val="0"/>
              <c:showVal val="0"/>
              <c:showCatName val="1"/>
              <c:showSerName val="0"/>
              <c:showPercent val="0"/>
              <c:showBubbleSize val="0"/>
              <c:extLst>
                <c:ext xmlns:c16="http://schemas.microsoft.com/office/drawing/2014/chart" uri="{C3380CC4-5D6E-409C-BE32-E72D297353CC}">
                  <c16:uniqueId val="{00000003-B800-41A4-A543-B02A369E02F8}"/>
                </c:ext>
              </c:extLst>
            </c:dLbl>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endParaRPr lang="sv-SE"/>
                </a:p>
              </c:txPr>
              <c:dLblPos val="outEnd"/>
              <c:showLegendKey val="0"/>
              <c:showVal val="0"/>
              <c:showCatName val="1"/>
              <c:showSerName val="0"/>
              <c:showPercent val="0"/>
              <c:showBubbleSize val="0"/>
              <c:extLst>
                <c:ext xmlns:c16="http://schemas.microsoft.com/office/drawing/2014/chart" uri="{C3380CC4-5D6E-409C-BE32-E72D297353CC}">
                  <c16:uniqueId val="{00000005-B800-41A4-A543-B02A369E02F8}"/>
                </c:ext>
              </c:extLst>
            </c:dLbl>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endParaRPr lang="sv-SE"/>
                </a:p>
              </c:txPr>
              <c:dLblPos val="outEnd"/>
              <c:showLegendKey val="0"/>
              <c:showVal val="0"/>
              <c:showCatName val="1"/>
              <c:showSerName val="0"/>
              <c:showPercent val="0"/>
              <c:showBubbleSize val="0"/>
              <c:extLst>
                <c:ext xmlns:c16="http://schemas.microsoft.com/office/drawing/2014/chart" uri="{C3380CC4-5D6E-409C-BE32-E72D297353CC}">
                  <c16:uniqueId val="{00000007-B800-41A4-A543-B02A369E02F8}"/>
                </c:ext>
              </c:extLst>
            </c:dLbl>
            <c:dLbl>
              <c:idx val="4"/>
              <c:layout>
                <c:manualLayout>
                  <c:x val="0"/>
                  <c:y val="1.5625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endParaRPr lang="sv-SE"/>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00-41A4-A543-B02A369E02F8}"/>
                </c:ext>
              </c:extLst>
            </c:dLbl>
            <c:dLbl>
              <c:idx val="5"/>
              <c:layout>
                <c:manualLayout>
                  <c:x val="4.3749999999999921E-2"/>
                  <c:y val="-6.2498769685039373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endParaRPr lang="sv-SE"/>
                </a:p>
              </c:txPr>
              <c:dLblPos val="bestFit"/>
              <c:showLegendKey val="0"/>
              <c:showVal val="0"/>
              <c:showCatName val="1"/>
              <c:showSerName val="0"/>
              <c:showPercent val="0"/>
              <c:showBubbleSize val="0"/>
              <c:extLst>
                <c:ext xmlns:c15="http://schemas.microsoft.com/office/drawing/2012/chart" uri="{CE6537A1-D6FC-4f65-9D91-7224C49458BB}">
                  <c15:layout>
                    <c:manualLayout>
                      <c:w val="0.19480200131233597"/>
                      <c:h val="0.11924999999999998"/>
                    </c:manualLayout>
                  </c15:layout>
                </c:ext>
                <c:ext xmlns:c16="http://schemas.microsoft.com/office/drawing/2014/chart" uri="{C3380CC4-5D6E-409C-BE32-E72D297353CC}">
                  <c16:uniqueId val="{0000000B-B800-41A4-A543-B02A369E02F8}"/>
                </c:ext>
              </c:extLst>
            </c:dLbl>
            <c:dLbl>
              <c:idx val="6"/>
              <c:layout>
                <c:manualLayout>
                  <c:x val="1.4583333333333257E-2"/>
                  <c:y val="3.479109251968504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endParaRPr lang="sv-SE"/>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800-41A4-A543-B02A369E02F8}"/>
                </c:ext>
              </c:extLst>
            </c:dLbl>
            <c:dLbl>
              <c:idx val="7"/>
              <c:layout>
                <c:manualLayout>
                  <c:x val="-0.11250000000000004"/>
                  <c:y val="1.4062623031496062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tx1"/>
                      </a:solidFill>
                      <a:latin typeface="+mn-lt"/>
                      <a:ea typeface="+mn-ea"/>
                      <a:cs typeface="+mn-cs"/>
                    </a:defRPr>
                  </a:pPr>
                  <a:endParaRPr lang="sv-SE"/>
                </a:p>
              </c:txPr>
              <c:dLblPos val="bestFit"/>
              <c:showLegendKey val="0"/>
              <c:showVal val="0"/>
              <c:showCatName val="1"/>
              <c:showSerName val="0"/>
              <c:showPercent val="0"/>
              <c:showBubbleSize val="0"/>
              <c:extLst>
                <c:ext xmlns:c15="http://schemas.microsoft.com/office/drawing/2012/chart" uri="{CE6537A1-D6FC-4f65-9D91-7224C49458BB}">
                  <c15:layout>
                    <c:manualLayout>
                      <c:w val="0.2149896653543307"/>
                      <c:h val="4.8249999999999994E-2"/>
                    </c:manualLayout>
                  </c15:layout>
                </c:ext>
                <c:ext xmlns:c16="http://schemas.microsoft.com/office/drawing/2014/chart" uri="{C3380CC4-5D6E-409C-BE32-E72D297353CC}">
                  <c16:uniqueId val="{0000000F-B800-41A4-A543-B02A369E02F8}"/>
                </c:ext>
              </c:extLst>
            </c:dLbl>
            <c:dLbl>
              <c:idx val="8"/>
              <c:layout>
                <c:manualLayout>
                  <c:x val="-6.2500082020997369E-2"/>
                  <c:y val="-3.2812500000000112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spc="0" baseline="0">
                      <a:solidFill>
                        <a:schemeClr val="tx1"/>
                      </a:solidFill>
                      <a:latin typeface="+mn-lt"/>
                      <a:ea typeface="+mn-ea"/>
                      <a:cs typeface="+mn-cs"/>
                    </a:defRPr>
                  </a:pPr>
                  <a:endParaRPr lang="sv-SE"/>
                </a:p>
              </c:txPr>
              <c:dLblPos val="bestFit"/>
              <c:showLegendKey val="0"/>
              <c:showVal val="0"/>
              <c:showCatName val="1"/>
              <c:showSerName val="0"/>
              <c:showPercent val="0"/>
              <c:showBubbleSize val="0"/>
              <c:extLst>
                <c:ext xmlns:c15="http://schemas.microsoft.com/office/drawing/2012/chart" uri="{CE6537A1-D6FC-4f65-9D91-7224C49458BB}">
                  <c15:layout>
                    <c:manualLayout>
                      <c:w val="0.22231249999999997"/>
                      <c:h val="4.9125000000000002E-2"/>
                    </c:manualLayout>
                  </c15:layout>
                </c:ext>
                <c:ext xmlns:c16="http://schemas.microsoft.com/office/drawing/2014/chart" uri="{C3380CC4-5D6E-409C-BE32-E72D297353CC}">
                  <c16:uniqueId val="{00000011-B800-41A4-A543-B02A369E02F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tx1"/>
                    </a:solidFill>
                    <a:latin typeface="+mn-lt"/>
                    <a:ea typeface="+mn-ea"/>
                    <a:cs typeface="+mn-cs"/>
                  </a:defRPr>
                </a:pPr>
                <a:endParaRPr lang="sv-SE"/>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Blad1!$A$2:$A$10</c:f>
              <c:strCache>
                <c:ptCount val="9"/>
                <c:pt idx="0">
                  <c:v>Statsanslag 41 %</c:v>
                </c:pt>
                <c:pt idx="1">
                  <c:v>Forskningsråd 13 %</c:v>
                </c:pt>
                <c:pt idx="2">
                  <c:v>Övriga statliga 6 %</c:v>
                </c:pt>
                <c:pt idx="3">
                  <c:v>Kommuner och regioner 5 %</c:v>
                </c:pt>
                <c:pt idx="4">
                  <c:v>Svenska stiftelser och organisationer 19 %</c:v>
                </c:pt>
                <c:pt idx="5">
                  <c:v>Utländska stiftelser och organisationer 9 %</c:v>
                </c:pt>
                <c:pt idx="6">
                  <c:v>Svenska företag 2 %</c:v>
                </c:pt>
                <c:pt idx="7">
                  <c:v>Utländska företag 2 %</c:v>
                </c:pt>
                <c:pt idx="8">
                  <c:v>Finansiella intäkter 3 %</c:v>
                </c:pt>
              </c:strCache>
            </c:strRef>
          </c:cat>
          <c:val>
            <c:numRef>
              <c:f>Blad1!$B$2:$B$10</c:f>
              <c:numCache>
                <c:formatCode>General</c:formatCode>
                <c:ptCount val="9"/>
                <c:pt idx="0">
                  <c:v>41</c:v>
                </c:pt>
                <c:pt idx="1">
                  <c:v>13</c:v>
                </c:pt>
                <c:pt idx="2">
                  <c:v>6</c:v>
                </c:pt>
                <c:pt idx="3">
                  <c:v>5</c:v>
                </c:pt>
                <c:pt idx="4">
                  <c:v>19</c:v>
                </c:pt>
                <c:pt idx="5">
                  <c:v>9</c:v>
                </c:pt>
                <c:pt idx="6">
                  <c:v>2</c:v>
                </c:pt>
                <c:pt idx="7">
                  <c:v>2</c:v>
                </c:pt>
                <c:pt idx="8">
                  <c:v>3</c:v>
                </c:pt>
              </c:numCache>
            </c:numRef>
          </c:val>
          <c:extLst>
            <c:ext xmlns:c16="http://schemas.microsoft.com/office/drawing/2014/chart" uri="{C3380CC4-5D6E-409C-BE32-E72D297353CC}">
              <c16:uniqueId val="{00000012-B800-41A4-A543-B02A369E02F8}"/>
            </c:ext>
          </c:extLst>
        </c:ser>
        <c:dLbls>
          <c:dLblPos val="outEnd"/>
          <c:showLegendKey val="0"/>
          <c:showVal val="0"/>
          <c:showCatName val="1"/>
          <c:showSerName val="0"/>
          <c:showPercent val="0"/>
          <c:showBubbleSize val="0"/>
          <c:showLeaderLines val="1"/>
        </c:dLbls>
        <c:firstSliceAng val="206"/>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a:glow rad="63500">
        <a:schemeClr val="accent1">
          <a:satMod val="175000"/>
          <a:alpha val="40000"/>
        </a:schemeClr>
      </a:glow>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818A54A-96AB-47F2-9FE3-5AA7C5EE68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77C3AE1-DBA2-4DA9-A7CE-D2A621C810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55F06C-14D9-45DF-81A5-F25F8ECA9886}" type="datetimeFigureOut">
              <a:rPr lang="sv-SE" smtClean="0"/>
              <a:t>2026-03-26</a:t>
            </a:fld>
            <a:endParaRPr lang="sv-SE"/>
          </a:p>
        </p:txBody>
      </p:sp>
      <p:sp>
        <p:nvSpPr>
          <p:cNvPr id="4" name="Platshållare för sidfot 3">
            <a:extLst>
              <a:ext uri="{FF2B5EF4-FFF2-40B4-BE49-F238E27FC236}">
                <a16:creationId xmlns:a16="http://schemas.microsoft.com/office/drawing/2014/main" id="{6FB76FC6-F54A-4120-9B8F-E28E2A08E5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4D9B89EF-3F47-4486-BAA9-AF9A8BE096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7CC5D8-C806-4BBF-A442-91371CDD1BC5}" type="slidenum">
              <a:rPr lang="sv-SE" smtClean="0"/>
              <a:t>‹#›</a:t>
            </a:fld>
            <a:endParaRPr lang="sv-SE"/>
          </a:p>
        </p:txBody>
      </p:sp>
    </p:spTree>
    <p:extLst>
      <p:ext uri="{BB962C8B-B14F-4D97-AF65-F5344CB8AC3E}">
        <p14:creationId xmlns:p14="http://schemas.microsoft.com/office/powerpoint/2010/main" val="602378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latin typeface="+mn-lt"/>
              </a:defRPr>
            </a:lvl1pPr>
          </a:lstStyle>
          <a:p>
            <a:endParaRPr lang="sv-SE" dirty="0"/>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latin typeface="+mn-lt"/>
              </a:defRPr>
            </a:lvl1pPr>
          </a:lstStyle>
          <a:p>
            <a:endParaRPr lang="sv-SE"/>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800">
                <a:latin typeface="+mn-lt"/>
              </a:defRPr>
            </a:lvl1pPr>
          </a:lstStyle>
          <a:p>
            <a:endParaRPr lang="sv-SE"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800">
                <a:latin typeface="+mn-lt"/>
              </a:defRPr>
            </a:lvl1pPr>
          </a:lstStyle>
          <a:p>
            <a:fld id="{E4F6DBA7-38D3-4FF9-B176-AA5B07999DDF}" type="slidenum">
              <a:rPr lang="sv-SE" smtClean="0"/>
              <a:pPr/>
              <a:t>‹#›</a:t>
            </a:fld>
            <a:endParaRPr lang="sv-SE" dirty="0"/>
          </a:p>
        </p:txBody>
      </p:sp>
    </p:spTree>
    <p:extLst>
      <p:ext uri="{BB962C8B-B14F-4D97-AF65-F5344CB8AC3E}">
        <p14:creationId xmlns:p14="http://schemas.microsoft.com/office/powerpoint/2010/main" val="14939290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DM Sans" pitchFamily="2" charset="0"/>
        <a:ea typeface="+mn-ea"/>
        <a:cs typeface="+mn-cs"/>
      </a:defRPr>
    </a:lvl1pPr>
    <a:lvl2pPr marL="457200" algn="l" rtl="0" fontAlgn="base">
      <a:spcBef>
        <a:spcPct val="30000"/>
      </a:spcBef>
      <a:spcAft>
        <a:spcPct val="0"/>
      </a:spcAft>
      <a:defRPr sz="1100" kern="1200">
        <a:solidFill>
          <a:schemeClr val="tx1"/>
        </a:solidFill>
        <a:latin typeface="DM Sans" pitchFamily="2" charset="0"/>
        <a:ea typeface="+mn-ea"/>
        <a:cs typeface="+mn-cs"/>
      </a:defRPr>
    </a:lvl2pPr>
    <a:lvl3pPr marL="914400" algn="l" rtl="0" fontAlgn="base">
      <a:spcBef>
        <a:spcPct val="30000"/>
      </a:spcBef>
      <a:spcAft>
        <a:spcPct val="0"/>
      </a:spcAft>
      <a:defRPr sz="1100" kern="1200">
        <a:solidFill>
          <a:schemeClr val="tx1"/>
        </a:solidFill>
        <a:latin typeface="DM Sans" pitchFamily="2" charset="0"/>
        <a:ea typeface="+mn-ea"/>
        <a:cs typeface="+mn-cs"/>
      </a:defRPr>
    </a:lvl3pPr>
    <a:lvl4pPr marL="1371600" algn="l" rtl="0" fontAlgn="base">
      <a:spcBef>
        <a:spcPct val="30000"/>
      </a:spcBef>
      <a:spcAft>
        <a:spcPct val="0"/>
      </a:spcAft>
      <a:defRPr sz="1100" kern="1200">
        <a:solidFill>
          <a:schemeClr val="tx1"/>
        </a:solidFill>
        <a:latin typeface="DM Sans" pitchFamily="2" charset="0"/>
        <a:ea typeface="+mn-ea"/>
        <a:cs typeface="+mn-cs"/>
      </a:defRPr>
    </a:lvl4pPr>
    <a:lvl5pPr marL="1828800" algn="l" rtl="0" fontAlgn="base">
      <a:spcBef>
        <a:spcPct val="30000"/>
      </a:spcBef>
      <a:spcAft>
        <a:spcPct val="0"/>
      </a:spcAft>
      <a:defRPr sz="1100" kern="1200">
        <a:solidFill>
          <a:schemeClr val="tx1"/>
        </a:solidFill>
        <a:latin typeface="DM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medarbetare.ki.se/kommitten-for-utbildning-pa-forskarniva" TargetMode="External"/><Relationship Id="rId13" Type="http://schemas.openxmlformats.org/officeDocument/2006/relationships/hyperlink" Target="https://medarbetare.ki.se/institutionsgrupp-ki-syd" TargetMode="External"/><Relationship Id="rId18" Type="http://schemas.openxmlformats.org/officeDocument/2006/relationships/hyperlink" Target="https://ki.se/om-ki/organisation-och-ledning/gemensamt-verksamhetsstod" TargetMode="External"/><Relationship Id="rId3" Type="http://schemas.openxmlformats.org/officeDocument/2006/relationships/hyperlink" Target="https://ki.se/om-ki/organisation-och-ledning/konsistorium" TargetMode="External"/><Relationship Id="rId7" Type="http://schemas.openxmlformats.org/officeDocument/2006/relationships/hyperlink" Target="https://medarbetare.ki.se/kommitten-for-utbildning-pa-grundniva-och-avancerad-niva" TargetMode="External"/><Relationship Id="rId12" Type="http://schemas.openxmlformats.org/officeDocument/2006/relationships/hyperlink" Target="https://ki.se/om-ki/organisation-och-ledning/institutioner" TargetMode="External"/><Relationship Id="rId17" Type="http://schemas.openxmlformats.org/officeDocument/2006/relationships/hyperlink" Target="https://ki.se/forskning/forskningsomraden-centrum-och-natverk/centrumbildningar" TargetMode="External"/><Relationship Id="rId2" Type="http://schemas.openxmlformats.org/officeDocument/2006/relationships/slide" Target="../slides/slide14.xml"/><Relationship Id="rId16" Type="http://schemas.openxmlformats.org/officeDocument/2006/relationships/hyperlink" Target="https://ki.se/om-ki/organisation-och-ledning/universitetsledning/dekaner" TargetMode="External"/><Relationship Id="rId20" Type="http://schemas.openxmlformats.org/officeDocument/2006/relationships/hyperlink" Target="https://medarbetare.ki.se/undervisning-och-larande" TargetMode="External"/><Relationship Id="rId1" Type="http://schemas.openxmlformats.org/officeDocument/2006/relationships/notesMaster" Target="../notesMasters/notesMaster1.xml"/><Relationship Id="rId6" Type="http://schemas.openxmlformats.org/officeDocument/2006/relationships/hyperlink" Target="https://ki.se/om-ki/organisation-och-ledning/fakultetsnamnden" TargetMode="External"/><Relationship Id="rId11" Type="http://schemas.openxmlformats.org/officeDocument/2006/relationships/hyperlink" Target="https://medarbetare.ki.se/vart-ki/strategi-2030-tillsammans-skapar-vi-framtidens-ki/prioriterade-fokusomraden-for-att-na-kis-vision/inrattande-av-riki-2026-2027" TargetMode="External"/><Relationship Id="rId5" Type="http://schemas.openxmlformats.org/officeDocument/2006/relationships/hyperlink" Target="https://ki.se/om-ki/organisation-och-ledning/universitetsledning" TargetMode="External"/><Relationship Id="rId15" Type="http://schemas.openxmlformats.org/officeDocument/2006/relationships/hyperlink" Target="https://medarbetare.ki.se/vart-ki/institutioner-dekaner-prefekter-och-administrativa-chefer/institutionsgrupp-ki-solna" TargetMode="External"/><Relationship Id="rId10" Type="http://schemas.openxmlformats.org/officeDocument/2006/relationships/hyperlink" Target="https://medarbetare.ki.se/fakultetsrad" TargetMode="External"/><Relationship Id="rId19" Type="http://schemas.openxmlformats.org/officeDocument/2006/relationships/hyperlink" Target="https://ki.se/om-ki/organisation/universitetsbiblioteket" TargetMode="External"/><Relationship Id="rId4" Type="http://schemas.openxmlformats.org/officeDocument/2006/relationships/hyperlink" Target="https://ki.se/om-ki/organisation-och-ledning/internrevisionen" TargetMode="External"/><Relationship Id="rId9" Type="http://schemas.openxmlformats.org/officeDocument/2006/relationships/hyperlink" Target="https://medarbetare.ki.se/kommitten-for-forskning" TargetMode="External"/><Relationship Id="rId14" Type="http://schemas.openxmlformats.org/officeDocument/2006/relationships/hyperlink" Target="https://medarbetare.ki.se/institutionsgrupp-ki-nord"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0" i="0" u="none" strike="noStrike" kern="1200" baseline="0" dirty="0">
                <a:solidFill>
                  <a:schemeClr val="tx1"/>
                </a:solidFill>
                <a:latin typeface="+mn-lt"/>
                <a:ea typeface="+mn-ea"/>
                <a:cs typeface="+mn-cs"/>
              </a:rPr>
              <a:t>Övergripande presentation om KI</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a:t>
            </a:fld>
            <a:endParaRPr lang="sv-SE"/>
          </a:p>
        </p:txBody>
      </p:sp>
    </p:spTree>
    <p:extLst>
      <p:ext uri="{BB962C8B-B14F-4D97-AF65-F5344CB8AC3E}">
        <p14:creationId xmlns:p14="http://schemas.microsoft.com/office/powerpoint/2010/main" val="2847165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1" i="0" dirty="0">
                <a:latin typeface="+mn-lt"/>
              </a:rPr>
              <a:t>Från KI:s årsredovisning 2025 (</a:t>
            </a:r>
            <a:r>
              <a:rPr lang="sv-SE" sz="1100" b="1" i="0" u="none" strike="noStrike" baseline="0" dirty="0">
                <a:solidFill>
                  <a:srgbClr val="000000"/>
                </a:solidFill>
                <a:latin typeface="+mn-lt"/>
              </a:rPr>
              <a:t>2024 års siffror inom parentes) </a:t>
            </a:r>
            <a:br>
              <a:rPr lang="sv-SE" sz="1100" b="0" i="0" u="none" strike="noStrike" baseline="0" dirty="0">
                <a:solidFill>
                  <a:srgbClr val="000000"/>
                </a:solidFill>
                <a:latin typeface="+mn-lt"/>
              </a:rPr>
            </a:br>
            <a:r>
              <a:rPr lang="sv-SE" sz="1100" b="0" i="0" u="none" strike="noStrike" baseline="0" dirty="0">
                <a:solidFill>
                  <a:srgbClr val="000000"/>
                </a:solidFill>
                <a:latin typeface="+mn-lt"/>
              </a:rPr>
              <a:t>Siffrorna för antalet studenter och forskarstudenter är dock inte helt jämförbara sinsemellan. </a:t>
            </a:r>
            <a:r>
              <a:rPr lang="sv-SE" sz="1100" dirty="0">
                <a:effectLst/>
                <a:latin typeface="+mn-lt"/>
                <a:ea typeface="Arial" panose="020B0604020202020204" pitchFamily="34" charset="0"/>
              </a:rPr>
              <a:t>”Helårsstudenter” är inte individer utan ett mått på utbildningsvolym (ungefär: om vi slår samman alla registrerade studenter/individer på olika kurser och program som läser olika antal </a:t>
            </a:r>
            <a:r>
              <a:rPr lang="sv-SE" sz="1100" dirty="0" err="1">
                <a:effectLst/>
                <a:latin typeface="+mn-lt"/>
                <a:ea typeface="Arial" panose="020B0604020202020204" pitchFamily="34" charset="0"/>
              </a:rPr>
              <a:t>hp</a:t>
            </a:r>
            <a:r>
              <a:rPr lang="sv-SE" sz="1100" dirty="0">
                <a:effectLst/>
                <a:latin typeface="+mn-lt"/>
                <a:ea typeface="Arial" panose="020B0604020202020204" pitchFamily="34" charset="0"/>
              </a:rPr>
              <a:t> till helårsstudenter så får vi denna siffra), antalet redovisade ”forskarstuderande” här är dock individer.</a:t>
            </a:r>
            <a:endParaRPr lang="sv-SE" sz="1100" i="0" dirty="0">
              <a:latin typeface="+mn-lt"/>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10</a:t>
            </a:fld>
            <a:endParaRPr lang="sv-SE"/>
          </a:p>
        </p:txBody>
      </p:sp>
    </p:spTree>
    <p:extLst>
      <p:ext uri="{BB962C8B-B14F-4D97-AF65-F5344CB8AC3E}">
        <p14:creationId xmlns:p14="http://schemas.microsoft.com/office/powerpoint/2010/main" val="2925481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0" i="0" u="none" strike="noStrike" kern="1200" baseline="0" dirty="0">
                <a:latin typeface="+mn-lt"/>
                <a:ea typeface="+mn-ea"/>
                <a:cs typeface="+mn-cs"/>
              </a:rPr>
              <a:t>Intäkter Karolinska Institutet år 2025, totalt </a:t>
            </a:r>
            <a:r>
              <a:rPr lang="sv-SE" sz="1100" b="0" i="0" u="none" strike="noStrike" kern="1200" baseline="0" dirty="0">
                <a:solidFill>
                  <a:schemeClr val="tx1"/>
                </a:solidFill>
                <a:latin typeface="DM Sans" pitchFamily="2" charset="0"/>
                <a:ea typeface="+mn-ea"/>
                <a:cs typeface="+mn-cs"/>
              </a:rPr>
              <a:t>8 650,1 mnkr </a:t>
            </a:r>
            <a:endParaRPr lang="sv-SE" sz="1100" b="0" i="0" u="none" strike="noStrike" kern="1200" baseline="0" dirty="0">
              <a:latin typeface="+mn-lt"/>
              <a:ea typeface="+mn-ea"/>
              <a:cs typeface="+mn-cs"/>
            </a:endParaRPr>
          </a:p>
          <a:p>
            <a:endParaRPr lang="sv-SE" sz="1100" b="1" i="0" u="none" strike="noStrike" kern="1200" baseline="0" dirty="0">
              <a:latin typeface="+mn-lt"/>
              <a:ea typeface="+mn-ea"/>
              <a:cs typeface="+mn-cs"/>
            </a:endParaRPr>
          </a:p>
          <a:p>
            <a:r>
              <a:rPr lang="sv-SE" sz="1100" b="1" i="0" u="none" strike="noStrike" kern="1200" baseline="0" dirty="0">
                <a:latin typeface="+mn-lt"/>
                <a:ea typeface="+mn-ea"/>
                <a:cs typeface="+mn-cs"/>
              </a:rPr>
              <a:t>Fördelning 2025 </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0" i="0" u="none" strike="noStrike" kern="1200" baseline="0" dirty="0">
                <a:latin typeface="+mn-lt"/>
                <a:ea typeface="+mn-ea"/>
                <a:cs typeface="+mn-cs"/>
              </a:rPr>
              <a:t>Statsanslag 41 % </a:t>
            </a:r>
          </a:p>
          <a:p>
            <a:r>
              <a:rPr lang="sv-SE" sz="1100" b="0" i="0" u="none" strike="noStrike" kern="1200" baseline="0" dirty="0">
                <a:latin typeface="+mn-lt"/>
                <a:ea typeface="+mn-ea"/>
                <a:cs typeface="+mn-cs"/>
              </a:rPr>
              <a:t>Forskningsråd 13 % </a:t>
            </a:r>
          </a:p>
          <a:p>
            <a:r>
              <a:rPr lang="sv-SE" sz="1100" b="0" i="0" u="none" strike="noStrike" kern="1200" baseline="0" dirty="0">
                <a:latin typeface="+mn-lt"/>
                <a:ea typeface="+mn-ea"/>
                <a:cs typeface="+mn-cs"/>
              </a:rPr>
              <a:t>Övriga statliga 6 %</a:t>
            </a:r>
          </a:p>
          <a:p>
            <a:r>
              <a:rPr lang="sv-SE" sz="1100" b="0" i="0" u="none" strike="noStrike" kern="1200" baseline="0" dirty="0">
                <a:latin typeface="+mn-lt"/>
                <a:ea typeface="+mn-ea"/>
                <a:cs typeface="+mn-cs"/>
              </a:rPr>
              <a:t>Kommuner och regioner 5 % </a:t>
            </a:r>
          </a:p>
          <a:p>
            <a:r>
              <a:rPr lang="sv-SE" sz="1100" b="0" i="0" u="none" strike="noStrike" kern="1200" baseline="0" dirty="0">
                <a:latin typeface="+mn-lt"/>
                <a:ea typeface="+mn-ea"/>
                <a:cs typeface="+mn-cs"/>
              </a:rPr>
              <a:t>Svenska stiftelser och organisationer 19 %  </a:t>
            </a:r>
          </a:p>
          <a:p>
            <a:r>
              <a:rPr lang="sv-SE" sz="1100" b="0" i="0" u="none" strike="noStrike" kern="1200" baseline="0" dirty="0">
                <a:latin typeface="+mn-lt"/>
                <a:ea typeface="+mn-ea"/>
                <a:cs typeface="+mn-cs"/>
              </a:rPr>
              <a:t>Utländska stiftelser och organisationer 9 %  </a:t>
            </a:r>
          </a:p>
          <a:p>
            <a:r>
              <a:rPr lang="sv-SE" sz="1100" b="0" i="0" u="none" strike="noStrike" kern="1200" baseline="0" dirty="0">
                <a:latin typeface="+mn-lt"/>
                <a:ea typeface="+mn-ea"/>
                <a:cs typeface="+mn-cs"/>
              </a:rPr>
              <a:t>Svenska företag 2 % </a:t>
            </a:r>
          </a:p>
          <a:p>
            <a:r>
              <a:rPr lang="sv-SE" sz="1100" b="0" i="0" u="none" strike="noStrike" kern="1200" baseline="0" dirty="0">
                <a:latin typeface="+mn-lt"/>
                <a:ea typeface="+mn-ea"/>
                <a:cs typeface="+mn-cs"/>
              </a:rPr>
              <a:t>Utländska företag 2 % </a:t>
            </a:r>
          </a:p>
          <a:p>
            <a:r>
              <a:rPr lang="sv-SE" sz="1100" b="0" i="0" u="none" strike="noStrike" kern="1200" baseline="0" dirty="0">
                <a:latin typeface="+mn-lt"/>
                <a:ea typeface="+mn-ea"/>
                <a:cs typeface="+mn-cs"/>
              </a:rPr>
              <a:t>Finansiella intäkter 3 % </a:t>
            </a:r>
            <a:endParaRPr lang="sv-SE" sz="1100" b="0" i="1" u="none" strike="noStrike" kern="1200" baseline="0" dirty="0">
              <a:latin typeface="+mn-lt"/>
              <a:ea typeface="+mn-ea"/>
              <a:cs typeface="+mn-cs"/>
            </a:endParaRPr>
          </a:p>
          <a:p>
            <a:r>
              <a:rPr lang="sv-SE" sz="1100" i="1" dirty="0">
                <a:latin typeface="+mn-lt"/>
              </a:rPr>
              <a:t>(Årsredovisning 2025 </a:t>
            </a:r>
            <a:r>
              <a:rPr lang="sv-SE" sz="1100" b="0" i="1" u="none" strike="noStrike" kern="1200" baseline="0" dirty="0">
                <a:latin typeface="+mn-lt"/>
                <a:ea typeface="+mn-ea"/>
                <a:cs typeface="+mn-cs"/>
              </a:rPr>
              <a:t>s. 60)</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11</a:t>
            </a:fld>
            <a:endParaRPr lang="sv-SE"/>
          </a:p>
        </p:txBody>
      </p:sp>
    </p:spTree>
    <p:extLst>
      <p:ext uri="{BB962C8B-B14F-4D97-AF65-F5344CB8AC3E}">
        <p14:creationId xmlns:p14="http://schemas.microsoft.com/office/powerpoint/2010/main" val="253721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i="1" dirty="0">
                <a:latin typeface="+mn-lt"/>
              </a:rPr>
              <a:t>(Årsredovisning 2025, sidan 33</a:t>
            </a:r>
            <a:r>
              <a:rPr lang="sv-SE" sz="1100" b="0" i="1" u="none" strike="noStrike" kern="1200" baseline="0" dirty="0">
                <a:solidFill>
                  <a:schemeClr val="tx1"/>
                </a:solidFill>
                <a:latin typeface="+mn-lt"/>
                <a:ea typeface="+mn-ea"/>
                <a:cs typeface="+mn-cs"/>
              </a:rPr>
              <a:t>)</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12</a:t>
            </a:fld>
            <a:endParaRPr lang="sv-SE"/>
          </a:p>
        </p:txBody>
      </p:sp>
    </p:spTree>
    <p:extLst>
      <p:ext uri="{BB962C8B-B14F-4D97-AF65-F5344CB8AC3E}">
        <p14:creationId xmlns:p14="http://schemas.microsoft.com/office/powerpoint/2010/main" val="2605702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i="1" dirty="0">
                <a:latin typeface="+mn-lt"/>
              </a:rPr>
              <a:t>(Årsredovisning 2025 s. 34</a:t>
            </a:r>
            <a:r>
              <a:rPr lang="sv-SE" sz="1100" b="0" i="1" u="none" strike="noStrike" kern="1200" baseline="0" dirty="0">
                <a:solidFill>
                  <a:schemeClr val="tx1"/>
                </a:solidFill>
                <a:latin typeface="+mn-lt"/>
                <a:ea typeface="+mn-ea"/>
                <a:cs typeface="+mn-cs"/>
              </a:rPr>
              <a:t>)</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13</a:t>
            </a:fld>
            <a:endParaRPr lang="sv-SE"/>
          </a:p>
        </p:txBody>
      </p:sp>
    </p:spTree>
    <p:extLst>
      <p:ext uri="{BB962C8B-B14F-4D97-AF65-F5344CB8AC3E}">
        <p14:creationId xmlns:p14="http://schemas.microsoft.com/office/powerpoint/2010/main" val="82676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14400" y="4343400"/>
            <a:ext cx="5178896" cy="4114800"/>
          </a:xfrm>
        </p:spPr>
        <p:txBody>
          <a:bodyPr/>
          <a:lstStyle/>
          <a:p>
            <a:r>
              <a:rPr lang="sv-SE" b="1" i="0" kern="1200" dirty="0">
                <a:solidFill>
                  <a:schemeClr val="tx1"/>
                </a:solidFill>
                <a:effectLst/>
                <a:latin typeface="+mn-lt"/>
                <a:ea typeface="+mn-ea"/>
                <a:cs typeface="+mn-cs"/>
              </a:rPr>
              <a:t>KI:s organisation består av:</a:t>
            </a:r>
            <a:endParaRPr lang="sv-SE" b="1" dirty="0">
              <a:latin typeface="+mn-lt"/>
            </a:endParaRPr>
          </a:p>
          <a:p>
            <a:r>
              <a:rPr lang="sv-SE" u="sng" dirty="0">
                <a:hlinkClick r:id="rId3"/>
              </a:rPr>
              <a:t>Konsistoriet</a:t>
            </a:r>
            <a:r>
              <a:rPr lang="sv-SE" dirty="0"/>
              <a:t> är KI:s universitetsstyrelse och därmed lärosätets högsta beslutande organ. </a:t>
            </a:r>
          </a:p>
          <a:p>
            <a:r>
              <a:rPr lang="sv-SE" u="sng" dirty="0">
                <a:hlinkClick r:id="rId4"/>
              </a:rPr>
              <a:t>Internrevisionen</a:t>
            </a:r>
            <a:r>
              <a:rPr lang="sv-SE" dirty="0"/>
              <a:t> är en oberoende funktion som på konsistoriets uppdrag granskar att KI följer kraven på effektivitet i verk­sam­heten, hushållning av statens medel, finansiell rapportering och regelefterlevnad.</a:t>
            </a:r>
          </a:p>
          <a:p>
            <a:r>
              <a:rPr lang="sv-SE" u="sng" dirty="0">
                <a:hlinkClick r:id="rId5"/>
              </a:rPr>
              <a:t>Rektor</a:t>
            </a:r>
            <a:r>
              <a:rPr lang="sv-SE" dirty="0"/>
              <a:t> är KI:s myndighetschef, utsedd av regeringen och svarar för ledningen av verksamheten närmast under konsistoriet. Prorektor är rektors ställföreträdare och har delegation med ansvar för särskilda uppdragsområden.</a:t>
            </a:r>
          </a:p>
          <a:p>
            <a:r>
              <a:rPr lang="sv-SE" u="sng" dirty="0">
                <a:hlinkClick r:id="rId6"/>
              </a:rPr>
              <a:t>Fakultetsnämnden</a:t>
            </a:r>
            <a:r>
              <a:rPr lang="sv-SE" dirty="0"/>
              <a:t> (FN) har under rektor det övergripande ansvaret för utbildning och forskning. </a:t>
            </a:r>
          </a:p>
          <a:p>
            <a:r>
              <a:rPr lang="sv-SE" dirty="0"/>
              <a:t>Under fakultetsnämnden finns tre kommittéer som bereder och utreder frågor inom sina respektive verksamhetsområden. Kommittéerna fattar även beslut i vissa frågor, enligt delegation från fakultetsnämnden. De tre kommittéerna är:</a:t>
            </a:r>
          </a:p>
          <a:p>
            <a:r>
              <a:rPr lang="sv-SE" u="sng" dirty="0">
                <a:hlinkClick r:id="rId7"/>
              </a:rPr>
              <a:t>Kommittén för utbildning på grundnivå och avancerad nivå</a:t>
            </a:r>
            <a:endParaRPr lang="sv-SE" dirty="0"/>
          </a:p>
          <a:p>
            <a:r>
              <a:rPr lang="sv-SE" u="sng" dirty="0">
                <a:hlinkClick r:id="rId8"/>
              </a:rPr>
              <a:t>Kommittén för utbildning på forskarnivå</a:t>
            </a:r>
            <a:endParaRPr lang="sv-SE" dirty="0"/>
          </a:p>
          <a:p>
            <a:r>
              <a:rPr lang="sv-SE" u="sng" dirty="0">
                <a:hlinkClick r:id="rId9"/>
              </a:rPr>
              <a:t>Kommittén för forskning</a:t>
            </a:r>
            <a:r>
              <a:rPr lang="sv-SE" dirty="0"/>
              <a:t>.</a:t>
            </a:r>
          </a:p>
          <a:p>
            <a:r>
              <a:rPr lang="sv-SE" dirty="0"/>
              <a:t>Till stöd för rektors strategiska arbete finns ett </a:t>
            </a:r>
            <a:r>
              <a:rPr lang="sv-SE" u="sng" dirty="0">
                <a:hlinkClick r:id="rId10"/>
              </a:rPr>
              <a:t>fakultetsråd</a:t>
            </a:r>
            <a:r>
              <a:rPr lang="sv-SE" dirty="0"/>
              <a:t> med uppgift att ge råd i frågor rörande KI:s forskning och utbildning.</a:t>
            </a:r>
          </a:p>
          <a:p>
            <a:r>
              <a:rPr lang="sv-SE" dirty="0">
                <a:hlinkClick r:id="rId11"/>
              </a:rPr>
              <a:t>RIKI</a:t>
            </a:r>
            <a:r>
              <a:rPr lang="sv-SE" dirty="0"/>
              <a:t> inrättas som en ny organisatorisk enhet på KI för att samla KI:s </a:t>
            </a:r>
            <a:r>
              <a:rPr lang="sv-SE" dirty="0" err="1"/>
              <a:t>core</a:t>
            </a:r>
            <a:r>
              <a:rPr lang="sv-SE" dirty="0"/>
              <a:t>-faciliteter i en sammanhållen organisation för forskningsinfrastruktur.</a:t>
            </a:r>
          </a:p>
          <a:p>
            <a:r>
              <a:rPr lang="sv-SE" dirty="0"/>
              <a:t>KI:s kärnverksamhet, forskning och utbildning, bedrivs vid </a:t>
            </a:r>
            <a:r>
              <a:rPr lang="sv-SE" u="sng" dirty="0">
                <a:hlinkClick r:id="rId12"/>
              </a:rPr>
              <a:t>21 institutioner</a:t>
            </a:r>
            <a:r>
              <a:rPr lang="sv-SE" dirty="0"/>
              <a:t> som organiseras i tre institutionsgrupper: </a:t>
            </a:r>
            <a:r>
              <a:rPr lang="sv-SE" u="sng" dirty="0">
                <a:hlinkClick r:id="rId13"/>
              </a:rPr>
              <a:t>KI Syd</a:t>
            </a:r>
            <a:r>
              <a:rPr lang="sv-SE" u="sng" dirty="0"/>
              <a:t>, </a:t>
            </a:r>
            <a:r>
              <a:rPr lang="sv-SE" u="sng" dirty="0">
                <a:hlinkClick r:id="rId14"/>
              </a:rPr>
              <a:t>KI Nord</a:t>
            </a:r>
            <a:r>
              <a:rPr lang="sv-SE" u="sng" dirty="0"/>
              <a:t> och </a:t>
            </a:r>
            <a:r>
              <a:rPr lang="sv-SE" u="sng" dirty="0">
                <a:hlinkClick r:id="rId15"/>
              </a:rPr>
              <a:t>KI Solna</a:t>
            </a:r>
            <a:r>
              <a:rPr lang="sv-SE" dirty="0"/>
              <a:t>.</a:t>
            </a:r>
          </a:p>
          <a:p>
            <a:r>
              <a:rPr lang="sv-SE" dirty="0"/>
              <a:t>Varje institutionsgrupp leds av en </a:t>
            </a:r>
            <a:r>
              <a:rPr lang="sv-SE" u="sng" dirty="0">
                <a:hlinkClick r:id="rId16"/>
              </a:rPr>
              <a:t>dekan</a:t>
            </a:r>
            <a:r>
              <a:rPr lang="sv-SE" dirty="0"/>
              <a:t> som ingår i rektors ledningsgrupp.</a:t>
            </a:r>
          </a:p>
          <a:p>
            <a:r>
              <a:rPr lang="sv-SE" dirty="0"/>
              <a:t>Vid KI finns olika </a:t>
            </a:r>
            <a:r>
              <a:rPr lang="sv-SE" u="sng" dirty="0">
                <a:hlinkClick r:id="rId17"/>
              </a:rPr>
              <a:t>centrumbildningar</a:t>
            </a:r>
            <a:r>
              <a:rPr lang="sv-SE" dirty="0"/>
              <a:t> som möjliggör fokuserade satsningar på ett visst forskningsområde.</a:t>
            </a:r>
          </a:p>
          <a:p>
            <a:r>
              <a:rPr lang="sv-SE" dirty="0"/>
              <a:t>I universitetsledningen ingår </a:t>
            </a:r>
            <a:r>
              <a:rPr lang="sv-SE" u="sng" dirty="0">
                <a:hlinkClick r:id="rId5"/>
              </a:rPr>
              <a:t>universitetsdirektör</a:t>
            </a:r>
            <a:r>
              <a:rPr lang="sv-SE" dirty="0"/>
              <a:t> som har det övergripande ansvaret för KI:s </a:t>
            </a:r>
            <a:r>
              <a:rPr lang="sv-SE" u="sng" dirty="0">
                <a:hlinkClick r:id="rId18"/>
              </a:rPr>
              <a:t>gemensamma verksamhetsstöd</a:t>
            </a:r>
            <a:r>
              <a:rPr lang="sv-SE" dirty="0"/>
              <a:t> (GVS) </a:t>
            </a:r>
            <a:r>
              <a:rPr lang="sv-SE" sz="1100" b="0" i="0" kern="1200" dirty="0">
                <a:solidFill>
                  <a:schemeClr val="tx1"/>
                </a:solidFill>
                <a:effectLst/>
                <a:latin typeface="DM Sans" pitchFamily="2" charset="0"/>
                <a:ea typeface="+mn-ea"/>
                <a:cs typeface="+mn-cs"/>
              </a:rPr>
              <a:t>med åtta avdelningar, inklusive </a:t>
            </a:r>
            <a:r>
              <a:rPr lang="sv-SE" sz="1100" b="0" i="0" u="sng" kern="1200" dirty="0">
                <a:solidFill>
                  <a:schemeClr val="tx1"/>
                </a:solidFill>
                <a:effectLst/>
                <a:latin typeface="DM Sans" pitchFamily="2" charset="0"/>
                <a:ea typeface="+mn-ea"/>
                <a:cs typeface="+mn-cs"/>
                <a:hlinkClick r:id="rId19"/>
              </a:rPr>
              <a:t>KI:s universitetsbibliotek</a:t>
            </a:r>
            <a:r>
              <a:rPr lang="sv-SE" sz="1100" b="0" i="0" kern="1200" dirty="0">
                <a:solidFill>
                  <a:schemeClr val="tx1"/>
                </a:solidFill>
                <a:effectLst/>
                <a:latin typeface="DM Sans" pitchFamily="2" charset="0"/>
                <a:ea typeface="+mn-ea"/>
                <a:cs typeface="+mn-cs"/>
              </a:rPr>
              <a:t> (KIB). </a:t>
            </a:r>
            <a:r>
              <a:rPr lang="sv-SE" sz="1100" b="0" i="0" u="sng" kern="1200" dirty="0">
                <a:solidFill>
                  <a:schemeClr val="tx1"/>
                </a:solidFill>
                <a:effectLst/>
                <a:latin typeface="DM Sans" pitchFamily="2" charset="0"/>
                <a:ea typeface="+mn-ea"/>
                <a:cs typeface="+mn-cs"/>
                <a:hlinkClick r:id="rId20"/>
              </a:rPr>
              <a:t>Undervisning och lärande</a:t>
            </a:r>
            <a:r>
              <a:rPr lang="sv-SE" sz="1100" b="0" i="0" kern="1200" dirty="0">
                <a:solidFill>
                  <a:schemeClr val="tx1"/>
                </a:solidFill>
                <a:effectLst/>
                <a:latin typeface="DM Sans" pitchFamily="2" charset="0"/>
                <a:ea typeface="+mn-ea"/>
                <a:cs typeface="+mn-cs"/>
              </a:rPr>
              <a:t> (</a:t>
            </a:r>
            <a:r>
              <a:rPr lang="sv-SE" sz="1100" b="0" i="0" kern="1200" dirty="0" err="1">
                <a:solidFill>
                  <a:schemeClr val="tx1"/>
                </a:solidFill>
                <a:effectLst/>
                <a:latin typeface="DM Sans" pitchFamily="2" charset="0"/>
                <a:ea typeface="+mn-ea"/>
                <a:cs typeface="+mn-cs"/>
              </a:rPr>
              <a:t>UoL</a:t>
            </a:r>
            <a:r>
              <a:rPr lang="sv-SE" sz="1100" b="0" i="0" kern="1200" dirty="0">
                <a:solidFill>
                  <a:schemeClr val="tx1"/>
                </a:solidFill>
                <a:effectLst/>
                <a:latin typeface="DM Sans" pitchFamily="2" charset="0"/>
                <a:ea typeface="+mn-ea"/>
                <a:cs typeface="+mn-cs"/>
              </a:rPr>
              <a:t>) leds av en verksamhetschef som rapporterar till universitetsdirektören. </a:t>
            </a:r>
            <a:endParaRPr lang="sv-SE" dirty="0"/>
          </a:p>
          <a:p>
            <a:r>
              <a:rPr lang="sv-SE" u="sng" dirty="0">
                <a:hlinkClick r:id="rId4"/>
              </a:rPr>
              <a:t>Karolinska Institutet Holding AB</a:t>
            </a:r>
            <a:r>
              <a:rPr lang="sv-SE" dirty="0"/>
              <a:t> är ett statligt ägt bolag som förvaltas av KI.</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14</a:t>
            </a:fld>
            <a:endParaRPr lang="sv-SE" dirty="0"/>
          </a:p>
        </p:txBody>
      </p:sp>
    </p:spTree>
    <p:extLst>
      <p:ext uri="{BB962C8B-B14F-4D97-AF65-F5344CB8AC3E}">
        <p14:creationId xmlns:p14="http://schemas.microsoft.com/office/powerpoint/2010/main" val="1165857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0" i="0" kern="1200" dirty="0">
                <a:effectLst/>
                <a:latin typeface="+mn-lt"/>
                <a:ea typeface="+mn-ea"/>
                <a:cs typeface="+mn-cs"/>
              </a:rPr>
              <a:t>Campusområdena ligger i Solna respektive Huddinge kommun. Solna ligger nordväst om Stockholm och Flemingsberg i Huddinge i söder. Utöver campusområdena, som ligger i anslutning till universitetssjukhusen, finns det dessutom flera sjukhus som är nära kopplade till KI:s utbildningar: Danderyds sjukhus, Södersjukhuset och S:t Eriks Ögonsjukhus.</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15</a:t>
            </a:fld>
            <a:endParaRPr lang="sv-SE"/>
          </a:p>
        </p:txBody>
      </p:sp>
    </p:spTree>
    <p:extLst>
      <p:ext uri="{BB962C8B-B14F-4D97-AF65-F5344CB8AC3E}">
        <p14:creationId xmlns:p14="http://schemas.microsoft.com/office/powerpoint/2010/main" val="2894289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1" i="0" u="none" strike="noStrike" kern="1200" baseline="0" dirty="0">
                <a:latin typeface="+mn-lt"/>
                <a:ea typeface="+mn-ea"/>
                <a:cs typeface="+mn-cs"/>
              </a:rPr>
              <a:t>Vi ska m</a:t>
            </a:r>
            <a:r>
              <a:rPr lang="sv-SE" sz="1100" b="1" dirty="0">
                <a:latin typeface="+mn-lt"/>
              </a:rPr>
              <a:t>otverka </a:t>
            </a:r>
            <a:r>
              <a:rPr lang="sv-SE" sz="1100" dirty="0">
                <a:latin typeface="+mn-lt"/>
              </a:rPr>
              <a:t>diskriminering kopplat till kön, könsidentitet eller könsuttryck, etnisk tillhörighet, religion eller annan trosuppfattning, sexuell läggning, funktionsvariation eller ålder. </a:t>
            </a:r>
            <a:endParaRPr lang="sv-SE" sz="1100" b="0" i="0" u="none" strike="noStrike" kern="1200" baseline="0" dirty="0">
              <a:solidFill>
                <a:schemeClr val="tx1"/>
              </a:solidFill>
              <a:latin typeface="+mn-lt"/>
              <a:ea typeface="+mn-ea"/>
              <a:cs typeface="+mn-cs"/>
            </a:endParaRPr>
          </a:p>
          <a:p>
            <a:r>
              <a:rPr lang="sv-SE" sz="1100" b="1" i="0" u="none" strike="noStrike" kern="1200" baseline="0" dirty="0">
                <a:solidFill>
                  <a:schemeClr val="tx1"/>
                </a:solidFill>
                <a:latin typeface="+mn-lt"/>
                <a:ea typeface="+mn-ea"/>
                <a:cs typeface="+mn-cs"/>
              </a:rPr>
              <a:t>Vår verksamhet ska </a:t>
            </a:r>
            <a:r>
              <a:rPr lang="sv-SE" sz="1100" b="0" i="0" u="none" strike="noStrike" kern="1200" baseline="0" dirty="0">
                <a:solidFill>
                  <a:schemeClr val="tx1"/>
                </a:solidFill>
                <a:latin typeface="+mn-lt"/>
                <a:ea typeface="+mn-ea"/>
                <a:cs typeface="+mn-cs"/>
              </a:rPr>
              <a:t>”kännetecknas av en god fysisk, organisatorisk och social studie- och arbetsmiljö som är fri från diskriminering, kränkningar och trakasserier. Miljö- och hållbarhetsarbetet omfattar alla våra campus ska vara långsiktigt hållbara ur ett miljömässigt och socialt perspektiv”. </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16</a:t>
            </a:fld>
            <a:endParaRPr lang="sv-SE"/>
          </a:p>
        </p:txBody>
      </p:sp>
    </p:spTree>
    <p:extLst>
      <p:ext uri="{BB962C8B-B14F-4D97-AF65-F5344CB8AC3E}">
        <p14:creationId xmlns:p14="http://schemas.microsoft.com/office/powerpoint/2010/main" val="3808254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14400" y="4343400"/>
            <a:ext cx="5562600" cy="4114800"/>
          </a:xfrm>
        </p:spPr>
        <p:txBody>
          <a:bodyPr/>
          <a:lstStyle/>
          <a:p>
            <a:pPr marL="0" indent="0">
              <a:buFont typeface="Arial" panose="020B0604020202020204" pitchFamily="34" charset="0"/>
              <a:buNone/>
            </a:pPr>
            <a:r>
              <a:rPr lang="sv-SE" sz="1100" b="1" dirty="0">
                <a:latin typeface="+mn-lt"/>
              </a:rPr>
              <a:t>Ett av världens ledande medicinska universitet </a:t>
            </a:r>
            <a:br>
              <a:rPr lang="sv-SE" sz="1100" b="1" dirty="0">
                <a:latin typeface="+mn-lt"/>
              </a:rPr>
            </a:br>
            <a:r>
              <a:rPr lang="sv-SE" sz="1100" dirty="0">
                <a:latin typeface="+mn-lt"/>
              </a:rPr>
              <a:t>KI har Sveriges bredaste utbud av medicinska utbildningar </a:t>
            </a:r>
            <a:r>
              <a:rPr lang="sv-SE" sz="1100" kern="1200" dirty="0">
                <a:latin typeface="+mn-lt"/>
                <a:ea typeface="+mn-ea"/>
                <a:cs typeface="+mn-cs"/>
              </a:rPr>
              <a:t>grund- och avancerad nivå. </a:t>
            </a:r>
            <a:r>
              <a:rPr lang="sv-SE" sz="1100" b="0" i="0" dirty="0">
                <a:effectLst/>
                <a:latin typeface="+mn-lt"/>
              </a:rPr>
              <a:t>På KI läser cirka 6 500 helårsstudenter (11 000 totalt) längre eller kortare utbildningsprogram och kurser.</a:t>
            </a:r>
            <a:endParaRPr lang="sv-SE" sz="1100" b="1" dirty="0">
              <a:latin typeface="+mn-lt"/>
            </a:endParaRPr>
          </a:p>
          <a:p>
            <a:pPr marL="0" indent="0">
              <a:buFont typeface="Arial" panose="020B0604020202020204" pitchFamily="34" charset="0"/>
              <a:buNone/>
            </a:pPr>
            <a:r>
              <a:rPr lang="sv-SE" sz="1100" b="1" dirty="0">
                <a:latin typeface="+mn-lt"/>
              </a:rPr>
              <a:t>Närheten till Karolinska Universitetssjukhuset </a:t>
            </a:r>
            <a:r>
              <a:rPr lang="sv-SE" sz="1100" b="0" dirty="0">
                <a:latin typeface="+mn-lt"/>
              </a:rPr>
              <a:t>och andra sjukhus i Stockholmsområdet spelar en viktig roll under utbildningen. I </a:t>
            </a:r>
            <a:r>
              <a:rPr lang="sv-SE" sz="1100" dirty="0">
                <a:latin typeface="+mn-lt"/>
              </a:rPr>
              <a:t>de flesta av KI:s utbildningar ingår verksamhetsförlagd utbildning, som består av klinisk praktik och utbildning på plats i vården. </a:t>
            </a:r>
            <a:endParaRPr lang="sv-SE" sz="1100" b="1" dirty="0">
              <a:latin typeface="+mn-lt"/>
            </a:endParaRPr>
          </a:p>
          <a:p>
            <a:pPr marL="0" indent="0">
              <a:buFont typeface="Arial" panose="020B0604020202020204" pitchFamily="34" charset="0"/>
              <a:buNone/>
            </a:pPr>
            <a:r>
              <a:rPr lang="sv-SE" sz="1100" b="1" dirty="0">
                <a:latin typeface="+mn-lt"/>
              </a:rPr>
              <a:t>Merparten av utbildningarna </a:t>
            </a:r>
            <a:r>
              <a:rPr lang="sv-SE" sz="1100" dirty="0">
                <a:latin typeface="+mn-lt"/>
              </a:rPr>
              <a:t>leder till en </a:t>
            </a:r>
            <a:r>
              <a:rPr lang="sv-SE" sz="1100" b="0" i="0" dirty="0">
                <a:latin typeface="+mn-lt"/>
              </a:rPr>
              <a:t>yrkesexamen och flera av utbildningarna leder även till en generell examen. </a:t>
            </a:r>
            <a:endParaRPr lang="sv-SE" sz="1100" b="1" i="1" dirty="0">
              <a:latin typeface="+mn-lt"/>
            </a:endParaRPr>
          </a:p>
          <a:p>
            <a:endParaRPr lang="sv-SE" sz="1100" b="1" i="0" kern="1200" dirty="0">
              <a:effectLst/>
              <a:latin typeface="+mn-lt"/>
              <a:ea typeface="+mn-ea"/>
              <a:cs typeface="+mn-cs"/>
            </a:endParaRPr>
          </a:p>
          <a:p>
            <a:r>
              <a:rPr lang="sv-SE" sz="1100" b="1" i="0" kern="1200" dirty="0">
                <a:effectLst/>
                <a:latin typeface="+mn-lt"/>
                <a:ea typeface="+mn-ea"/>
                <a:cs typeface="+mn-cs"/>
              </a:rPr>
              <a:t>5 anledningar att välja KI</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sv-SE" sz="1100" b="1" i="0" u="none" strike="noStrike" baseline="0" dirty="0">
                <a:latin typeface="+mn-lt"/>
              </a:rPr>
              <a:t>Det senaste inom medicinsk forskning </a:t>
            </a:r>
            <a:r>
              <a:rPr lang="sv-SE" sz="1100" b="0" i="0" kern="1200" dirty="0">
                <a:effectLst/>
                <a:latin typeface="+mn-lt"/>
                <a:ea typeface="+mn-ea"/>
                <a:cs typeface="+mn-cs"/>
              </a:rPr>
              <a:t>Lärare vid KI forskar ofta parallellt med sin undervisning. Det gör att du som student får ta del av det senaste inom det medicinska området.</a:t>
            </a:r>
            <a:r>
              <a:rPr lang="sv-SE" sz="1100" b="1" i="0" u="none" strike="noStrike" baseline="0" dirty="0">
                <a:latin typeface="+mn-lt"/>
              </a:rPr>
              <a:t> </a:t>
            </a:r>
          </a:p>
          <a:p>
            <a:pPr marL="228600" lvl="0" indent="-228600">
              <a:buFontTx/>
              <a:buAutoNum type="arabicPeriod"/>
              <a:defRPr/>
            </a:pPr>
            <a:r>
              <a:rPr lang="sv-SE" b="1" dirty="0">
                <a:latin typeface="+mn-lt"/>
              </a:rPr>
              <a:t>Interprofessionellt lärande </a:t>
            </a:r>
            <a:r>
              <a:rPr lang="sv-SE" dirty="0">
                <a:latin typeface="+mn-lt"/>
              </a:rPr>
              <a:t>Studenterna lär sig att samarbeta med kollegor från olika vårddiscipliner, vilket förbereder dem för att arbeta effektivt i tvärvetenskapliga team, förbättrapatientvården och förbättra hälsoresultaten.</a:t>
            </a:r>
          </a:p>
          <a:p>
            <a:pPr marL="228600" lvl="0" indent="-228600">
              <a:buFontTx/>
              <a:buAutoNum type="arabicPeriod"/>
              <a:defRPr/>
            </a:pPr>
            <a:r>
              <a:rPr lang="sv-SE" b="1" dirty="0">
                <a:latin typeface="+mn-lt"/>
              </a:rPr>
              <a:t>Aktivt studentliv </a:t>
            </a:r>
            <a:r>
              <a:rPr lang="sv-SE" dirty="0">
                <a:latin typeface="+mn-lt"/>
              </a:rPr>
              <a:t>KI har ett livligt studentliv som stöds av två studentkårer som anordnar en rad olika aktiviteter, bland annat idrottsevenemang, teatergrupper, temafester och mycket mer.</a:t>
            </a:r>
          </a:p>
          <a:p>
            <a:pPr marL="228600" lvl="0" indent="-228600">
              <a:buFontTx/>
              <a:buAutoNum type="arabicPeriod"/>
              <a:defRPr/>
            </a:pPr>
            <a:r>
              <a:rPr lang="sv-SE" b="1" dirty="0">
                <a:latin typeface="+mn-lt"/>
              </a:rPr>
              <a:t>Hälsa är viktigt </a:t>
            </a:r>
            <a:r>
              <a:rPr lang="sv-SE" dirty="0">
                <a:latin typeface="+mn-lt"/>
              </a:rPr>
              <a:t>På KI är studenternas välbefinnande viktigt. KI erbjuder gratis tillgång till välutrustade campusgym, gruppaktiviteter och individuell rådgivning.</a:t>
            </a:r>
          </a:p>
          <a:p>
            <a:pPr marL="228600" lvl="0" indent="-228600">
              <a:buFontTx/>
              <a:buAutoNum type="arabicPeriod"/>
              <a:defRPr/>
            </a:pPr>
            <a:r>
              <a:rPr lang="sv-SE" b="1" dirty="0">
                <a:latin typeface="+mn-lt"/>
              </a:rPr>
              <a:t>Internationell studiemiljö </a:t>
            </a:r>
            <a:r>
              <a:rPr lang="sv-SE" dirty="0">
                <a:latin typeface="+mn-lt"/>
              </a:rPr>
              <a:t>KI är ett internationellt universitet som välkomnar studenter från hela världen, vilket berikar utbildningsupplevelsen.</a:t>
            </a:r>
            <a:endParaRPr lang="sv-SE" sz="1100" i="0" kern="1200" dirty="0">
              <a:effectLst/>
              <a:latin typeface="+mn-lt"/>
              <a:ea typeface="+mn-ea"/>
              <a:cs typeface="+mn-cs"/>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17</a:t>
            </a:fld>
            <a:endParaRPr lang="sv-SE" dirty="0"/>
          </a:p>
        </p:txBody>
      </p:sp>
    </p:spTree>
    <p:extLst>
      <p:ext uri="{BB962C8B-B14F-4D97-AF65-F5344CB8AC3E}">
        <p14:creationId xmlns:p14="http://schemas.microsoft.com/office/powerpoint/2010/main" val="3027740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a:latin typeface="+mn-lt"/>
              </a:rPr>
              <a:t>Nybörjarprogram på svenska</a:t>
            </a:r>
            <a:endParaRPr lang="sv-SE" sz="1100" b="1" i="0" u="none" strike="noStrike" kern="1200" baseline="0" dirty="0">
              <a:solidFill>
                <a:schemeClr val="tx1"/>
              </a:solidFill>
              <a:latin typeface="+mn-lt"/>
              <a:ea typeface="+mn-ea"/>
              <a:cs typeface="+mn-cs"/>
            </a:endParaRPr>
          </a:p>
          <a:p>
            <a:r>
              <a:rPr lang="sv-SE" sz="1100" b="0" i="0" u="none" strike="noStrike" kern="1200" baseline="0" dirty="0">
                <a:solidFill>
                  <a:schemeClr val="tx1"/>
                </a:solidFill>
                <a:latin typeface="+mn-lt"/>
                <a:ea typeface="+mn-ea"/>
                <a:cs typeface="+mn-cs"/>
              </a:rPr>
              <a:t>Arbetsterapeut</a:t>
            </a:r>
          </a:p>
          <a:p>
            <a:r>
              <a:rPr lang="sv-SE" sz="1100" b="0" i="0" u="none" strike="noStrike" kern="1200" baseline="0" dirty="0">
                <a:solidFill>
                  <a:schemeClr val="tx1"/>
                </a:solidFill>
                <a:latin typeface="+mn-lt"/>
                <a:ea typeface="+mn-ea"/>
                <a:cs typeface="+mn-cs"/>
              </a:rPr>
              <a:t>Audionom</a:t>
            </a:r>
          </a:p>
          <a:p>
            <a:r>
              <a:rPr lang="sv-SE" sz="1100" b="0" i="0" u="none" strike="noStrike" kern="1200" baseline="0" dirty="0">
                <a:solidFill>
                  <a:schemeClr val="tx1"/>
                </a:solidFill>
                <a:latin typeface="+mn-lt"/>
                <a:ea typeface="+mn-ea"/>
                <a:cs typeface="+mn-cs"/>
              </a:rPr>
              <a:t>Biomedicinare</a:t>
            </a:r>
          </a:p>
          <a:p>
            <a:r>
              <a:rPr lang="sv-SE" sz="1100" b="0" i="0" u="none" strike="noStrike" kern="1200" baseline="0" dirty="0">
                <a:solidFill>
                  <a:schemeClr val="tx1"/>
                </a:solidFill>
                <a:latin typeface="+mn-lt"/>
                <a:ea typeface="+mn-ea"/>
                <a:cs typeface="+mn-cs"/>
              </a:rPr>
              <a:t>Biomedicinsk analytiker</a:t>
            </a:r>
          </a:p>
          <a:p>
            <a:r>
              <a:rPr lang="sv-SE" sz="1100" b="0" i="0" u="none" strike="noStrike" kern="1200" baseline="0" dirty="0">
                <a:solidFill>
                  <a:schemeClr val="tx1"/>
                </a:solidFill>
                <a:latin typeface="+mn-lt"/>
                <a:ea typeface="+mn-ea"/>
                <a:cs typeface="+mn-cs"/>
              </a:rPr>
              <a:t>Fysioterapeut</a:t>
            </a:r>
          </a:p>
          <a:p>
            <a:r>
              <a:rPr lang="sv-SE" sz="1100" b="0" i="0" u="none" strike="noStrike" kern="1200" baseline="0" dirty="0">
                <a:solidFill>
                  <a:schemeClr val="tx1"/>
                </a:solidFill>
                <a:latin typeface="+mn-lt"/>
                <a:ea typeface="+mn-ea"/>
                <a:cs typeface="+mn-cs"/>
              </a:rPr>
              <a:t>Logoped</a:t>
            </a:r>
          </a:p>
          <a:p>
            <a:r>
              <a:rPr lang="sv-SE" sz="1100" b="0" i="0" u="none" strike="noStrike" kern="1200" baseline="0" dirty="0">
                <a:solidFill>
                  <a:schemeClr val="tx1"/>
                </a:solidFill>
                <a:latin typeface="+mn-lt"/>
                <a:ea typeface="+mn-ea"/>
                <a:cs typeface="+mn-cs"/>
              </a:rPr>
              <a:t>Läkare</a:t>
            </a:r>
          </a:p>
          <a:p>
            <a:r>
              <a:rPr lang="sv-SE" sz="1100" b="0" i="0" u="none" strike="noStrike" kern="1200" baseline="0" dirty="0">
                <a:solidFill>
                  <a:schemeClr val="tx1"/>
                </a:solidFill>
                <a:latin typeface="+mn-lt"/>
                <a:ea typeface="+mn-ea"/>
                <a:cs typeface="+mn-cs"/>
              </a:rPr>
              <a:t>Optiker</a:t>
            </a:r>
          </a:p>
          <a:p>
            <a:r>
              <a:rPr lang="sv-SE" sz="1100" b="0" i="0" u="none" strike="noStrike" kern="1200" baseline="0" dirty="0">
                <a:solidFill>
                  <a:schemeClr val="tx1"/>
                </a:solidFill>
                <a:latin typeface="+mn-lt"/>
                <a:ea typeface="+mn-ea"/>
                <a:cs typeface="+mn-cs"/>
              </a:rPr>
              <a:t>Psykolog</a:t>
            </a:r>
          </a:p>
          <a:p>
            <a:r>
              <a:rPr lang="sv-SE" sz="1100" b="0" i="0" u="none" strike="noStrike" kern="1200" baseline="0" dirty="0">
                <a:solidFill>
                  <a:schemeClr val="tx1"/>
                </a:solidFill>
                <a:latin typeface="+mn-lt"/>
                <a:ea typeface="+mn-ea"/>
                <a:cs typeface="+mn-cs"/>
              </a:rPr>
              <a:t>Röntgensjuksköterska</a:t>
            </a:r>
          </a:p>
          <a:p>
            <a:r>
              <a:rPr lang="sv-SE" sz="1100" b="0" i="0" u="none" strike="noStrike" kern="1200" baseline="0" dirty="0">
                <a:solidFill>
                  <a:schemeClr val="tx1"/>
                </a:solidFill>
                <a:latin typeface="+mn-lt"/>
                <a:ea typeface="+mn-ea"/>
                <a:cs typeface="+mn-cs"/>
              </a:rPr>
              <a:t>Sjuksköterska</a:t>
            </a:r>
          </a:p>
          <a:p>
            <a:r>
              <a:rPr lang="sv-SE" sz="1100" b="0" i="0" u="none" strike="noStrike" kern="1200" baseline="0" dirty="0">
                <a:solidFill>
                  <a:schemeClr val="tx1"/>
                </a:solidFill>
                <a:latin typeface="+mn-lt"/>
                <a:ea typeface="+mn-ea"/>
                <a:cs typeface="+mn-cs"/>
              </a:rPr>
              <a:t>Tandhygienist</a:t>
            </a:r>
          </a:p>
          <a:p>
            <a:r>
              <a:rPr lang="sv-SE" sz="1100" b="0" i="0" u="none" strike="noStrike" kern="1200" baseline="0" dirty="0">
                <a:solidFill>
                  <a:schemeClr val="tx1"/>
                </a:solidFill>
                <a:latin typeface="+mn-lt"/>
                <a:ea typeface="+mn-ea"/>
                <a:cs typeface="+mn-cs"/>
              </a:rPr>
              <a:t>Tandläkare</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18</a:t>
            </a:fld>
            <a:endParaRPr lang="sv-SE"/>
          </a:p>
        </p:txBody>
      </p:sp>
    </p:spTree>
    <p:extLst>
      <p:ext uri="{BB962C8B-B14F-4D97-AF65-F5344CB8AC3E}">
        <p14:creationId xmlns:p14="http://schemas.microsoft.com/office/powerpoint/2010/main" val="1968460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14400" y="4343400"/>
            <a:ext cx="5610944" cy="4114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1" i="0" kern="1200" dirty="0">
                <a:effectLst/>
                <a:latin typeface="+mn-lt"/>
                <a:ea typeface="+mn-ea"/>
                <a:cs typeface="+mn-cs"/>
              </a:rPr>
              <a:t>KI erbjuder magister- och </a:t>
            </a:r>
            <a:r>
              <a:rPr lang="sv-SE" sz="1100" b="1" i="0" kern="1200" dirty="0" err="1">
                <a:effectLst/>
                <a:latin typeface="+mn-lt"/>
                <a:ea typeface="+mn-ea"/>
                <a:cs typeface="+mn-cs"/>
              </a:rPr>
              <a:t>masterprogram</a:t>
            </a:r>
            <a:r>
              <a:rPr lang="sv-SE" sz="1100" b="0" i="0" kern="1200" dirty="0">
                <a:effectLst/>
                <a:latin typeface="+mn-lt"/>
                <a:ea typeface="+mn-ea"/>
                <a:cs typeface="+mn-cs"/>
              </a:rPr>
              <a:t>. </a:t>
            </a:r>
          </a:p>
          <a:p>
            <a:pPr marL="171450" indent="-171450">
              <a:buFont typeface="Arial" panose="020B0604020202020204" pitchFamily="34" charset="0"/>
              <a:buChar char="•"/>
            </a:pPr>
            <a:r>
              <a:rPr lang="sv-SE" sz="1100" dirty="0">
                <a:effectLst/>
                <a:latin typeface="+mn-lt"/>
                <a:ea typeface="Calibri" panose="020F0502020204030204" pitchFamily="34" charset="0"/>
              </a:rPr>
              <a:t>Magisterprogrammet i arbete och hälsa</a:t>
            </a:r>
          </a:p>
          <a:p>
            <a:pPr marL="171450" indent="-171450">
              <a:buFont typeface="Arial" panose="020B0604020202020204" pitchFamily="34" charset="0"/>
              <a:buChar char="•"/>
            </a:pPr>
            <a:r>
              <a:rPr lang="sv-SE" sz="1100" dirty="0">
                <a:effectLst/>
                <a:latin typeface="+mn-lt"/>
                <a:ea typeface="Calibri" panose="020F0502020204030204" pitchFamily="34" charset="0"/>
              </a:rPr>
              <a:t>Magisterprogrammet i biomedicinsk laboratorievetenskap</a:t>
            </a:r>
          </a:p>
          <a:p>
            <a:pPr marL="171450" indent="-171450">
              <a:buFont typeface="Arial" panose="020B0604020202020204" pitchFamily="34" charset="0"/>
              <a:buChar char="•"/>
            </a:pPr>
            <a:r>
              <a:rPr lang="sv-SE" sz="1100" dirty="0">
                <a:effectLst/>
                <a:latin typeface="+mn-lt"/>
                <a:ea typeface="Calibri" panose="020F0502020204030204" pitchFamily="34" charset="0"/>
              </a:rPr>
              <a:t>Magisterprogrammet i klinisk </a:t>
            </a:r>
            <a:r>
              <a:rPr lang="sv-SE" sz="1100" dirty="0" err="1">
                <a:effectLst/>
                <a:latin typeface="+mn-lt"/>
                <a:ea typeface="Calibri" panose="020F0502020204030204" pitchFamily="34" charset="0"/>
              </a:rPr>
              <a:t>optometri</a:t>
            </a:r>
            <a:endParaRPr lang="sv-SE" sz="1100" dirty="0">
              <a:effectLst/>
              <a:latin typeface="+mn-lt"/>
              <a:ea typeface="Calibri" panose="020F0502020204030204" pitchFamily="34" charset="0"/>
            </a:endParaRPr>
          </a:p>
          <a:p>
            <a:r>
              <a:rPr lang="sv-SE" dirty="0">
                <a:latin typeface="+mn-lt"/>
                <a:ea typeface="Calibri" panose="020F0502020204030204" pitchFamily="34" charset="0"/>
              </a:rPr>
              <a:t>Ges på engelska:</a:t>
            </a:r>
            <a:endParaRPr lang="sv-SE" sz="1100" dirty="0">
              <a:effectLst/>
              <a:latin typeface="+mn-lt"/>
              <a:ea typeface="Calibri" panose="020F0502020204030204" pitchFamily="34" charset="0"/>
            </a:endParaRPr>
          </a:p>
          <a:p>
            <a:pPr marL="171450" indent="-171450">
              <a:buFont typeface="Arial" panose="020B0604020202020204" pitchFamily="34" charset="0"/>
              <a:buChar char="•"/>
            </a:pPr>
            <a:r>
              <a:rPr lang="sv-SE" sz="1100" b="0" dirty="0" err="1">
                <a:effectLst/>
                <a:latin typeface="+mn-lt"/>
                <a:ea typeface="Calibri" panose="020F0502020204030204" pitchFamily="34" charset="0"/>
              </a:rPr>
              <a:t>Masterprogrammet</a:t>
            </a:r>
            <a:r>
              <a:rPr lang="sv-SE" sz="1100" b="0" dirty="0">
                <a:effectLst/>
                <a:latin typeface="+mn-lt"/>
                <a:ea typeface="Calibri" panose="020F0502020204030204" pitchFamily="34" charset="0"/>
              </a:rPr>
              <a:t> i bioentreprenörskap </a:t>
            </a:r>
          </a:p>
          <a:p>
            <a:pPr marL="171450" indent="-171450">
              <a:buFont typeface="Arial" panose="020B0604020202020204" pitchFamily="34" charset="0"/>
              <a:buChar char="•"/>
            </a:pPr>
            <a:r>
              <a:rPr lang="sv-SE" sz="1100" b="0" dirty="0" err="1">
                <a:effectLst/>
                <a:latin typeface="+mn-lt"/>
                <a:ea typeface="Calibri" panose="020F0502020204030204" pitchFamily="34" charset="0"/>
              </a:rPr>
              <a:t>Masterprogrammet</a:t>
            </a:r>
            <a:r>
              <a:rPr lang="sv-SE" sz="1100" b="0" dirty="0">
                <a:effectLst/>
                <a:latin typeface="+mn-lt"/>
                <a:ea typeface="Calibri" panose="020F0502020204030204" pitchFamily="34" charset="0"/>
              </a:rPr>
              <a:t> i biomedicin </a:t>
            </a:r>
          </a:p>
          <a:p>
            <a:pPr marL="171450" indent="-171450">
              <a:buFont typeface="Arial" panose="020B0604020202020204" pitchFamily="34" charset="0"/>
              <a:buChar char="•"/>
            </a:pPr>
            <a:r>
              <a:rPr lang="sv-SE" sz="1100" b="0" dirty="0" err="1">
                <a:effectLst/>
                <a:latin typeface="+mn-lt"/>
                <a:ea typeface="Calibri" panose="020F0502020204030204" pitchFamily="34" charset="0"/>
              </a:rPr>
              <a:t>Masterprogrammet</a:t>
            </a:r>
            <a:r>
              <a:rPr lang="sv-SE" sz="1100" b="0" dirty="0">
                <a:effectLst/>
                <a:latin typeface="+mn-lt"/>
                <a:ea typeface="Calibri" panose="020F0502020204030204" pitchFamily="34" charset="0"/>
              </a:rPr>
              <a:t> i biostatistik och datavetenskap</a:t>
            </a:r>
          </a:p>
          <a:p>
            <a:pPr marL="171450" indent="-171450">
              <a:buFont typeface="Arial" panose="020B0604020202020204" pitchFamily="34" charset="0"/>
              <a:buChar char="•"/>
            </a:pPr>
            <a:r>
              <a:rPr lang="sv-SE" sz="1100" b="0" dirty="0" err="1">
                <a:effectLst/>
                <a:latin typeface="+mn-lt"/>
                <a:ea typeface="Calibri" panose="020F0502020204030204" pitchFamily="34" charset="0"/>
              </a:rPr>
              <a:t>Masterprogrammet</a:t>
            </a:r>
            <a:r>
              <a:rPr lang="sv-SE" sz="1100" b="0" dirty="0">
                <a:effectLst/>
                <a:latin typeface="+mn-lt"/>
                <a:ea typeface="Calibri" panose="020F0502020204030204" pitchFamily="34" charset="0"/>
              </a:rPr>
              <a:t> i folkhälsovetenskap</a:t>
            </a:r>
          </a:p>
          <a:p>
            <a:pPr marL="171450" indent="-171450">
              <a:buFont typeface="Arial" panose="020B0604020202020204" pitchFamily="34" charset="0"/>
              <a:buChar char="•"/>
            </a:pPr>
            <a:r>
              <a:rPr lang="sv-SE" sz="1100" b="0" dirty="0" err="1">
                <a:effectLst/>
                <a:latin typeface="+mn-lt"/>
                <a:ea typeface="Calibri" panose="020F0502020204030204" pitchFamily="34" charset="0"/>
              </a:rPr>
              <a:t>Masterprogrammet</a:t>
            </a:r>
            <a:r>
              <a:rPr lang="sv-SE" sz="1100" b="0" dirty="0">
                <a:effectLst/>
                <a:latin typeface="+mn-lt"/>
                <a:ea typeface="Calibri" panose="020F0502020204030204" pitchFamily="34" charset="0"/>
              </a:rPr>
              <a:t> i global hälsa    </a:t>
            </a:r>
          </a:p>
          <a:p>
            <a:pPr marL="171450" indent="-171450">
              <a:buFont typeface="Arial" panose="020B0604020202020204" pitchFamily="34" charset="0"/>
              <a:buChar char="•"/>
            </a:pPr>
            <a:r>
              <a:rPr lang="sv-SE" sz="1100" b="0" dirty="0" err="1">
                <a:effectLst/>
                <a:latin typeface="+mn-lt"/>
                <a:ea typeface="Calibri" panose="020F0502020204030204" pitchFamily="34" charset="0"/>
              </a:rPr>
              <a:t>Masterprogrammet</a:t>
            </a:r>
            <a:r>
              <a:rPr lang="sv-SE" sz="1100" b="0" dirty="0">
                <a:effectLst/>
                <a:latin typeface="+mn-lt"/>
                <a:ea typeface="Calibri" panose="020F0502020204030204" pitchFamily="34" charset="0"/>
              </a:rPr>
              <a:t> i hälsoekonomi, policy och management  </a:t>
            </a:r>
          </a:p>
          <a:p>
            <a:pPr marL="171450" indent="-171450">
              <a:buFont typeface="Arial" panose="020B0604020202020204" pitchFamily="34" charset="0"/>
              <a:buChar char="•"/>
            </a:pPr>
            <a:r>
              <a:rPr lang="sv-SE" sz="1100" b="0" dirty="0" err="1">
                <a:effectLst/>
                <a:latin typeface="+mn-lt"/>
                <a:ea typeface="Calibri" panose="020F0502020204030204" pitchFamily="34" charset="0"/>
              </a:rPr>
              <a:t>Masterprogrammet</a:t>
            </a:r>
            <a:r>
              <a:rPr lang="sv-SE" sz="1100" b="0" dirty="0">
                <a:effectLst/>
                <a:latin typeface="+mn-lt"/>
                <a:ea typeface="Calibri" panose="020F0502020204030204" pitchFamily="34" charset="0"/>
              </a:rPr>
              <a:t> i hälsoinformatik </a:t>
            </a:r>
          </a:p>
          <a:p>
            <a:pPr marL="171450" indent="-171450">
              <a:buFont typeface="Arial" panose="020B0604020202020204" pitchFamily="34" charset="0"/>
              <a:buChar char="•"/>
            </a:pPr>
            <a:r>
              <a:rPr lang="sv-SE" sz="1100" b="0" dirty="0" err="1">
                <a:effectLst/>
                <a:latin typeface="+mn-lt"/>
                <a:ea typeface="Calibri" panose="020F0502020204030204" pitchFamily="34" charset="0"/>
              </a:rPr>
              <a:t>Masterprogrammet</a:t>
            </a:r>
            <a:r>
              <a:rPr lang="sv-SE" sz="1100" b="0" dirty="0">
                <a:effectLst/>
                <a:latin typeface="+mn-lt"/>
                <a:ea typeface="Calibri" panose="020F0502020204030204" pitchFamily="34" charset="0"/>
              </a:rPr>
              <a:t> i molekylära tekniker inom livsvetenskaperna </a:t>
            </a:r>
            <a:endParaRPr lang="sv-SE" b="0" dirty="0">
              <a:latin typeface="+mn-lt"/>
              <a:ea typeface="Calibri" panose="020F0502020204030204" pitchFamily="34" charset="0"/>
            </a:endParaRPr>
          </a:p>
          <a:p>
            <a:pPr marL="171450" indent="-171450">
              <a:buFont typeface="Arial" panose="020B0604020202020204" pitchFamily="34" charset="0"/>
              <a:buChar char="•"/>
            </a:pPr>
            <a:r>
              <a:rPr lang="sv-SE" sz="1100" b="0" dirty="0" err="1">
                <a:effectLst/>
                <a:latin typeface="+mn-lt"/>
                <a:ea typeface="Calibri" panose="020F0502020204030204" pitchFamily="34" charset="0"/>
              </a:rPr>
              <a:t>Masterprogrammet</a:t>
            </a:r>
            <a:r>
              <a:rPr lang="sv-SE" sz="1100" b="0" dirty="0">
                <a:effectLst/>
                <a:latin typeface="+mn-lt"/>
                <a:ea typeface="Calibri" panose="020F0502020204030204" pitchFamily="34" charset="0"/>
              </a:rPr>
              <a:t> i nutritionsvetenskap</a:t>
            </a:r>
          </a:p>
          <a:p>
            <a:pPr marL="171450" indent="-171450">
              <a:buFont typeface="Arial" panose="020B0604020202020204" pitchFamily="34" charset="0"/>
              <a:buChar char="•"/>
            </a:pPr>
            <a:r>
              <a:rPr lang="sv-SE" sz="1100" b="0" dirty="0" err="1">
                <a:effectLst/>
                <a:latin typeface="+mn-lt"/>
                <a:ea typeface="Calibri" panose="020F0502020204030204" pitchFamily="34" charset="0"/>
              </a:rPr>
              <a:t>Masterprogrammet</a:t>
            </a:r>
            <a:r>
              <a:rPr lang="sv-SE" sz="1100" b="0" dirty="0">
                <a:effectLst/>
                <a:latin typeface="+mn-lt"/>
                <a:ea typeface="Calibri" panose="020F0502020204030204" pitchFamily="34" charset="0"/>
              </a:rPr>
              <a:t> i toxikologi</a:t>
            </a:r>
          </a:p>
          <a:p>
            <a:pPr marL="171450" indent="-171450">
              <a:buFont typeface="Arial" panose="020B0604020202020204" pitchFamily="34" charset="0"/>
              <a:buChar char="•"/>
            </a:pPr>
            <a:r>
              <a:rPr lang="sv-SE" sz="1100" b="0" dirty="0" err="1">
                <a:effectLst/>
                <a:latin typeface="+mn-lt"/>
                <a:ea typeface="Calibri" panose="020F0502020204030204" pitchFamily="34" charset="0"/>
              </a:rPr>
              <a:t>Masterprogrammet</a:t>
            </a:r>
            <a:r>
              <a:rPr lang="sv-SE" sz="1100" b="0" dirty="0">
                <a:effectLst/>
                <a:latin typeface="+mn-lt"/>
                <a:ea typeface="Calibri" panose="020F0502020204030204" pitchFamily="34" charset="0"/>
              </a:rPr>
              <a:t> i </a:t>
            </a:r>
            <a:r>
              <a:rPr lang="sv-SE" sz="1100" b="0" dirty="0" err="1">
                <a:effectLst/>
                <a:latin typeface="+mn-lt"/>
                <a:ea typeface="Calibri" panose="020F0502020204030204" pitchFamily="34" charset="0"/>
              </a:rPr>
              <a:t>translationell</a:t>
            </a:r>
            <a:r>
              <a:rPr lang="sv-SE" sz="1100" b="0" dirty="0">
                <a:effectLst/>
                <a:latin typeface="+mn-lt"/>
                <a:ea typeface="Calibri" panose="020F0502020204030204" pitchFamily="34" charset="0"/>
              </a:rPr>
              <a:t> fysiologi och farmakologi</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19</a:t>
            </a:fld>
            <a:endParaRPr lang="sv-SE"/>
          </a:p>
        </p:txBody>
      </p:sp>
    </p:spTree>
    <p:extLst>
      <p:ext uri="{BB962C8B-B14F-4D97-AF65-F5344CB8AC3E}">
        <p14:creationId xmlns:p14="http://schemas.microsoft.com/office/powerpoint/2010/main" val="120428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dirty="0">
              <a:effectLst/>
              <a:latin typeface="+mn-lt"/>
              <a:ea typeface="Arial" panose="020B0604020202020204" pitchFamily="34" charset="0"/>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2</a:t>
            </a:fld>
            <a:endParaRPr lang="sv-SE"/>
          </a:p>
        </p:txBody>
      </p:sp>
    </p:spTree>
    <p:extLst>
      <p:ext uri="{BB962C8B-B14F-4D97-AF65-F5344CB8AC3E}">
        <p14:creationId xmlns:p14="http://schemas.microsoft.com/office/powerpoint/2010/main" val="3888671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1" kern="1200" dirty="0">
                <a:solidFill>
                  <a:schemeClr val="tx1"/>
                </a:solidFill>
                <a:effectLst/>
                <a:latin typeface="+mn-lt"/>
                <a:ea typeface="+mn-ea"/>
                <a:cs typeface="+mn-cs"/>
              </a:rPr>
              <a:t>Med över 2 000 </a:t>
            </a:r>
            <a:r>
              <a:rPr lang="sv-SE" sz="1100" kern="1200" dirty="0">
                <a:solidFill>
                  <a:schemeClr val="tx1"/>
                </a:solidFill>
                <a:effectLst/>
                <a:latin typeface="+mn-lt"/>
                <a:ea typeface="+mn-ea"/>
                <a:cs typeface="+mn-cs"/>
              </a:rPr>
              <a:t>doktorander utgör utbildning på forskarnivå en betydande del av vår verksamhet och målen är högt ställda: En doktorsexamen från Karolinska Institutet ska vara en nationellt och internationellt erkänd kvalitetsstämpel. </a:t>
            </a:r>
            <a:r>
              <a:rPr lang="sv-SE" sz="1100" b="0" kern="1200" dirty="0">
                <a:solidFill>
                  <a:schemeClr val="tx1"/>
                </a:solidFill>
                <a:effectLst/>
                <a:latin typeface="+mn-lt"/>
                <a:ea typeface="+mn-ea"/>
                <a:cs typeface="+mn-cs"/>
              </a:rPr>
              <a:t>Över 2 000 </a:t>
            </a:r>
            <a:r>
              <a:rPr lang="sv-SE" sz="1100" kern="1200" dirty="0">
                <a:solidFill>
                  <a:schemeClr val="tx1"/>
                </a:solidFill>
                <a:effectLst/>
                <a:latin typeface="+mn-lt"/>
                <a:ea typeface="+mn-ea"/>
                <a:cs typeface="+mn-cs"/>
              </a:rPr>
              <a:t>doktorander innebär att </a:t>
            </a:r>
            <a:r>
              <a:rPr lang="sv-SE" sz="1100" b="1" kern="1200" dirty="0">
                <a:solidFill>
                  <a:schemeClr val="tx1"/>
                </a:solidFill>
                <a:effectLst/>
                <a:latin typeface="+mn-lt"/>
                <a:ea typeface="+mn-ea"/>
                <a:cs typeface="+mn-cs"/>
              </a:rPr>
              <a:t>33 % av alla doktorander</a:t>
            </a:r>
            <a:r>
              <a:rPr lang="sv-SE" sz="1100" kern="1200" dirty="0">
                <a:solidFill>
                  <a:schemeClr val="tx1"/>
                </a:solidFill>
                <a:effectLst/>
                <a:latin typeface="+mn-lt"/>
                <a:ea typeface="+mn-ea"/>
                <a:cs typeface="+mn-cs"/>
              </a:rPr>
              <a:t> i Sverige inom medicin och hälsovetenskap finns på KI </a:t>
            </a:r>
            <a:r>
              <a:rPr lang="sv-SE" sz="1100" i="1" kern="1200" dirty="0">
                <a:solidFill>
                  <a:schemeClr val="tx1"/>
                </a:solidFill>
                <a:effectLst/>
                <a:latin typeface="+mn-lt"/>
                <a:ea typeface="+mn-ea"/>
                <a:cs typeface="+mn-cs"/>
              </a:rPr>
              <a:t>(siffror från UKÄ).</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0" dirty="0" err="1">
                <a:latin typeface="+mn-lt"/>
              </a:rPr>
              <a:t>Varje</a:t>
            </a:r>
            <a:r>
              <a:rPr lang="en-US" sz="1100" b="0" dirty="0">
                <a:latin typeface="+mn-lt"/>
              </a:rPr>
              <a:t> </a:t>
            </a:r>
            <a:r>
              <a:rPr lang="en-US" sz="1100" b="0" dirty="0" err="1">
                <a:latin typeface="+mn-lt"/>
              </a:rPr>
              <a:t>år</a:t>
            </a:r>
            <a:r>
              <a:rPr lang="en-US" sz="1100" b="0" dirty="0">
                <a:latin typeface="+mn-lt"/>
              </a:rPr>
              <a:t> tar </a:t>
            </a:r>
            <a:r>
              <a:rPr lang="en-US" sz="1100" b="1" dirty="0" err="1">
                <a:latin typeface="+mn-lt"/>
              </a:rPr>
              <a:t>cirka</a:t>
            </a:r>
            <a:r>
              <a:rPr lang="en-US" sz="1100" b="1" dirty="0">
                <a:latin typeface="+mn-lt"/>
              </a:rPr>
              <a:t> 350 </a:t>
            </a:r>
            <a:r>
              <a:rPr lang="en-US" sz="1100" b="1" dirty="0" err="1">
                <a:latin typeface="+mn-lt"/>
              </a:rPr>
              <a:t>studenter</a:t>
            </a:r>
            <a:r>
              <a:rPr lang="en-US" sz="1100" b="1" dirty="0">
                <a:latin typeface="+mn-lt"/>
              </a:rPr>
              <a:t> </a:t>
            </a:r>
            <a:r>
              <a:rPr lang="en-US" sz="1100" b="0" dirty="0">
                <a:latin typeface="+mn-lt"/>
              </a:rPr>
              <a:t>sin </a:t>
            </a:r>
            <a:r>
              <a:rPr lang="en-US" sz="1100" b="0" dirty="0" err="1">
                <a:latin typeface="+mn-lt"/>
              </a:rPr>
              <a:t>doktorsexamen</a:t>
            </a:r>
            <a:r>
              <a:rPr lang="en-US" sz="1100" b="0" dirty="0">
                <a:latin typeface="+mn-lt"/>
              </a:rPr>
              <a:t> vid KI. </a:t>
            </a:r>
            <a:endParaRPr lang="sv-SE" sz="1100" i="1" kern="1200" dirty="0">
              <a:solidFill>
                <a:schemeClr val="tx1"/>
              </a:solidFill>
              <a:effectLst/>
              <a:latin typeface="+mn-lt"/>
              <a:ea typeface="+mn-ea"/>
              <a:cs typeface="+mn-cs"/>
            </a:endParaRPr>
          </a:p>
          <a:p>
            <a:pPr lvl="0"/>
            <a:r>
              <a:rPr lang="sv-SE" sz="1100" b="1" kern="1200" dirty="0">
                <a:solidFill>
                  <a:schemeClr val="tx1"/>
                </a:solidFill>
                <a:effectLst/>
                <a:latin typeface="+mn-lt"/>
                <a:ea typeface="+mn-ea"/>
                <a:cs typeface="+mn-cs"/>
              </a:rPr>
              <a:t>Nya doktorandplatser </a:t>
            </a:r>
            <a:r>
              <a:rPr lang="sv-SE" sz="1100" kern="1200" dirty="0">
                <a:solidFill>
                  <a:schemeClr val="tx1"/>
                </a:solidFill>
                <a:effectLst/>
                <a:latin typeface="+mn-lt"/>
                <a:ea typeface="+mn-ea"/>
                <a:cs typeface="+mn-cs"/>
              </a:rPr>
              <a:t>utannonseras löpande på webben.</a:t>
            </a:r>
          </a:p>
          <a:p>
            <a:pPr lvl="0"/>
            <a:r>
              <a:rPr lang="sv-SE" sz="1100" b="1" kern="1200" dirty="0">
                <a:solidFill>
                  <a:schemeClr val="tx1"/>
                </a:solidFill>
                <a:effectLst/>
                <a:latin typeface="+mn-lt"/>
                <a:ea typeface="+mn-ea"/>
                <a:cs typeface="+mn-cs"/>
              </a:rPr>
              <a:t>Många doktorander </a:t>
            </a:r>
            <a:r>
              <a:rPr lang="sv-SE" sz="1100" kern="1200" dirty="0">
                <a:solidFill>
                  <a:schemeClr val="tx1"/>
                </a:solidFill>
                <a:effectLst/>
                <a:latin typeface="+mn-lt"/>
                <a:ea typeface="+mn-ea"/>
                <a:cs typeface="+mn-cs"/>
              </a:rPr>
              <a:t>utför en forskarutbildning inom ramen för sin anställning på något av Stockholms sjukhus.</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0" i="0" u="none" strike="noStrike" baseline="0" dirty="0">
                <a:solidFill>
                  <a:srgbClr val="000000"/>
                </a:solidFill>
                <a:latin typeface="+mn-lt"/>
              </a:rPr>
              <a:t>I analysen 2023 konstaterades att </a:t>
            </a:r>
            <a:r>
              <a:rPr lang="sv-SE" sz="1100" b="1" i="0" u="none" strike="noStrike" baseline="0" dirty="0">
                <a:solidFill>
                  <a:srgbClr val="000000"/>
                </a:solidFill>
                <a:latin typeface="+mn-lt"/>
              </a:rPr>
              <a:t>KI:s forskarutbildning över lag håller en hög kvalitet</a:t>
            </a:r>
            <a:r>
              <a:rPr lang="sv-SE" sz="1100" b="0" i="0" u="none" strike="noStrike" baseline="0" dirty="0">
                <a:solidFill>
                  <a:srgbClr val="000000"/>
                </a:solidFill>
                <a:latin typeface="+mn-lt"/>
              </a:rPr>
              <a:t>, och att de utvecklingsområden som finns till stor del handlar om att vidare implementera de verktyg och rutiner som redan finns.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1" kern="1200" dirty="0">
                <a:solidFill>
                  <a:schemeClr val="tx1"/>
                </a:solidFill>
                <a:effectLst/>
                <a:latin typeface="+mn-lt"/>
                <a:ea typeface="+mn-ea"/>
                <a:cs typeface="+mn-cs"/>
              </a:rPr>
              <a:t>Doktoranderna </a:t>
            </a:r>
            <a:r>
              <a:rPr lang="sv-SE" sz="1100" kern="1200" dirty="0">
                <a:solidFill>
                  <a:schemeClr val="tx1"/>
                </a:solidFill>
                <a:effectLst/>
                <a:latin typeface="+mn-lt"/>
                <a:ea typeface="+mn-ea"/>
                <a:cs typeface="+mn-cs"/>
              </a:rPr>
              <a:t>vid KI befinner sig i en internationell miljö med möjlighet till nätverk med forskare från hela världen. </a:t>
            </a:r>
          </a:p>
          <a:p>
            <a:pPr lvl="0"/>
            <a:r>
              <a:rPr lang="sv-SE" sz="1100" b="1" kern="1200" dirty="0">
                <a:solidFill>
                  <a:schemeClr val="tx1"/>
                </a:solidFill>
                <a:effectLst/>
                <a:latin typeface="+mn-lt"/>
                <a:ea typeface="+mn-ea"/>
                <a:cs typeface="+mn-cs"/>
              </a:rPr>
              <a:t>Varje år </a:t>
            </a:r>
            <a:r>
              <a:rPr lang="sv-SE" sz="1100" kern="1200" dirty="0">
                <a:solidFill>
                  <a:schemeClr val="tx1"/>
                </a:solidFill>
                <a:effectLst/>
                <a:latin typeface="+mn-lt"/>
                <a:ea typeface="+mn-ea"/>
                <a:cs typeface="+mn-cs"/>
              </a:rPr>
              <a:t>arrangerar Karolinska Institutet flera ceremonier i samband med akademiska högtider. Till dessa hör bland annat promotion av nyblivna doktorer, installation av nya professorer och utdelning av akademiska priser, medaljer och utmärkelser.</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20</a:t>
            </a:fld>
            <a:endParaRPr lang="sv-SE"/>
          </a:p>
        </p:txBody>
      </p:sp>
    </p:spTree>
    <p:extLst>
      <p:ext uri="{BB962C8B-B14F-4D97-AF65-F5344CB8AC3E}">
        <p14:creationId xmlns:p14="http://schemas.microsoft.com/office/powerpoint/2010/main" val="1376878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100" b="1" kern="1200" dirty="0">
                <a:solidFill>
                  <a:schemeClr val="tx1"/>
                </a:solidFill>
                <a:effectLst/>
                <a:latin typeface="+mn-lt"/>
                <a:ea typeface="+mn-ea"/>
                <a:cs typeface="+mn-cs"/>
              </a:rPr>
              <a:t>En forskarutbildning </a:t>
            </a:r>
            <a:r>
              <a:rPr lang="sv-SE" sz="1100" kern="1200" dirty="0">
                <a:solidFill>
                  <a:schemeClr val="tx1"/>
                </a:solidFill>
                <a:effectLst/>
                <a:latin typeface="+mn-lt"/>
                <a:ea typeface="+mn-ea"/>
                <a:cs typeface="+mn-cs"/>
              </a:rPr>
              <a:t>sträcker sig över 4 år och leder fram till en doktorsexamen inom medicinsk vetenskap. </a:t>
            </a:r>
          </a:p>
          <a:p>
            <a:pPr lvl="0"/>
            <a:r>
              <a:rPr lang="sv-SE" sz="1100" b="1" kern="1200" dirty="0">
                <a:solidFill>
                  <a:schemeClr val="tx1"/>
                </a:solidFill>
                <a:effectLst/>
                <a:latin typeface="+mn-lt"/>
                <a:ea typeface="+mn-ea"/>
                <a:cs typeface="+mn-cs"/>
              </a:rPr>
              <a:t>En utbildning </a:t>
            </a:r>
            <a:r>
              <a:rPr lang="sv-SE" sz="1100" kern="1200" dirty="0">
                <a:solidFill>
                  <a:schemeClr val="tx1"/>
                </a:solidFill>
                <a:effectLst/>
                <a:latin typeface="+mn-lt"/>
                <a:ea typeface="+mn-ea"/>
                <a:cs typeface="+mn-cs"/>
              </a:rPr>
              <a:t>på forskarnivå karaktäriseras av individualitet med stora frihetsgrader och många möjligheter. </a:t>
            </a:r>
          </a:p>
          <a:p>
            <a:pPr lvl="0"/>
            <a:r>
              <a:rPr lang="sv-SE" sz="1100" b="1" kern="1200" dirty="0">
                <a:solidFill>
                  <a:schemeClr val="tx1"/>
                </a:solidFill>
                <a:effectLst/>
                <a:latin typeface="+mn-lt"/>
                <a:ea typeface="+mn-ea"/>
                <a:cs typeface="+mn-cs"/>
              </a:rPr>
              <a:t>Varje doktorand </a:t>
            </a:r>
            <a:r>
              <a:rPr lang="sv-SE" sz="1100" kern="1200" dirty="0">
                <a:solidFill>
                  <a:schemeClr val="tx1"/>
                </a:solidFill>
                <a:effectLst/>
                <a:latin typeface="+mn-lt"/>
                <a:ea typeface="+mn-ea"/>
                <a:cs typeface="+mn-cs"/>
              </a:rPr>
              <a:t>har en individuell studieplan som utarbetats i samarbete mellan doktorand och handledare där det beskrivs hur examensmålen ska uppnås för just denna doktorand. </a:t>
            </a:r>
          </a:p>
          <a:p>
            <a:pPr lvl="0"/>
            <a:r>
              <a:rPr lang="sv-SE" sz="1100" b="1" kern="1200" dirty="0">
                <a:solidFill>
                  <a:schemeClr val="tx1"/>
                </a:solidFill>
                <a:effectLst/>
                <a:latin typeface="+mn-lt"/>
                <a:ea typeface="+mn-ea"/>
                <a:cs typeface="+mn-cs"/>
              </a:rPr>
              <a:t>Den största delen </a:t>
            </a:r>
            <a:r>
              <a:rPr lang="sv-SE" sz="1100" kern="1200" dirty="0">
                <a:solidFill>
                  <a:schemeClr val="tx1"/>
                </a:solidFill>
                <a:effectLst/>
                <a:latin typeface="+mn-lt"/>
                <a:ea typeface="+mn-ea"/>
                <a:cs typeface="+mn-cs"/>
              </a:rPr>
              <a:t>av utbildningen består av att doktoranden genomför ett individuellt forskningsprojekt i samspel med sina handledare och övriga forskare. ”Learning by </a:t>
            </a:r>
            <a:r>
              <a:rPr lang="sv-SE" sz="1100" kern="1200" dirty="0" err="1">
                <a:solidFill>
                  <a:schemeClr val="tx1"/>
                </a:solidFill>
                <a:effectLst/>
                <a:latin typeface="+mn-lt"/>
                <a:ea typeface="+mn-ea"/>
                <a:cs typeface="+mn-cs"/>
              </a:rPr>
              <a:t>doing</a:t>
            </a:r>
            <a:r>
              <a:rPr lang="sv-SE" sz="1100" kern="1200" dirty="0">
                <a:solidFill>
                  <a:schemeClr val="tx1"/>
                </a:solidFill>
                <a:effectLst/>
                <a:latin typeface="+mn-lt"/>
                <a:ea typeface="+mn-ea"/>
                <a:cs typeface="+mn-cs"/>
              </a:rPr>
              <a:t>”.</a:t>
            </a:r>
          </a:p>
          <a:p>
            <a:pPr lvl="0"/>
            <a:r>
              <a:rPr lang="sv-SE" sz="1100" b="1" kern="1200" dirty="0">
                <a:solidFill>
                  <a:schemeClr val="tx1"/>
                </a:solidFill>
                <a:effectLst/>
                <a:latin typeface="+mn-lt"/>
                <a:ea typeface="+mn-ea"/>
                <a:cs typeface="+mn-cs"/>
              </a:rPr>
              <a:t>Projekten är </a:t>
            </a:r>
            <a:r>
              <a:rPr lang="sv-SE" sz="1100" kern="1200" dirty="0">
                <a:solidFill>
                  <a:schemeClr val="tx1"/>
                </a:solidFill>
                <a:effectLst/>
                <a:latin typeface="+mn-lt"/>
                <a:ea typeface="+mn-ea"/>
                <a:cs typeface="+mn-cs"/>
              </a:rPr>
              <a:t>spridda över alla de olika forskningsinriktningar som finns på KI, från cell till samhälle</a:t>
            </a:r>
          </a:p>
          <a:p>
            <a:pPr lvl="0"/>
            <a:r>
              <a:rPr lang="sv-SE" sz="1100" b="1" kern="1200" dirty="0">
                <a:solidFill>
                  <a:schemeClr val="tx1"/>
                </a:solidFill>
                <a:effectLst/>
                <a:latin typeface="+mn-lt"/>
                <a:ea typeface="+mn-ea"/>
                <a:cs typeface="+mn-cs"/>
              </a:rPr>
              <a:t>Det finns </a:t>
            </a:r>
            <a:r>
              <a:rPr lang="sv-SE" sz="1100" kern="1200" dirty="0">
                <a:solidFill>
                  <a:schemeClr val="tx1"/>
                </a:solidFill>
                <a:effectLst/>
                <a:latin typeface="+mn-lt"/>
                <a:ea typeface="+mn-ea"/>
                <a:cs typeface="+mn-cs"/>
              </a:rPr>
              <a:t>ett stort utbud av kurser, seminarier och andra lärandeaktiviteter som riktar sig till doktorander.</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21</a:t>
            </a:fld>
            <a:endParaRPr lang="sv-SE"/>
          </a:p>
        </p:txBody>
      </p:sp>
    </p:spTree>
    <p:extLst>
      <p:ext uri="{BB962C8B-B14F-4D97-AF65-F5344CB8AC3E}">
        <p14:creationId xmlns:p14="http://schemas.microsoft.com/office/powerpoint/2010/main" val="3732072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1" dirty="0">
                <a:latin typeface="+mn-lt"/>
              </a:rPr>
              <a:t>Den kliniknära forskningen </a:t>
            </a:r>
            <a:r>
              <a:rPr lang="sv-SE" sz="1100" dirty="0">
                <a:latin typeface="+mn-lt"/>
              </a:rPr>
              <a:t>ger mycket goda förutsättningar för att experimentella rön snabbt ska kunna överföras till patientnytta. Iakttagelser på klinik ger också grund för nya forskningsidéer. </a:t>
            </a:r>
            <a:endParaRPr lang="sv-SE" sz="1100" b="1" i="0" kern="1200" dirty="0">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1" i="0" kern="1200" dirty="0">
                <a:effectLst/>
                <a:latin typeface="+mn-lt"/>
                <a:ea typeface="+mn-ea"/>
                <a:cs typeface="+mn-cs"/>
              </a:rPr>
              <a:t>I Sverige står KI </a:t>
            </a:r>
            <a:r>
              <a:rPr lang="sv-SE" sz="1100" b="0" i="0" kern="1200" dirty="0">
                <a:effectLst/>
                <a:latin typeface="+mn-lt"/>
                <a:ea typeface="+mn-ea"/>
                <a:cs typeface="+mn-cs"/>
              </a:rPr>
              <a:t>för den enskilt största andelen av den medicinska akademiska forskningen. Forskningen spänner över ett brett fält – f</a:t>
            </a:r>
            <a:r>
              <a:rPr lang="sv-SE" sz="1100" kern="1200" dirty="0">
                <a:latin typeface="+mn-lt"/>
                <a:ea typeface="+mn-ea"/>
                <a:cs typeface="+mn-cs"/>
              </a:rPr>
              <a:t>rån molekylärbiologisk grundforskning till klinisk epidemiologi, vårdvetenskap och global hälsa</a:t>
            </a:r>
            <a:r>
              <a:rPr lang="sv-SE" sz="1100" b="0" i="0" kern="1200" dirty="0">
                <a:effectLst/>
                <a:latin typeface="+mn-lt"/>
                <a:ea typeface="+mn-ea"/>
                <a:cs typeface="+mn-cs"/>
              </a:rPr>
              <a:t> – och kan beskrivas i nio övergripande områden.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dirty="0">
                <a:latin typeface="+mn-lt"/>
              </a:rPr>
              <a:t>Det senaste året har KI:s forskare publicerat ungefär 7 200 vetenskapliga artiklar (</a:t>
            </a:r>
            <a:r>
              <a:rPr lang="sv-SE" sz="1100" dirty="0" err="1">
                <a:latin typeface="+mn-lt"/>
              </a:rPr>
              <a:t>articles</a:t>
            </a:r>
            <a:r>
              <a:rPr lang="sv-SE" sz="1100" dirty="0">
                <a:latin typeface="+mn-lt"/>
              </a:rPr>
              <a:t> + </a:t>
            </a:r>
            <a:r>
              <a:rPr lang="sv-SE" sz="1100" dirty="0" err="1">
                <a:latin typeface="+mn-lt"/>
              </a:rPr>
              <a:t>reviews</a:t>
            </a:r>
            <a:r>
              <a:rPr lang="sv-SE" sz="1100" dirty="0">
                <a:latin typeface="+mn-lt"/>
              </a:rPr>
              <a:t>). Av dessa artiklar har drygt 90 procent publicerats i samarbete med andra aktörer utanför det egna universitetet, i Sverige och utomlands. En stor andel av den publicerade forskningen har någon form av koppling till hälso- och sjukvården, se vidare om klinisk forskning för mer information. Många av de vetenskapliga artiklarna ingår också som delarbeten i de doktorsavhandlingar som läggs fram vid KI.</a:t>
            </a:r>
            <a:endParaRPr lang="sv-SE" sz="1100" b="0" i="0" kern="1200" dirty="0">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i="1" dirty="0">
                <a:latin typeface="+mn-lt"/>
              </a:rPr>
              <a:t>(Årsredovisning 2025 s. 36</a:t>
            </a:r>
            <a:r>
              <a:rPr lang="sv-SE" sz="1100" b="0" i="1" u="none" strike="noStrike" kern="1200" baseline="0" dirty="0">
                <a:latin typeface="+mn-lt"/>
                <a:ea typeface="+mn-ea"/>
                <a:cs typeface="+mn-cs"/>
              </a:rPr>
              <a:t>)</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22</a:t>
            </a:fld>
            <a:endParaRPr lang="sv-SE"/>
          </a:p>
        </p:txBody>
      </p:sp>
    </p:spTree>
    <p:extLst>
      <p:ext uri="{BB962C8B-B14F-4D97-AF65-F5344CB8AC3E}">
        <p14:creationId xmlns:p14="http://schemas.microsoft.com/office/powerpoint/2010/main" val="545007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09718-741B-DE31-922B-5A888C55B4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5189740-E3D6-CF95-1324-DC929DC84F1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8FDAD0-4265-2628-66B9-214C7ED78F0B}"/>
              </a:ext>
            </a:extLst>
          </p:cNvPr>
          <p:cNvSpPr>
            <a:spLocks noGrp="1"/>
          </p:cNvSpPr>
          <p:nvPr>
            <p:ph type="body" idx="1"/>
          </p:nvPr>
        </p:nvSpPr>
        <p:spPr>
          <a:xfrm>
            <a:off x="914400" y="4343400"/>
            <a:ext cx="5108944" cy="4114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0" i="0" dirty="0">
                <a:effectLst/>
                <a:latin typeface="+mn-lt"/>
              </a:rPr>
              <a:t>I Sverige står Karolinska Institutet för den enskilt största andelen av den medicinska akademiska forskningen. Forskningen spänner över hela det biomedicinska fältet – från grundläggande experimentell forskning till kliniska studier i samarbete med hälso- och sjukvården. Här bedrivs banbrytande forskning inom till exempel cancer, neurovetenskap, immunologi, epidemiologi, omvårdnad och global hälsa. </a:t>
            </a:r>
            <a:r>
              <a:rPr lang="sv-SE" sz="1100" b="0" i="0" kern="1200" dirty="0">
                <a:effectLst/>
                <a:latin typeface="+mn-lt"/>
                <a:ea typeface="+mn-ea"/>
                <a:cs typeface="+mn-cs"/>
              </a:rPr>
              <a:t>Vi ingår i regeringens satsning på de så kallade strategiska forskningsområdena (SFO).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100" b="1" i="0" kern="1200" dirty="0">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1" i="0" kern="1200" dirty="0">
                <a:effectLst/>
                <a:latin typeface="+mn-lt"/>
                <a:ea typeface="+mn-ea"/>
                <a:cs typeface="+mn-cs"/>
              </a:rPr>
              <a:t>Ö</a:t>
            </a:r>
            <a:r>
              <a:rPr lang="sv-SE" sz="1100" b="1" kern="1200" dirty="0">
                <a:effectLst/>
                <a:latin typeface="+mn-lt"/>
                <a:ea typeface="+mn-ea"/>
                <a:cs typeface="+mn-cs"/>
              </a:rPr>
              <a:t>vergripande forskning: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100" b="0" kern="1200" dirty="0">
                <a:effectLst/>
                <a:latin typeface="+mn-lt"/>
                <a:ea typeface="+mn-ea"/>
                <a:cs typeface="+mn-cs"/>
              </a:rPr>
              <a:t>Hälsa och sjukdom genom livets alla skeden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100" b="0" dirty="0">
                <a:latin typeface="+mn-lt"/>
              </a:rPr>
              <a:t>Världen omkring oss - g</a:t>
            </a:r>
            <a:r>
              <a:rPr lang="sv-SE" sz="1100" b="0" kern="1200" dirty="0">
                <a:effectLst/>
                <a:latin typeface="+mn-lt"/>
                <a:ea typeface="+mn-ea"/>
                <a:cs typeface="+mn-cs"/>
              </a:rPr>
              <a:t>lobal hälsa och internationellt samarbete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100" b="0" kern="1200" dirty="0">
                <a:effectLst/>
                <a:latin typeface="+mn-lt"/>
                <a:ea typeface="+mn-ea"/>
                <a:cs typeface="+mn-cs"/>
              </a:rPr>
              <a:t>Framtidens hälso- och sjukvård - precisionsmedicin, ATMP (</a:t>
            </a:r>
            <a:r>
              <a:rPr lang="sv-SE" sz="1100" b="0" kern="1200" dirty="0" err="1">
                <a:effectLst/>
                <a:latin typeface="+mn-lt"/>
                <a:ea typeface="+mn-ea"/>
                <a:cs typeface="+mn-cs"/>
              </a:rPr>
              <a:t>advanced</a:t>
            </a:r>
            <a:r>
              <a:rPr lang="sv-SE" sz="1100" b="0" kern="1200" dirty="0">
                <a:effectLst/>
                <a:latin typeface="+mn-lt"/>
                <a:ea typeface="+mn-ea"/>
                <a:cs typeface="+mn-cs"/>
              </a:rPr>
              <a:t> </a:t>
            </a:r>
            <a:r>
              <a:rPr lang="sv-SE" sz="1100" b="0" kern="1200" dirty="0" err="1">
                <a:effectLst/>
                <a:latin typeface="+mn-lt"/>
                <a:ea typeface="+mn-ea"/>
                <a:cs typeface="+mn-cs"/>
              </a:rPr>
              <a:t>therapy</a:t>
            </a:r>
            <a:r>
              <a:rPr lang="sv-SE" sz="1100" b="0" kern="1200" dirty="0">
                <a:effectLst/>
                <a:latin typeface="+mn-lt"/>
                <a:ea typeface="+mn-ea"/>
                <a:cs typeface="+mn-cs"/>
              </a:rPr>
              <a:t> medicinal </a:t>
            </a:r>
            <a:r>
              <a:rPr lang="sv-SE" sz="1100" b="0" kern="1200" dirty="0" err="1">
                <a:effectLst/>
                <a:latin typeface="+mn-lt"/>
                <a:ea typeface="+mn-ea"/>
                <a:cs typeface="+mn-cs"/>
              </a:rPr>
              <a:t>products</a:t>
            </a:r>
            <a:r>
              <a:rPr lang="sv-SE" sz="1100" b="0" kern="1200" dirty="0">
                <a:effectLst/>
                <a:latin typeface="+mn-lt"/>
                <a:ea typeface="+mn-ea"/>
                <a:cs typeface="+mn-cs"/>
              </a:rPr>
              <a:t>), AI och prevention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100" b="0" kern="1200" dirty="0">
                <a:effectLst/>
                <a:latin typeface="+mn-lt"/>
                <a:ea typeface="+mn-ea"/>
                <a:cs typeface="+mn-cs"/>
              </a:rPr>
              <a:t>Cancer och immunologi - bättre diagnostik och behandlingar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100" b="0" kern="1200" dirty="0">
                <a:effectLst/>
                <a:latin typeface="+mn-lt"/>
                <a:ea typeface="+mn-ea"/>
                <a:cs typeface="+mn-cs"/>
              </a:rPr>
              <a:t>Hjärna, nervsystem och mental hälsa</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100" b="0" kern="1200" dirty="0">
                <a:effectLst/>
                <a:latin typeface="+mn-lt"/>
                <a:ea typeface="+mn-ea"/>
                <a:cs typeface="+mn-cs"/>
              </a:rPr>
              <a:t>Registerforskning, epidemiologi och biostatistik</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100" b="0" kern="1200" dirty="0">
                <a:effectLst/>
                <a:latin typeface="+mn-lt"/>
                <a:ea typeface="+mn-ea"/>
                <a:cs typeface="+mn-cs"/>
              </a:rPr>
              <a:t>Nyfikenhetsdriven grundforskning om kroppens minsta beståndsdelar</a:t>
            </a:r>
          </a:p>
        </p:txBody>
      </p:sp>
      <p:sp>
        <p:nvSpPr>
          <p:cNvPr id="4" name="Platshållare för bildnummer 3">
            <a:extLst>
              <a:ext uri="{FF2B5EF4-FFF2-40B4-BE49-F238E27FC236}">
                <a16:creationId xmlns:a16="http://schemas.microsoft.com/office/drawing/2014/main" id="{7DC32299-8788-DF7E-2AD8-C804CAC6B4BC}"/>
              </a:ext>
            </a:extLst>
          </p:cNvPr>
          <p:cNvSpPr>
            <a:spLocks noGrp="1"/>
          </p:cNvSpPr>
          <p:nvPr>
            <p:ph type="sldNum" sz="quarter" idx="5"/>
          </p:nvPr>
        </p:nvSpPr>
        <p:spPr/>
        <p:txBody>
          <a:bodyPr/>
          <a:lstStyle/>
          <a:p>
            <a:fld id="{E4F6DBA7-38D3-4FF9-B176-AA5B07999DDF}" type="slidenum">
              <a:rPr lang="sv-SE" smtClean="0"/>
              <a:pPr/>
              <a:t>23</a:t>
            </a:fld>
            <a:endParaRPr lang="sv-SE"/>
          </a:p>
        </p:txBody>
      </p:sp>
    </p:spTree>
    <p:extLst>
      <p:ext uri="{BB962C8B-B14F-4D97-AF65-F5344CB8AC3E}">
        <p14:creationId xmlns:p14="http://schemas.microsoft.com/office/powerpoint/2010/main" val="562116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1" dirty="0">
                <a:latin typeface="+mn-lt"/>
              </a:rPr>
              <a:t>Nya labbhus och kontor. </a:t>
            </a:r>
            <a:r>
              <a:rPr lang="sv-SE" sz="1100" dirty="0">
                <a:latin typeface="+mn-lt"/>
              </a:rPr>
              <a:t>Våra två campusområden i Solna och Flemingsberg har under de senaste åren expanderat kraftigt, med nya labbhus och kontor. Vi har ett stort antal servicelaboratorier, kompetenscentrum och apparatur inom bland annat imaging, biostatistik, biobanking, proteomik och genomik och har en sammanhållen organisation för forskning på djur. Forskare kan också få administrativt stöd för att arrangera konferenser, söka anslag med mera. </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1" i="0" kern="1200" dirty="0">
                <a:solidFill>
                  <a:schemeClr val="tx1"/>
                </a:solidFill>
                <a:effectLst/>
                <a:latin typeface="+mn-lt"/>
                <a:ea typeface="+mn-ea"/>
                <a:cs typeface="+mn-cs"/>
              </a:rPr>
              <a:t>Det breda utbudet av core-faciliteter</a:t>
            </a:r>
            <a:r>
              <a:rPr lang="sv-SE" sz="1100" b="0" i="0" kern="1200" dirty="0">
                <a:solidFill>
                  <a:schemeClr val="tx1"/>
                </a:solidFill>
                <a:effectLst/>
                <a:latin typeface="+mn-lt"/>
                <a:ea typeface="+mn-ea"/>
                <a:cs typeface="+mn-cs"/>
              </a:rPr>
              <a:t>, som erbjuder avancerad utrustning, tjänster och kompetens till akademisk forskning i Sverige, är öppna för alla forskare på KI, inom andra akademiska institutioner och även, i begränsad omfattning, för kommersiella företag. </a:t>
            </a:r>
            <a:endParaRPr lang="sv-SE" sz="110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1" i="0" kern="1200" dirty="0">
                <a:solidFill>
                  <a:schemeClr val="tx1"/>
                </a:solidFill>
                <a:effectLst/>
                <a:latin typeface="+mn-lt"/>
                <a:ea typeface="+mn-ea"/>
                <a:cs typeface="+mn-cs"/>
              </a:rPr>
              <a:t>SciLifeLab är ett nationellt center </a:t>
            </a:r>
            <a:r>
              <a:rPr lang="sv-SE" sz="1100" b="0" i="0" kern="1200" dirty="0">
                <a:solidFill>
                  <a:schemeClr val="tx1"/>
                </a:solidFill>
                <a:effectLst/>
                <a:latin typeface="+mn-lt"/>
                <a:ea typeface="+mn-ea"/>
                <a:cs typeface="+mn-cs"/>
              </a:rPr>
              <a:t>för molekylära biovetenskaper med inriktning på hälso- och miljöforskning. SciLifeLab är en nationell resurs som drivs av Karolinska Institutet, KTH, Stockholms universitet och Uppsala universitet och samarbetar med flera andra svenska universitet. Målsättningen är att bygga en stark forskargruppering kring SciLifeLab genom utbildning och samverkan. SciLifeLab kombinerar den bästa tekniska kompetensen med fördjupade kunskaper om translationell medicin och molekylär biovetenskap. Den nationella resursen finansieras av statliga medel som ett led i att stärka svensk forskning och innovation.</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24</a:t>
            </a:fld>
            <a:endParaRPr lang="sv-SE"/>
          </a:p>
        </p:txBody>
      </p:sp>
    </p:spTree>
    <p:extLst>
      <p:ext uri="{BB962C8B-B14F-4D97-AF65-F5344CB8AC3E}">
        <p14:creationId xmlns:p14="http://schemas.microsoft.com/office/powerpoint/2010/main" val="3359339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1" i="0" u="none" strike="noStrike" kern="1200" baseline="0" dirty="0">
                <a:solidFill>
                  <a:schemeClr val="tx1"/>
                </a:solidFill>
                <a:latin typeface="+mn-lt"/>
                <a:ea typeface="+mn-ea"/>
                <a:cs typeface="+mn-cs"/>
              </a:rPr>
              <a:t>Genom KI:s nära samverkan </a:t>
            </a:r>
            <a:r>
              <a:rPr lang="sv-SE" sz="1100" b="0" i="0" u="none" strike="noStrike" kern="1200" baseline="0" dirty="0">
                <a:solidFill>
                  <a:schemeClr val="tx1"/>
                </a:solidFill>
                <a:latin typeface="+mn-lt"/>
                <a:ea typeface="+mn-ea"/>
                <a:cs typeface="+mn-cs"/>
              </a:rPr>
              <a:t>med hälso-och sjukvården, näringsliv och andra organisationer i världen främjas kunskapsutveckling till nytta för samhället. </a:t>
            </a:r>
            <a:r>
              <a:rPr lang="sv-SE" sz="1100" b="0" i="0" kern="1200" dirty="0">
                <a:solidFill>
                  <a:schemeClr val="tx1"/>
                </a:solidFill>
                <a:effectLst/>
                <a:latin typeface="+mn-lt"/>
                <a:ea typeface="+mn-ea"/>
                <a:cs typeface="+mn-cs"/>
              </a:rPr>
              <a:t>KI är ett internationellt ledande medicinskt universitet och i hög grad en integrerad del i det omgivande samhället. Genom kontakterna med blivande studenter, alumner, yrkesverksamma i behov av fortbildning, allmänhet och medier når vi de flesta i samhället.</a:t>
            </a:r>
          </a:p>
          <a:p>
            <a:r>
              <a:rPr lang="sv-SE" sz="1100" b="1" dirty="0">
                <a:latin typeface="+mn-lt"/>
              </a:rPr>
              <a:t>KI har lång erfarenhet av nära samverkan med näringslivet </a:t>
            </a:r>
            <a:r>
              <a:rPr lang="sv-SE" sz="1100" dirty="0">
                <a:latin typeface="+mn-lt"/>
              </a:rPr>
              <a:t>inom många områden. Genom dessa samarbeten har KI skapat en god infrastruktur och stöd för att hantera uppdragsforskning, avtalsfrågor, immaterialrätt och andra frågor som uppstår. Tillsammans med industrin kan vi ta fram nya tjänster, produkter och kunskap som bidrar till att förbättra människors hälsa.</a:t>
            </a:r>
            <a:r>
              <a:rPr lang="sv-SE" sz="1100" kern="1200" dirty="0">
                <a:solidFill>
                  <a:schemeClr val="tx1"/>
                </a:solidFill>
                <a:effectLst/>
                <a:latin typeface="+mn-lt"/>
                <a:ea typeface="+mn-ea"/>
                <a:cs typeface="+mn-cs"/>
              </a:rPr>
              <a:t> </a:t>
            </a:r>
          </a:p>
          <a:p>
            <a:r>
              <a:rPr lang="sv-SE" sz="1100" b="1" i="0" u="none" strike="noStrike" kern="1200" baseline="0" dirty="0">
                <a:solidFill>
                  <a:schemeClr val="tx1"/>
                </a:solidFill>
                <a:latin typeface="+mn-lt"/>
                <a:ea typeface="+mn-ea"/>
                <a:cs typeface="+mn-cs"/>
              </a:rPr>
              <a:t>Nationell life science-strategi. </a:t>
            </a:r>
            <a:r>
              <a:rPr lang="sv-SE" sz="1100" b="0" i="0" u="none" strike="noStrike" kern="1200" baseline="0" dirty="0">
                <a:solidFill>
                  <a:schemeClr val="tx1"/>
                </a:solidFill>
                <a:latin typeface="+mn-lt"/>
                <a:ea typeface="+mn-ea"/>
                <a:cs typeface="+mn-cs"/>
              </a:rPr>
              <a:t>KI har aktivt deltagit i regeringens arbete med en nationell life science-strategi och tillsammans med Region Stockholm tagit initiativ till en regional life science-strategi. </a:t>
            </a:r>
            <a:endParaRPr lang="sv-SE" sz="11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sv-SE" sz="1100" b="1" i="0" u="none" strike="noStrike" kern="1200" baseline="0" dirty="0">
                <a:solidFill>
                  <a:schemeClr val="tx1"/>
                </a:solidFill>
                <a:latin typeface="+mn-lt"/>
                <a:ea typeface="+mn-ea"/>
                <a:cs typeface="+mn-cs"/>
              </a:rPr>
              <a:t>Universitetsalliansen Stockholm trio </a:t>
            </a:r>
            <a:r>
              <a:rPr lang="sv-SE" sz="1100" b="0" i="0" u="none" strike="noStrike" kern="1200" baseline="0" dirty="0">
                <a:solidFill>
                  <a:schemeClr val="tx1"/>
                </a:solidFill>
                <a:latin typeface="+mn-lt"/>
                <a:ea typeface="+mn-ea"/>
                <a:cs typeface="+mn-cs"/>
              </a:rPr>
              <a:t>är ett etablerat samarbete mellan KI, KTH (Kungliga Tekniska högskolan) och Stockholms universitet för att stärka den internationellt framstående forsknings- och utbildningsmiljön i Stockholm. </a:t>
            </a:r>
            <a:endParaRPr lang="sv-SE" sz="1100" b="1" i="0" u="none" strike="noStrike"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sv-SE" sz="1100" b="1" i="0" kern="1200" dirty="0">
                <a:solidFill>
                  <a:schemeClr val="tx1"/>
                </a:solidFill>
                <a:effectLst/>
                <a:latin typeface="+mn-lt"/>
                <a:ea typeface="+mn-ea"/>
                <a:cs typeface="+mn-cs"/>
              </a:rPr>
              <a:t>KI Alumni är ett professionellt och socialt nätverk </a:t>
            </a:r>
            <a:r>
              <a:rPr lang="sv-SE" sz="1100" i="0" kern="1200" dirty="0">
                <a:solidFill>
                  <a:schemeClr val="tx1"/>
                </a:solidFill>
                <a:effectLst/>
                <a:latin typeface="+mn-lt"/>
                <a:ea typeface="+mn-ea"/>
                <a:cs typeface="+mn-cs"/>
              </a:rPr>
              <a:t>för fortsatt samverkan. KI:s tidigare studenter, forskare och anställda utgör ett stort nätverk av erfarenhet och kunskap med kontakter världen över. KI Alumni har som målsättning att skapa och upprätthålla kontakter med alumner genom nyheter, evenemang och värdefull service. </a:t>
            </a:r>
            <a:endParaRPr lang="sv-SE" sz="1100" b="0" i="1"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25</a:t>
            </a:fld>
            <a:endParaRPr lang="sv-SE"/>
          </a:p>
        </p:txBody>
      </p:sp>
    </p:spTree>
    <p:extLst>
      <p:ext uri="{BB962C8B-B14F-4D97-AF65-F5344CB8AC3E}">
        <p14:creationId xmlns:p14="http://schemas.microsoft.com/office/powerpoint/2010/main" val="2481501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i="0" kern="1200" dirty="0">
                <a:solidFill>
                  <a:schemeClr val="tx1"/>
                </a:solidFill>
                <a:effectLst/>
                <a:latin typeface="+mn-lt"/>
                <a:ea typeface="+mn-ea"/>
                <a:cs typeface="+mn-cs"/>
              </a:rPr>
              <a:t>Region Stockholm är KI:s viktigaste samarbetspartner. </a:t>
            </a:r>
            <a:r>
              <a:rPr lang="sv-SE" sz="1100" b="0" i="0" kern="1200" dirty="0">
                <a:solidFill>
                  <a:schemeClr val="tx1"/>
                </a:solidFill>
                <a:effectLst/>
                <a:latin typeface="+mn-lt"/>
                <a:ea typeface="+mn-ea"/>
                <a:cs typeface="+mn-cs"/>
              </a:rPr>
              <a:t>En betydande del av KI:s forskning och utbildning förutsätter tillgång till hälso- och sjukvården vilket innebär ett nära samarbete mellan KI och regionen inom olika verksamheter och på olika organisatoriska nivåer. </a:t>
            </a:r>
          </a:p>
          <a:p>
            <a:r>
              <a:rPr lang="sv-SE" sz="1100" b="0" i="0" kern="1200" dirty="0">
                <a:solidFill>
                  <a:schemeClr val="tx1"/>
                </a:solidFill>
                <a:effectLst/>
                <a:latin typeface="+mn-lt"/>
                <a:ea typeface="+mn-ea"/>
                <a:cs typeface="+mn-cs"/>
              </a:rPr>
              <a:t>Tillsammans arbetar vi för att skapa optimala förutsättningar för klinisk forskning, utbildning och sjukvård för att förbättra människors hälsa. </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26</a:t>
            </a:fld>
            <a:endParaRPr lang="sv-SE"/>
          </a:p>
        </p:txBody>
      </p:sp>
    </p:spTree>
    <p:extLst>
      <p:ext uri="{BB962C8B-B14F-4D97-AF65-F5344CB8AC3E}">
        <p14:creationId xmlns:p14="http://schemas.microsoft.com/office/powerpoint/2010/main" val="231782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14400" y="4343400"/>
            <a:ext cx="5466928" cy="4114800"/>
          </a:xfrm>
        </p:spPr>
        <p:txBody>
          <a:bodyPr/>
          <a:lstStyle/>
          <a:p>
            <a:pPr fontAlgn="base"/>
            <a:r>
              <a:rPr lang="sv-SE" sz="1100" b="0" i="0" kern="1200" dirty="0">
                <a:solidFill>
                  <a:schemeClr val="tx1"/>
                </a:solidFill>
                <a:effectLst/>
                <a:latin typeface="+mn-lt"/>
                <a:ea typeface="+mn-ea"/>
                <a:cs typeface="+mn-cs"/>
              </a:rPr>
              <a:t>Vår ambition är att skapa bästa möjliga förutsättningar för att resultat från vår verksamhet ska implementeras i samhället och generera nytta. KI erbjuder därför innovationsstöd till forskare, studenter och anställda.</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1" i="0" kern="1200" dirty="0">
                <a:solidFill>
                  <a:schemeClr val="tx1"/>
                </a:solidFill>
                <a:effectLst/>
                <a:latin typeface="+mn-lt"/>
                <a:ea typeface="+mn-ea"/>
                <a:cs typeface="+mn-cs"/>
              </a:rPr>
              <a:t>Enheten för bioentreprenörskap</a:t>
            </a:r>
            <a:r>
              <a:rPr lang="sv-SE" sz="1100" i="0" kern="1200" dirty="0">
                <a:solidFill>
                  <a:schemeClr val="tx1"/>
                </a:solidFill>
                <a:effectLst/>
                <a:latin typeface="+mn-lt"/>
                <a:ea typeface="+mn-ea"/>
                <a:cs typeface="+mn-cs"/>
              </a:rPr>
              <a:t> fokuserar på utbildning, utveckling och forskning inom områdena innovation och entreprenörskap.</a:t>
            </a:r>
            <a:r>
              <a:rPr lang="sv-SE" sz="1100" dirty="0">
                <a:latin typeface="+mn-lt"/>
              </a:rPr>
              <a:t> Visionen är att brygga akademi med industri, forskning med företagande, för att i ökad utsträckning nyttiggöra kunskap hos forskare och studenter. Detta sker genom poänggivande kurser och program, förändringsprojekt och vetenskapliga studier. </a:t>
            </a:r>
            <a:endParaRPr lang="sv-SE" sz="1100" i="1" dirty="0">
              <a:latin typeface="+mn-lt"/>
            </a:endParaRPr>
          </a:p>
          <a:p>
            <a:pPr fontAlgn="base"/>
            <a:r>
              <a:rPr lang="sv-SE" sz="1100" b="1" i="0" kern="1200" dirty="0">
                <a:solidFill>
                  <a:schemeClr val="tx1"/>
                </a:solidFill>
                <a:effectLst/>
                <a:latin typeface="+mn-lt"/>
                <a:ea typeface="+mn-ea"/>
                <a:cs typeface="+mn-cs"/>
              </a:rPr>
              <a:t>KI Holding </a:t>
            </a:r>
            <a:r>
              <a:rPr lang="sv-SE" sz="1100" i="0" kern="1200" dirty="0">
                <a:solidFill>
                  <a:schemeClr val="tx1"/>
                </a:solidFill>
                <a:effectLst/>
                <a:latin typeface="+mn-lt"/>
                <a:ea typeface="+mn-ea"/>
                <a:cs typeface="+mn-cs"/>
              </a:rPr>
              <a:t>leder och förvaltar sedan år 1995 stora delar av KI:s innovationssystem. </a:t>
            </a:r>
            <a:r>
              <a:rPr lang="sv-SE" sz="1100" b="0" i="0" kern="1200" dirty="0">
                <a:solidFill>
                  <a:schemeClr val="tx1"/>
                </a:solidFill>
                <a:effectLst/>
                <a:latin typeface="+mn-lt"/>
                <a:ea typeface="+mn-ea"/>
                <a:cs typeface="+mn-cs"/>
              </a:rPr>
              <a:t>KI värdesätter sedan länge en dynamisk interaktion mellan akademi och näringsliv – med ömsesidiga fördelar för hela samhället som följd. För att kunna värdera, utveckla och kommersialisera intressanta upptäckter inom life science och medicinteknik har ett övergripande innovationssystem skapats inom Karolinska Institutet – </a:t>
            </a:r>
            <a:r>
              <a:rPr lang="sv-SE" sz="1100" b="1" i="0" kern="1200" dirty="0">
                <a:solidFill>
                  <a:schemeClr val="tx1"/>
                </a:solidFill>
                <a:effectLst/>
                <a:latin typeface="+mn-lt"/>
                <a:ea typeface="+mn-ea"/>
                <a:cs typeface="+mn-cs"/>
              </a:rPr>
              <a:t>KI Innovation</a:t>
            </a:r>
            <a:r>
              <a:rPr lang="sv-SE" sz="1100" b="0" i="0" kern="1200" dirty="0">
                <a:solidFill>
                  <a:schemeClr val="tx1"/>
                </a:solidFill>
                <a:effectLst/>
                <a:latin typeface="+mn-lt"/>
                <a:ea typeface="+mn-ea"/>
                <a:cs typeface="+mn-cs"/>
              </a:rPr>
              <a:t>.</a:t>
            </a:r>
          </a:p>
          <a:p>
            <a:pPr fontAlgn="base"/>
            <a:r>
              <a:rPr lang="sv-SE" sz="1100" i="0" kern="1200" dirty="0">
                <a:solidFill>
                  <a:schemeClr val="tx1"/>
                </a:solidFill>
                <a:effectLst/>
                <a:latin typeface="+mn-lt"/>
                <a:ea typeface="+mn-ea"/>
                <a:cs typeface="+mn-cs"/>
              </a:rPr>
              <a:t>KI Holding </a:t>
            </a:r>
            <a:r>
              <a:rPr lang="sv-SE" sz="1100" b="0" i="0" kern="1200" dirty="0">
                <a:solidFill>
                  <a:schemeClr val="tx1"/>
                </a:solidFill>
                <a:effectLst/>
                <a:latin typeface="+mn-lt"/>
                <a:ea typeface="+mn-ea"/>
                <a:cs typeface="+mn-cs"/>
              </a:rPr>
              <a:t>skapar en förutsättning för KI att agera kommersiellt. Detta innebär att bolaget tar risker och också får göra vinster – till skillnad från KI som är en statlig myndighet. Verksamheten drivs i stor utsträckning genom de helägda dotterbolagen: Karolinska Institutet Innovations AB och Karolinska Institutet Science Park AB.</a:t>
            </a:r>
          </a:p>
          <a:p>
            <a:pPr fontAlgn="base"/>
            <a:r>
              <a:rPr lang="sv-SE" sz="1100" b="1" i="0" kern="1200" dirty="0">
                <a:solidFill>
                  <a:schemeClr val="tx1"/>
                </a:solidFill>
                <a:effectLst/>
                <a:latin typeface="+mn-lt"/>
                <a:ea typeface="+mn-ea"/>
                <a:cs typeface="+mn-cs"/>
              </a:rPr>
              <a:t>KI Innovations</a:t>
            </a:r>
            <a:r>
              <a:rPr lang="sv-SE" sz="1100" i="0" kern="1200" dirty="0">
                <a:solidFill>
                  <a:schemeClr val="tx1"/>
                </a:solidFill>
                <a:effectLst/>
                <a:latin typeface="+mn-lt"/>
                <a:ea typeface="+mn-ea"/>
                <a:cs typeface="+mn-cs"/>
              </a:rPr>
              <a:t> ger stöd och vägledning</a:t>
            </a:r>
            <a:r>
              <a:rPr lang="sv-SE" sz="1100" b="1" i="0" kern="1200" dirty="0">
                <a:solidFill>
                  <a:schemeClr val="tx1"/>
                </a:solidFill>
                <a:effectLst/>
                <a:latin typeface="+mn-lt"/>
                <a:ea typeface="+mn-ea"/>
                <a:cs typeface="+mn-cs"/>
              </a:rPr>
              <a:t> </a:t>
            </a:r>
            <a:r>
              <a:rPr lang="sv-SE" sz="1100" b="0" i="0" kern="1200" dirty="0">
                <a:solidFill>
                  <a:schemeClr val="tx1"/>
                </a:solidFill>
                <a:effectLst/>
                <a:latin typeface="+mn-lt"/>
                <a:ea typeface="+mn-ea"/>
                <a:cs typeface="+mn-cs"/>
              </a:rPr>
              <a:t>så att flera av idéerna på Karolinska Institutet kan bidra till en friskare framtid för alla. På Karolinska Institutet bedrivs världsledande forskning som ständigt bidrar till ökad förståelse om människors hälsa. Att forskningen resulterar i vetenskapliga artiklar är en självklarhet. KI Innovations hjälper forskare att ta nästa steg mot att omvandla sina rön till samhällsnyttiga produkter, metoder och tjänster, genom hela processen från idé till innovation.</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27</a:t>
            </a:fld>
            <a:endParaRPr lang="sv-SE"/>
          </a:p>
        </p:txBody>
      </p:sp>
    </p:spTree>
    <p:extLst>
      <p:ext uri="{BB962C8B-B14F-4D97-AF65-F5344CB8AC3E}">
        <p14:creationId xmlns:p14="http://schemas.microsoft.com/office/powerpoint/2010/main" val="253990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dirty="0">
                <a:effectLst/>
                <a:latin typeface="+mn-lt"/>
                <a:ea typeface="Calibri" panose="020F0502020204030204" pitchFamily="34" charset="0"/>
              </a:rPr>
              <a:t>Tabellen visar hur KI rankas i världen och i EU (utan Storbritannien) enligt </a:t>
            </a:r>
            <a:r>
              <a:rPr lang="sv-SE" sz="1100" i="1" dirty="0">
                <a:effectLst/>
                <a:latin typeface="+mn-lt"/>
                <a:ea typeface="Calibri" panose="020F0502020204030204" pitchFamily="34" charset="0"/>
              </a:rPr>
              <a:t>Shanghai Ranking – ARWU, GRAS</a:t>
            </a:r>
            <a:r>
              <a:rPr lang="en-US" sz="1100" b="0" i="1" u="none" strike="noStrike" dirty="0">
                <a:solidFill>
                  <a:schemeClr val="tx1"/>
                </a:solidFill>
                <a:effectLst/>
                <a:latin typeface="+mn-lt"/>
              </a:rPr>
              <a:t>, Times Higher Education</a:t>
            </a:r>
            <a:r>
              <a:rPr lang="en-US" sz="1100" b="0" i="1" u="none" strike="noStrike" baseline="0" dirty="0">
                <a:solidFill>
                  <a:schemeClr val="tx1"/>
                </a:solidFill>
                <a:effectLst/>
                <a:latin typeface="+mn-lt"/>
              </a:rPr>
              <a:t> </a:t>
            </a:r>
            <a:r>
              <a:rPr lang="en-US" sz="1100" b="0" i="1" u="none" strike="noStrike" dirty="0">
                <a:solidFill>
                  <a:schemeClr val="tx1"/>
                </a:solidFill>
                <a:effectLst/>
                <a:latin typeface="+mn-lt"/>
              </a:rPr>
              <a:t>World University Rankings </a:t>
            </a:r>
            <a:r>
              <a:rPr lang="en-US" sz="1100" b="0" i="1" u="none" strike="noStrike" dirty="0" err="1">
                <a:solidFill>
                  <a:schemeClr val="tx1"/>
                </a:solidFill>
                <a:effectLst/>
                <a:latin typeface="+mn-lt"/>
              </a:rPr>
              <a:t>och</a:t>
            </a:r>
            <a:r>
              <a:rPr lang="en-US" sz="1100" b="0" i="1" u="none" strike="noStrike" dirty="0">
                <a:solidFill>
                  <a:schemeClr val="tx1"/>
                </a:solidFill>
                <a:effectLst/>
                <a:latin typeface="+mn-lt"/>
              </a:rPr>
              <a:t> QS World University Rankings.</a:t>
            </a:r>
            <a:endParaRPr lang="sv-SE" b="0" i="1"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28</a:t>
            </a:fld>
            <a:endParaRPr lang="sv-SE"/>
          </a:p>
        </p:txBody>
      </p:sp>
    </p:spTree>
    <p:extLst>
      <p:ext uri="{BB962C8B-B14F-4D97-AF65-F5344CB8AC3E}">
        <p14:creationId xmlns:p14="http://schemas.microsoft.com/office/powerpoint/2010/main" val="3662359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dirty="0">
                <a:effectLst/>
                <a:latin typeface="+mn-lt"/>
                <a:ea typeface="Calibri" panose="020F0502020204030204" pitchFamily="34" charset="0"/>
              </a:rPr>
              <a:t>Tabellen visar hur KI rankas i världen och i EU (utan Storbritannien) enligt </a:t>
            </a:r>
            <a:r>
              <a:rPr lang="sv-SE" sz="1100" i="1" dirty="0">
                <a:effectLst/>
                <a:latin typeface="+mn-lt"/>
                <a:ea typeface="Calibri" panose="020F0502020204030204" pitchFamily="34" charset="0"/>
              </a:rPr>
              <a:t>US </a:t>
            </a:r>
            <a:r>
              <a:rPr lang="sv-SE" sz="1100" i="1" dirty="0" err="1">
                <a:effectLst/>
                <a:latin typeface="+mn-lt"/>
                <a:ea typeface="Calibri" panose="020F0502020204030204" pitchFamily="34" charset="0"/>
              </a:rPr>
              <a:t>News</a:t>
            </a:r>
            <a:r>
              <a:rPr lang="sv-SE" sz="1100" i="1" dirty="0">
                <a:effectLst/>
                <a:latin typeface="+mn-lt"/>
                <a:ea typeface="Calibri" panose="020F0502020204030204" pitchFamily="34" charset="0"/>
              </a:rPr>
              <a:t> &amp; World </a:t>
            </a:r>
            <a:r>
              <a:rPr lang="sv-SE" sz="1100" i="1" dirty="0" err="1">
                <a:effectLst/>
                <a:latin typeface="+mn-lt"/>
                <a:ea typeface="Calibri" panose="020F0502020204030204" pitchFamily="34" charset="0"/>
              </a:rPr>
              <a:t>Report</a:t>
            </a:r>
            <a:r>
              <a:rPr lang="sv-SE" sz="1100" i="1" dirty="0">
                <a:effectLst/>
                <a:latin typeface="+mn-lt"/>
                <a:ea typeface="Calibri" panose="020F0502020204030204" pitchFamily="34" charset="0"/>
              </a:rPr>
              <a:t> Best Global </a:t>
            </a:r>
            <a:r>
              <a:rPr lang="sv-SE" sz="1100" i="1" dirty="0" err="1">
                <a:effectLst/>
                <a:latin typeface="+mn-lt"/>
                <a:ea typeface="Calibri" panose="020F0502020204030204" pitchFamily="34" charset="0"/>
              </a:rPr>
              <a:t>Universities</a:t>
            </a:r>
            <a:r>
              <a:rPr lang="sv-SE" sz="1100" dirty="0">
                <a:effectLst/>
                <a:latin typeface="+mn-lt"/>
                <a:ea typeface="Calibri" panose="020F0502020204030204" pitchFamily="34" charset="0"/>
              </a:rPr>
              <a:t>.</a:t>
            </a:r>
            <a:endParaRPr lang="sv-SE" sz="1100" b="0" i="1" dirty="0">
              <a:latin typeface="+mn-lt"/>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29</a:t>
            </a:fld>
            <a:endParaRPr lang="sv-SE"/>
          </a:p>
        </p:txBody>
      </p:sp>
    </p:spTree>
    <p:extLst>
      <p:ext uri="{BB962C8B-B14F-4D97-AF65-F5344CB8AC3E}">
        <p14:creationId xmlns:p14="http://schemas.microsoft.com/office/powerpoint/2010/main" val="366235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Clr>
                <a:schemeClr val="bg1"/>
              </a:buClr>
              <a:buFont typeface="Wingdings" panose="05000000000000000000" pitchFamily="2" charset="2"/>
              <a:buNone/>
            </a:pPr>
            <a:r>
              <a:rPr lang="sv-SE" sz="1100" b="1" i="0" u="none" strike="noStrike" kern="1200" baseline="0" dirty="0">
                <a:solidFill>
                  <a:schemeClr val="tx1"/>
                </a:solidFill>
                <a:latin typeface="+mn-lt"/>
                <a:ea typeface="+mn-ea"/>
                <a:cs typeface="+mn-cs"/>
              </a:rPr>
              <a:t>Värdegrunden ska genomsyra vår kultur </a:t>
            </a:r>
            <a:r>
              <a:rPr lang="sv-SE" sz="1100" b="0" i="0" u="none" strike="noStrike" kern="1200" baseline="0" dirty="0">
                <a:solidFill>
                  <a:schemeClr val="tx1"/>
                </a:solidFill>
                <a:latin typeface="+mn-lt"/>
                <a:ea typeface="+mn-ea"/>
                <a:cs typeface="+mn-cs"/>
              </a:rPr>
              <a:t>och vara ett rättesnöre för hur vi uppfattas och tar oss an de utmaningar som uppstår i vår verksamhet. Värdegrunden ska avspeglas i organisationens styrning och normer och vägleda oss i en omvärld där förutsättningarna för vår verksamhet kontinuerligt förändras. Detta är avgörande för att göra rätt val och fatta långsiktiga och hållbara beslut. </a:t>
            </a:r>
            <a:endParaRPr lang="sv-SE" sz="1100" dirty="0">
              <a:solidFill>
                <a:schemeClr val="tx1"/>
              </a:solidFill>
              <a:latin typeface="+mn-lt"/>
            </a:endParaRPr>
          </a:p>
          <a:p>
            <a:pPr>
              <a:buClr>
                <a:schemeClr val="bg1"/>
              </a:buClr>
              <a:buFont typeface="Wingdings" panose="05000000000000000000" pitchFamily="2" charset="2"/>
              <a:buNone/>
            </a:pPr>
            <a:endParaRPr lang="sv-SE" sz="1100" b="1" dirty="0">
              <a:solidFill>
                <a:schemeClr val="tx1"/>
              </a:solidFill>
              <a:latin typeface="+mn-lt"/>
            </a:endParaRPr>
          </a:p>
          <a:p>
            <a:pPr>
              <a:buClr>
                <a:schemeClr val="bg1"/>
              </a:buClr>
              <a:buFont typeface="Wingdings" panose="05000000000000000000" pitchFamily="2" charset="2"/>
              <a:buNone/>
            </a:pPr>
            <a:r>
              <a:rPr lang="sv-SE" sz="1100" b="1" dirty="0">
                <a:solidFill>
                  <a:schemeClr val="tx1"/>
                </a:solidFill>
                <a:latin typeface="+mn-lt"/>
              </a:rPr>
              <a:t>KI:s kärnvärden:</a:t>
            </a:r>
          </a:p>
          <a:p>
            <a:pPr marL="171450" indent="-171450">
              <a:buClr>
                <a:schemeClr val="tx1"/>
              </a:buClr>
              <a:buFont typeface="Arial" panose="020B0604020202020204" pitchFamily="34" charset="0"/>
              <a:buChar char="•"/>
            </a:pPr>
            <a:r>
              <a:rPr lang="sv-SE" sz="1100" b="1" dirty="0">
                <a:latin typeface="+mn-lt"/>
              </a:rPr>
              <a:t>Kreativitet</a:t>
            </a:r>
            <a:r>
              <a:rPr lang="sv-SE" sz="1100" dirty="0">
                <a:latin typeface="+mn-lt"/>
              </a:rPr>
              <a:t>: Genom nytänkande, ihärdighet, samverkan och utrymme för originalitet skapar vi banbrytande resultat.</a:t>
            </a:r>
          </a:p>
          <a:p>
            <a:pPr marL="171450" indent="-171450">
              <a:buClr>
                <a:schemeClr val="tx1"/>
              </a:buClr>
              <a:buFont typeface="Arial" panose="020B0604020202020204" pitchFamily="34" charset="0"/>
              <a:buChar char="•"/>
            </a:pPr>
            <a:r>
              <a:rPr lang="sv-SE" sz="1100" b="1" dirty="0">
                <a:latin typeface="+mn-lt"/>
              </a:rPr>
              <a:t>Passion</a:t>
            </a:r>
            <a:r>
              <a:rPr lang="sv-SE" sz="1100" dirty="0">
                <a:latin typeface="+mn-lt"/>
              </a:rPr>
              <a:t>: Vi brinner för vetenskapen, kunskapsöverföringen och dess förmåga att förändra världen.</a:t>
            </a:r>
          </a:p>
          <a:p>
            <a:pPr marL="171450" indent="-171450">
              <a:buClr>
                <a:schemeClr val="tx1"/>
              </a:buClr>
              <a:buFont typeface="Arial" panose="020B0604020202020204" pitchFamily="34" charset="0"/>
              <a:buChar char="•"/>
            </a:pPr>
            <a:r>
              <a:rPr lang="sv-SE" sz="1100" b="1" dirty="0">
                <a:latin typeface="+mn-lt"/>
              </a:rPr>
              <a:t>Ansvar</a:t>
            </a:r>
            <a:r>
              <a:rPr lang="sv-SE" sz="1100" dirty="0">
                <a:latin typeface="+mn-lt"/>
              </a:rPr>
              <a:t>: Vår verksamhet präglas av hög kvalitet och ett etiskt förhållningssätt samt av respekt, omtanke och kritisk reflektion.</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3</a:t>
            </a:fld>
            <a:endParaRPr lang="sv-SE"/>
          </a:p>
        </p:txBody>
      </p:sp>
    </p:spTree>
    <p:extLst>
      <p:ext uri="{BB962C8B-B14F-4D97-AF65-F5344CB8AC3E}">
        <p14:creationId xmlns:p14="http://schemas.microsoft.com/office/powerpoint/2010/main" val="2363635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14400" y="4343400"/>
            <a:ext cx="5394920" cy="4114800"/>
          </a:xfrm>
        </p:spPr>
        <p:txBody>
          <a:bodyPr/>
          <a:lstStyle/>
          <a:p>
            <a:pPr marL="171450" indent="-171450">
              <a:buFont typeface="Arial" panose="020B0604020202020204" pitchFamily="34" charset="0"/>
              <a:buChar char="•"/>
            </a:pPr>
            <a:r>
              <a:rPr lang="sv-SE" sz="1100" b="1" dirty="0">
                <a:latin typeface="+mn-lt"/>
              </a:rPr>
              <a:t>Kung Karl XIII </a:t>
            </a:r>
            <a:r>
              <a:rPr lang="sv-SE" sz="1100" dirty="0">
                <a:latin typeface="+mn-lt"/>
              </a:rPr>
              <a:t>inrättar den 13 december 1810 ett ”institut för danande av </a:t>
            </a:r>
            <a:r>
              <a:rPr lang="sv-SE" sz="1100" dirty="0" err="1">
                <a:latin typeface="+mn-lt"/>
              </a:rPr>
              <a:t>skickelige</a:t>
            </a:r>
            <a:r>
              <a:rPr lang="sv-SE" sz="1100" dirty="0">
                <a:latin typeface="+mn-lt"/>
              </a:rPr>
              <a:t> fältläkare”: </a:t>
            </a:r>
            <a:r>
              <a:rPr lang="sv-SE" sz="1100" dirty="0" err="1">
                <a:latin typeface="+mn-lt"/>
              </a:rPr>
              <a:t>Carolinska</a:t>
            </a:r>
            <a:r>
              <a:rPr lang="sv-SE" sz="1100" dirty="0">
                <a:latin typeface="+mn-lt"/>
              </a:rPr>
              <a:t> </a:t>
            </a:r>
            <a:r>
              <a:rPr lang="sv-SE" sz="1100" dirty="0" err="1">
                <a:latin typeface="+mn-lt"/>
              </a:rPr>
              <a:t>Medico</a:t>
            </a:r>
            <a:r>
              <a:rPr lang="sv-SE" sz="1100" dirty="0">
                <a:latin typeface="+mn-lt"/>
              </a:rPr>
              <a:t> </a:t>
            </a:r>
            <a:r>
              <a:rPr lang="sv-SE" sz="1100" dirty="0" err="1">
                <a:latin typeface="+mn-lt"/>
              </a:rPr>
              <a:t>Chirurgiska</a:t>
            </a:r>
            <a:r>
              <a:rPr lang="sv-SE" sz="1100" dirty="0">
                <a:latin typeface="+mn-lt"/>
              </a:rPr>
              <a:t> Institutet</a:t>
            </a:r>
          </a:p>
          <a:p>
            <a:pPr marL="171450" indent="-171450">
              <a:buFont typeface="Arial" panose="020B0604020202020204" pitchFamily="34" charset="0"/>
              <a:buChar char="•"/>
            </a:pPr>
            <a:r>
              <a:rPr lang="sv-SE" sz="1100" b="1" dirty="0">
                <a:latin typeface="+mn-lt"/>
              </a:rPr>
              <a:t>Jöns Jacob Berzelius </a:t>
            </a:r>
            <a:r>
              <a:rPr lang="sv-SE" sz="1100" dirty="0">
                <a:latin typeface="+mn-lt"/>
              </a:rPr>
              <a:t>lade grunden för KI:s naturvetenskapliga inriktning 1813</a:t>
            </a:r>
          </a:p>
          <a:p>
            <a:pPr marL="171450" indent="-171450">
              <a:buFont typeface="Arial" panose="020B0604020202020204" pitchFamily="34" charset="0"/>
              <a:buChar char="•"/>
            </a:pPr>
            <a:r>
              <a:rPr lang="sv-SE" sz="1100" b="1" dirty="0">
                <a:latin typeface="+mn-lt"/>
              </a:rPr>
              <a:t>Häftigt motstånd </a:t>
            </a:r>
            <a:r>
              <a:rPr lang="sv-SE" sz="1100" dirty="0">
                <a:latin typeface="+mn-lt"/>
              </a:rPr>
              <a:t>från Lund och Uppsala</a:t>
            </a:r>
          </a:p>
          <a:p>
            <a:pPr marL="171450" indent="-171450">
              <a:buFont typeface="Arial" panose="020B0604020202020204" pitchFamily="34" charset="0"/>
              <a:buChar char="•"/>
            </a:pPr>
            <a:r>
              <a:rPr lang="sv-SE" sz="1100" b="1" dirty="0">
                <a:latin typeface="+mn-lt"/>
              </a:rPr>
              <a:t>Alfred Nobels </a:t>
            </a:r>
            <a:r>
              <a:rPr lang="sv-SE" sz="1100" dirty="0">
                <a:latin typeface="+mn-lt"/>
              </a:rPr>
              <a:t>testamente 1895</a:t>
            </a:r>
          </a:p>
          <a:p>
            <a:pPr marL="171450" indent="-171450">
              <a:buFont typeface="Arial" panose="020B0604020202020204" pitchFamily="34" charset="0"/>
              <a:buChar char="•"/>
            </a:pPr>
            <a:r>
              <a:rPr lang="sv-SE" sz="1100" b="1" dirty="0">
                <a:latin typeface="+mn-lt"/>
              </a:rPr>
              <a:t>Stora forskningsgenombrott </a:t>
            </a:r>
            <a:r>
              <a:rPr lang="sv-SE" sz="1100" dirty="0">
                <a:latin typeface="+mn-lt"/>
              </a:rPr>
              <a:t>under 1900-talet</a:t>
            </a:r>
          </a:p>
          <a:p>
            <a:pPr marL="171450" marR="0" lvl="0" indent="-171450" algn="l" defTabSz="914400" rtl="0" eaLnBrk="1" fontAlgn="base" latinLnBrk="0" hangingPunct="1">
              <a:lnSpc>
                <a:spcPct val="100000"/>
              </a:lnSpc>
              <a:spcBef>
                <a:spcPct val="30000"/>
              </a:spcBef>
              <a:spcAft>
                <a:spcPct val="0"/>
              </a:spcAft>
              <a:buSzTx/>
              <a:buFont typeface="Arial" panose="020B0604020202020204" pitchFamily="34" charset="0"/>
              <a:buChar char="•"/>
              <a:tabLst/>
              <a:defRPr/>
            </a:pPr>
            <a:r>
              <a:rPr lang="sv-SE" sz="1100" b="1" kern="1200" dirty="0">
                <a:solidFill>
                  <a:schemeClr val="tx1"/>
                </a:solidFill>
                <a:latin typeface="+mn-lt"/>
                <a:ea typeface="+mn-ea"/>
                <a:cs typeface="+mn-cs"/>
              </a:rPr>
              <a:t>Nanna Svartz </a:t>
            </a:r>
            <a:r>
              <a:rPr lang="sv-SE" sz="1100" kern="1200" dirty="0">
                <a:solidFill>
                  <a:schemeClr val="tx1"/>
                </a:solidFill>
                <a:latin typeface="+mn-lt"/>
                <a:ea typeface="+mn-ea"/>
                <a:cs typeface="+mn-cs"/>
              </a:rPr>
              <a:t>blir professor vid KI, och tillika Sveriges första kvinnliga professor i statlig tjänst 1937.</a:t>
            </a:r>
          </a:p>
          <a:p>
            <a:pPr marL="171450" marR="0" lvl="0" indent="-171450" algn="l" defTabSz="914400" rtl="0" eaLnBrk="1" fontAlgn="base" latinLnBrk="0" hangingPunct="1">
              <a:lnSpc>
                <a:spcPct val="100000"/>
              </a:lnSpc>
              <a:spcBef>
                <a:spcPct val="30000"/>
              </a:spcBef>
              <a:spcAft>
                <a:spcPct val="0"/>
              </a:spcAft>
              <a:buSzTx/>
              <a:buFont typeface="Arial" panose="020B0604020202020204" pitchFamily="34" charset="0"/>
              <a:buChar char="•"/>
              <a:tabLst/>
              <a:defRPr/>
            </a:pPr>
            <a:r>
              <a:rPr lang="sv-SE" sz="1100" b="1" kern="1200" dirty="0">
                <a:solidFill>
                  <a:schemeClr val="tx1"/>
                </a:solidFill>
                <a:latin typeface="+mn-lt"/>
                <a:ea typeface="+mn-ea"/>
                <a:cs typeface="+mn-cs"/>
              </a:rPr>
              <a:t>Hugo Theorell </a:t>
            </a:r>
            <a:r>
              <a:rPr lang="sv-SE" sz="1100" kern="1200" dirty="0">
                <a:solidFill>
                  <a:schemeClr val="tx1"/>
                </a:solidFill>
                <a:latin typeface="+mn-lt"/>
                <a:ea typeface="+mn-ea"/>
                <a:cs typeface="+mn-cs"/>
              </a:rPr>
              <a:t>blir KI:s förste Nobelpristagare i medicin eller fysiologi 1955.</a:t>
            </a:r>
          </a:p>
          <a:p>
            <a:pPr marL="171450" marR="0" lvl="0" indent="-171450" algn="l" defTabSz="914400" rtl="0" eaLnBrk="1" fontAlgn="base" latinLnBrk="0" hangingPunct="1">
              <a:lnSpc>
                <a:spcPct val="100000"/>
              </a:lnSpc>
              <a:spcBef>
                <a:spcPct val="30000"/>
              </a:spcBef>
              <a:spcAft>
                <a:spcPct val="0"/>
              </a:spcAft>
              <a:buSzTx/>
              <a:buFont typeface="Arial" panose="020B0604020202020204" pitchFamily="34" charset="0"/>
              <a:buChar char="•"/>
              <a:tabLst/>
              <a:defRPr/>
            </a:pPr>
            <a:r>
              <a:rPr lang="sv-SE" sz="1100" b="1" kern="1200" dirty="0">
                <a:solidFill>
                  <a:schemeClr val="tx1"/>
                </a:solidFill>
                <a:latin typeface="+mn-lt"/>
                <a:ea typeface="+mn-ea"/>
                <a:cs typeface="+mn-cs"/>
              </a:rPr>
              <a:t>KI får officiell status </a:t>
            </a:r>
            <a:r>
              <a:rPr lang="sv-SE" sz="1100" kern="1200" dirty="0">
                <a:solidFill>
                  <a:schemeClr val="tx1"/>
                </a:solidFill>
                <a:latin typeface="+mn-lt"/>
                <a:ea typeface="+mn-ea"/>
                <a:cs typeface="+mn-cs"/>
              </a:rPr>
              <a:t>som universitet med uppdraget att ”genom forskning, utbildning och information medverka till att förbättra människors hälsa”. 1997.</a:t>
            </a:r>
          </a:p>
          <a:p>
            <a:pPr marL="171450" indent="-171450">
              <a:buFont typeface="Arial" panose="020B0604020202020204" pitchFamily="34" charset="0"/>
              <a:buChar char="•"/>
            </a:pPr>
            <a:r>
              <a:rPr lang="sv-SE" sz="1100" b="1" dirty="0">
                <a:latin typeface="+mn-lt"/>
              </a:rPr>
              <a:t>200 år. </a:t>
            </a:r>
            <a:r>
              <a:rPr lang="sv-SE" sz="1100" dirty="0">
                <a:latin typeface="+mn-lt"/>
              </a:rPr>
              <a:t>2010 firade Karolinska Institutet 200 år</a:t>
            </a:r>
          </a:p>
          <a:p>
            <a:pPr marL="171450" indent="-171450">
              <a:buFont typeface="Arial" panose="020B0604020202020204" pitchFamily="34" charset="0"/>
              <a:buChar char="•"/>
            </a:pPr>
            <a:r>
              <a:rPr lang="sv-SE" sz="1100" b="1" kern="1200" dirty="0">
                <a:solidFill>
                  <a:schemeClr val="tx1"/>
                </a:solidFill>
                <a:latin typeface="+mn-lt"/>
                <a:ea typeface="+mn-ea"/>
                <a:cs typeface="+mn-cs"/>
              </a:rPr>
              <a:t>Strategi 2030</a:t>
            </a:r>
            <a:r>
              <a:rPr lang="sv-SE" sz="1100" kern="1200" dirty="0">
                <a:solidFill>
                  <a:schemeClr val="tx1"/>
                </a:solidFill>
                <a:latin typeface="+mn-lt"/>
                <a:ea typeface="+mn-ea"/>
                <a:cs typeface="+mn-cs"/>
              </a:rPr>
              <a:t>, som ska guida KI in i framtiden, beslutas av konsistoriet. 2019.</a:t>
            </a:r>
            <a:endParaRPr lang="sv-SE" sz="1100" dirty="0">
              <a:latin typeface="+mn-lt"/>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30</a:t>
            </a:fld>
            <a:endParaRPr lang="sv-SE"/>
          </a:p>
        </p:txBody>
      </p:sp>
    </p:spTree>
    <p:extLst>
      <p:ext uri="{BB962C8B-B14F-4D97-AF65-F5344CB8AC3E}">
        <p14:creationId xmlns:p14="http://schemas.microsoft.com/office/powerpoint/2010/main" val="1576238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4F6DBA7-38D3-4FF9-B176-AA5B07999DDF}" type="slidenum">
              <a:rPr lang="sv-SE" smtClean="0"/>
              <a:pPr/>
              <a:t>31</a:t>
            </a:fld>
            <a:endParaRPr lang="sv-SE"/>
          </a:p>
        </p:txBody>
      </p:sp>
    </p:spTree>
    <p:extLst>
      <p:ext uri="{BB962C8B-B14F-4D97-AF65-F5344CB8AC3E}">
        <p14:creationId xmlns:p14="http://schemas.microsoft.com/office/powerpoint/2010/main" val="106485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sz="1100" b="1" dirty="0">
                <a:latin typeface="+mn-lt"/>
              </a:rPr>
              <a:t>Visionen </a:t>
            </a:r>
            <a:r>
              <a:rPr lang="sv-SE" altLang="sv-SE" sz="1100" dirty="0">
                <a:latin typeface="+mn-lt"/>
              </a:rPr>
              <a:t>är gemensam för alla som jobbar på KI – den beskriver </a:t>
            </a:r>
            <a:r>
              <a:rPr lang="sv-SE" altLang="sv-SE" sz="1100" b="1" dirty="0">
                <a:latin typeface="+mn-lt"/>
              </a:rPr>
              <a:t>vad vi gör </a:t>
            </a:r>
            <a:r>
              <a:rPr lang="sv-SE" altLang="sv-SE" sz="1100" dirty="0">
                <a:latin typeface="+mn-lt"/>
              </a:rPr>
              <a:t>och </a:t>
            </a:r>
            <a:r>
              <a:rPr lang="sv-SE" altLang="sv-SE" sz="1100" b="1" dirty="0">
                <a:latin typeface="+mn-lt"/>
              </a:rPr>
              <a:t>vad vi vill bidra till </a:t>
            </a:r>
            <a:r>
              <a:rPr lang="sv-SE" altLang="sv-SE" sz="1100" dirty="0">
                <a:latin typeface="+mn-lt"/>
              </a:rPr>
              <a:t>i en kortfattad mening.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sz="1100" dirty="0">
                <a:latin typeface="+mn-lt"/>
              </a:rPr>
              <a:t>KI:s vision: </a:t>
            </a:r>
            <a:br>
              <a:rPr lang="sv-SE" altLang="sv-SE" sz="1100" dirty="0">
                <a:latin typeface="+mn-lt"/>
              </a:rPr>
            </a:br>
            <a:r>
              <a:rPr lang="sv-SE" altLang="sv-SE" sz="1100" b="1" dirty="0">
                <a:latin typeface="+mn-lt"/>
              </a:rPr>
              <a:t>Vi driver utvecklingen av kunskap om livet och verkar för en bättre hälsa för alla.</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4</a:t>
            </a:fld>
            <a:endParaRPr lang="sv-SE"/>
          </a:p>
        </p:txBody>
      </p:sp>
    </p:spTree>
    <p:extLst>
      <p:ext uri="{BB962C8B-B14F-4D97-AF65-F5344CB8AC3E}">
        <p14:creationId xmlns:p14="http://schemas.microsoft.com/office/powerpoint/2010/main" val="1516377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37F02-FD97-0476-3C6A-369174141A5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DC35826-FA6D-B6EB-814E-045E2B207E3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B7D0C7A-C1E9-FA40-E7A3-71CC04E0733A}"/>
              </a:ext>
            </a:extLst>
          </p:cNvPr>
          <p:cNvSpPr>
            <a:spLocks noGrp="1"/>
          </p:cNvSpPr>
          <p:nvPr>
            <p:ph type="body" idx="1"/>
          </p:nvPr>
        </p:nvSpPr>
        <p:spPr>
          <a:xfrm>
            <a:off x="914400" y="4343400"/>
            <a:ext cx="5178896" cy="4114800"/>
          </a:xfrm>
        </p:spPr>
        <p:txBody>
          <a:bodyPr/>
          <a:lstStyle/>
          <a:p>
            <a:pPr marL="0" indent="0">
              <a:buFont typeface="Arial" panose="020B0604020202020204" pitchFamily="34" charset="0"/>
              <a:buNone/>
            </a:pPr>
            <a:r>
              <a:rPr lang="sv-SE" sz="1100" b="1" dirty="0">
                <a:latin typeface="+mn-lt"/>
              </a:rPr>
              <a:t>Bakgrund till Strategi 2030</a:t>
            </a:r>
          </a:p>
          <a:p>
            <a:pPr marL="0" indent="0">
              <a:buFont typeface="Arial" panose="020B0604020202020204" pitchFamily="34" charset="0"/>
              <a:buNone/>
            </a:pPr>
            <a:r>
              <a:rPr lang="sv-SE" sz="1100" dirty="0">
                <a:latin typeface="+mn-lt"/>
              </a:rPr>
              <a:t>Pågående långsiktigt förändringsarbete. Organisatoriska och infrastrukturella förändringar. Ny ledningsorganisation sedan årsskiftet 2018/2019. Omkring 80 procent av vår experimentella forskning har flyttat in i nya lokaler. Genom Strategi 2030 pekar vi ut färdriktningen för KI under drygt tio år framåt. </a:t>
            </a:r>
          </a:p>
          <a:p>
            <a:r>
              <a:rPr lang="sv-SE" altLang="sv-SE" sz="1100" dirty="0">
                <a:latin typeface="+mn-lt"/>
              </a:rPr>
              <a:t>Vi ska närma oss 2030 som ett </a:t>
            </a:r>
            <a:r>
              <a:rPr lang="sv-SE" altLang="sv-SE" sz="1100" b="1" dirty="0">
                <a:latin typeface="+mn-lt"/>
              </a:rPr>
              <a:t>banbrytande</a:t>
            </a:r>
            <a:r>
              <a:rPr lang="sv-SE" altLang="sv-SE" sz="1100" dirty="0">
                <a:latin typeface="+mn-lt"/>
              </a:rPr>
              <a:t>, </a:t>
            </a:r>
            <a:r>
              <a:rPr lang="sv-SE" altLang="sv-SE" sz="1100" b="1" dirty="0">
                <a:latin typeface="+mn-lt"/>
              </a:rPr>
              <a:t>samverkande</a:t>
            </a:r>
            <a:r>
              <a:rPr lang="sv-SE" altLang="sv-SE" sz="1100" dirty="0">
                <a:latin typeface="+mn-lt"/>
              </a:rPr>
              <a:t> och </a:t>
            </a:r>
            <a:r>
              <a:rPr lang="sv-SE" altLang="sv-SE" sz="1100" b="1" dirty="0">
                <a:latin typeface="+mn-lt"/>
              </a:rPr>
              <a:t>globalt universitet</a:t>
            </a:r>
            <a:r>
              <a:rPr lang="sv-SE" altLang="sv-SE" sz="1100" dirty="0">
                <a:latin typeface="+mn-lt"/>
              </a:rPr>
              <a:t>. Dessa tre strategiska vägval är de allra viktigaste för att vi ska nå våra övergripande målsättningar och närma oss visionen ”Vi driver utvecklingen av kunskap om livet och verkar för en bättre hälsa för alla”.</a:t>
            </a:r>
          </a:p>
          <a:p>
            <a:r>
              <a:rPr lang="sv-SE" altLang="sv-SE" sz="1100" b="1" dirty="0">
                <a:latin typeface="+mn-lt"/>
              </a:rPr>
              <a:t>Vägvalen är ömsesidigt beroende av varandra: </a:t>
            </a:r>
            <a:r>
              <a:rPr lang="sv-SE" altLang="sv-SE" sz="1100" dirty="0">
                <a:latin typeface="+mn-lt"/>
              </a:rPr>
              <a:t>Genom att stärka vår internationella profil – ett globalt universitet – och vår samverkan med hälso- och sjukvården, lärosäten och andra – ett samverkande universitet – får vi de perspektiv som vi behöver för att skapa nya genombrott i forskningen och hög kvalitet i utbildningen – ett banbrytande universitet. </a:t>
            </a:r>
          </a:p>
          <a:p>
            <a:r>
              <a:rPr lang="sv-SE" altLang="sv-SE" sz="1100" b="1" dirty="0">
                <a:latin typeface="+mn-lt"/>
              </a:rPr>
              <a:t>Tar ansvar för samhällets utveckling. </a:t>
            </a:r>
            <a:r>
              <a:rPr lang="sv-SE" altLang="sv-SE" sz="1100" dirty="0">
                <a:latin typeface="+mn-lt"/>
              </a:rPr>
              <a:t>De strategiska vägvalen innebär en breddning av våra ambitioner och ett större ansvarstagande för samhällets utveckling globalt, nationellt och lokalt.</a:t>
            </a:r>
            <a:endParaRPr lang="sv-SE" sz="1100" dirty="0">
              <a:latin typeface="+mn-lt"/>
            </a:endParaRPr>
          </a:p>
        </p:txBody>
      </p:sp>
      <p:sp>
        <p:nvSpPr>
          <p:cNvPr id="4" name="Platshållare för bildnummer 3">
            <a:extLst>
              <a:ext uri="{FF2B5EF4-FFF2-40B4-BE49-F238E27FC236}">
                <a16:creationId xmlns:a16="http://schemas.microsoft.com/office/drawing/2014/main" id="{64D208B5-57DF-D8A7-54EE-647D1630C0CD}"/>
              </a:ext>
            </a:extLst>
          </p:cNvPr>
          <p:cNvSpPr>
            <a:spLocks noGrp="1"/>
          </p:cNvSpPr>
          <p:nvPr>
            <p:ph type="sldNum" sz="quarter" idx="5"/>
          </p:nvPr>
        </p:nvSpPr>
        <p:spPr/>
        <p:txBody>
          <a:bodyPr/>
          <a:lstStyle/>
          <a:p>
            <a:fld id="{E4F6DBA7-38D3-4FF9-B176-AA5B07999DDF}" type="slidenum">
              <a:rPr lang="sv-SE" smtClean="0"/>
              <a:pPr/>
              <a:t>5</a:t>
            </a:fld>
            <a:endParaRPr lang="sv-SE"/>
          </a:p>
        </p:txBody>
      </p:sp>
    </p:spTree>
    <p:extLst>
      <p:ext uri="{BB962C8B-B14F-4D97-AF65-F5344CB8AC3E}">
        <p14:creationId xmlns:p14="http://schemas.microsoft.com/office/powerpoint/2010/main" val="517969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1" i="0" kern="1200" dirty="0">
                <a:effectLst/>
                <a:latin typeface="+mn-lt"/>
                <a:ea typeface="+mn-ea"/>
                <a:cs typeface="+mn-cs"/>
              </a:rPr>
              <a:t>Globala målen </a:t>
            </a:r>
            <a:r>
              <a:rPr lang="sv-SE" sz="1100" i="0" kern="1200" dirty="0">
                <a:effectLst/>
                <a:latin typeface="+mn-lt"/>
                <a:ea typeface="+mn-ea"/>
                <a:cs typeface="+mn-cs"/>
              </a:rPr>
              <a:t>är den mest ambitiösa agendan </a:t>
            </a:r>
            <a:r>
              <a:rPr lang="sv-SE" sz="1100" b="0" i="0" kern="1200" dirty="0">
                <a:effectLst/>
                <a:latin typeface="+mn-lt"/>
                <a:ea typeface="+mn-ea"/>
                <a:cs typeface="+mn-cs"/>
              </a:rPr>
              <a:t>för hållbar utveckling som världens länder någonsin antagit och finns till för att uppnå följande saker till år 2030: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100" b="0" i="0" kern="1200" dirty="0">
                <a:effectLst/>
                <a:latin typeface="+mn-lt"/>
                <a:ea typeface="+mn-ea"/>
                <a:cs typeface="+mn-cs"/>
              </a:rPr>
              <a:t>Avskaffa extrem fattigdom</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100" b="0" i="0" kern="1200" dirty="0">
                <a:effectLst/>
                <a:latin typeface="+mn-lt"/>
                <a:ea typeface="+mn-ea"/>
                <a:cs typeface="+mn-cs"/>
              </a:rPr>
              <a:t>Minska ojämlikheter och orättvisor i världen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100" b="0" i="0" kern="1200" dirty="0">
                <a:effectLst/>
                <a:latin typeface="+mn-lt"/>
                <a:ea typeface="+mn-ea"/>
                <a:cs typeface="+mn-cs"/>
              </a:rPr>
              <a:t>Främja fred och rättvisa</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sv-SE" sz="1100" b="0" i="0" kern="1200" dirty="0">
                <a:effectLst/>
                <a:latin typeface="+mn-lt"/>
                <a:ea typeface="+mn-ea"/>
                <a:cs typeface="+mn-cs"/>
              </a:rPr>
              <a:t>Lösa klimatkrisen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100" b="1" i="0" u="none" strike="noStrike" kern="1200" baseline="0" dirty="0">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b="1" i="0" u="none" strike="noStrike" kern="1200" baseline="0" dirty="0">
                <a:latin typeface="+mn-lt"/>
                <a:ea typeface="+mn-ea"/>
                <a:cs typeface="+mn-cs"/>
              </a:rPr>
              <a:t>KI:s verksamhet ska inspireras av och bidra </a:t>
            </a:r>
            <a:r>
              <a:rPr lang="sv-SE" sz="1100" b="0" i="0" u="none" strike="noStrike" kern="1200" baseline="0" dirty="0">
                <a:latin typeface="+mn-lt"/>
                <a:ea typeface="+mn-ea"/>
                <a:cs typeface="+mn-cs"/>
              </a:rPr>
              <a:t>till FN:s Agenda 2030 och de 17 globala målen för hållbar utveckling – </a:t>
            </a:r>
            <a:r>
              <a:rPr lang="sv-SE" sz="1100" b="0" i="1" u="none" strike="noStrike" kern="1200" baseline="0" dirty="0" err="1">
                <a:latin typeface="+mn-lt"/>
                <a:ea typeface="+mn-ea"/>
                <a:cs typeface="+mn-cs"/>
              </a:rPr>
              <a:t>Sustainable</a:t>
            </a:r>
            <a:r>
              <a:rPr lang="sv-SE" sz="1100" b="0" i="1" u="none" strike="noStrike" kern="1200" baseline="0" dirty="0">
                <a:latin typeface="+mn-lt"/>
                <a:ea typeface="+mn-ea"/>
                <a:cs typeface="+mn-cs"/>
              </a:rPr>
              <a:t> </a:t>
            </a:r>
            <a:r>
              <a:rPr lang="sv-SE" sz="1100" b="0" i="1" u="none" strike="noStrike" kern="1200" baseline="0" dirty="0" err="1">
                <a:latin typeface="+mn-lt"/>
                <a:ea typeface="+mn-ea"/>
                <a:cs typeface="+mn-cs"/>
              </a:rPr>
              <a:t>Development</a:t>
            </a:r>
            <a:r>
              <a:rPr lang="sv-SE" sz="1100" b="0" i="1" u="none" strike="noStrike" kern="1200" baseline="0" dirty="0">
                <a:latin typeface="+mn-lt"/>
                <a:ea typeface="+mn-ea"/>
                <a:cs typeface="+mn-cs"/>
              </a:rPr>
              <a:t> </a:t>
            </a:r>
            <a:r>
              <a:rPr lang="sv-SE" sz="1100" b="0" i="1" u="none" strike="noStrike" kern="1200" baseline="0" dirty="0" err="1">
                <a:latin typeface="+mn-lt"/>
                <a:ea typeface="+mn-ea"/>
                <a:cs typeface="+mn-cs"/>
              </a:rPr>
              <a:t>Goals</a:t>
            </a:r>
            <a:r>
              <a:rPr lang="sv-SE" sz="1100" b="0" i="0" u="none" strike="noStrike" kern="1200" baseline="0" dirty="0">
                <a:latin typeface="+mn-lt"/>
                <a:ea typeface="+mn-ea"/>
                <a:cs typeface="+mn-cs"/>
              </a:rPr>
              <a:t> (SDGs). Vi har störst potential att bidra till en bättre miljö och en hållbar utveckling genom att synliggöra och integrera hållbarhetsperspektiv i vår forskning och utbildning. </a:t>
            </a:r>
            <a:r>
              <a:rPr lang="sv-SE" sz="1100" kern="1200" dirty="0">
                <a:latin typeface="+mn-lt"/>
                <a:ea typeface="+mn-ea"/>
                <a:cs typeface="+mn-cs"/>
              </a:rPr>
              <a:t>Vi strävar efter att öka den positiva och minska den negativa miljöpåverkan från verksamheten, samt tar fram miljömål och handlingsplaner för detta arbete. </a:t>
            </a:r>
            <a:r>
              <a:rPr lang="sv-SE" sz="1100" b="0" kern="1200" dirty="0">
                <a:latin typeface="+mn-lt"/>
                <a:ea typeface="+mn-ea"/>
                <a:cs typeface="+mn-cs"/>
              </a:rPr>
              <a:t>Utbildning, forskning, innovation och ledarskap är avgörande för en hållbar utveckling i samhället.</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6</a:t>
            </a:fld>
            <a:endParaRPr lang="sv-SE" dirty="0"/>
          </a:p>
        </p:txBody>
      </p:sp>
    </p:spTree>
    <p:extLst>
      <p:ext uri="{BB962C8B-B14F-4D97-AF65-F5344CB8AC3E}">
        <p14:creationId xmlns:p14="http://schemas.microsoft.com/office/powerpoint/2010/main" val="1388059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i="0" u="none" strike="noStrike" kern="1200" baseline="0" dirty="0">
                <a:solidFill>
                  <a:schemeClr val="tx1"/>
                </a:solidFill>
                <a:latin typeface="+mn-lt"/>
                <a:ea typeface="+mn-ea"/>
                <a:cs typeface="+mn-cs"/>
              </a:rPr>
              <a:t>Internationell sampublicering 2023-2025</a:t>
            </a:r>
          </a:p>
          <a:p>
            <a:r>
              <a:rPr lang="sv-SE" sz="1100" b="0" i="0" u="none" strike="noStrike" kern="1200" baseline="0" dirty="0">
                <a:solidFill>
                  <a:schemeClr val="tx1"/>
                </a:solidFill>
                <a:latin typeface="+mn-lt"/>
                <a:ea typeface="+mn-ea"/>
                <a:cs typeface="+mn-cs"/>
              </a:rPr>
              <a:t>Antal vetenskapliga artiklar publicerade av Karolinska Institutets forskare i samverkan med en eller flera forskare från olika delar av världen.</a:t>
            </a:r>
            <a:endParaRPr lang="sv-SE" sz="1100" b="0" i="0" u="none" strike="noStrike" baseline="0" dirty="0">
              <a:solidFill>
                <a:srgbClr val="000000"/>
              </a:solidFill>
              <a:latin typeface="+mn-lt"/>
            </a:endParaRPr>
          </a:p>
          <a:p>
            <a:pPr lvl="0">
              <a:defRPr/>
            </a:pPr>
            <a:r>
              <a:rPr lang="sv-SE" dirty="0"/>
              <a:t>KI:s forskare publicerar varje år ett stort antal, cirka 75 procent, vetenskapliga artiklar i samverkan med forskare i andra länder. Under perioden 2023–2025 publicerades artiklar tillsammans med forskare i cirka 180 olika länder. USA var det land som KI hade flest sampublikationer med, tätt följt av Storbritannien och Tyskland. Sammanfattningsvis är KI:s internationella sampublicering omfattande. </a:t>
            </a:r>
            <a:endParaRPr lang="sv-SE"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100" i="1" dirty="0">
                <a:latin typeface="+mn-lt"/>
              </a:rPr>
              <a:t>(Årsredovisning </a:t>
            </a:r>
            <a:r>
              <a:rPr lang="sv-SE" sz="1100" i="1" dirty="0">
                <a:effectLst/>
                <a:latin typeface="+mn-lt"/>
                <a:ea typeface="Times" panose="02020603050405020304" pitchFamily="18" charset="0"/>
                <a:cs typeface="Times New Roman" panose="02020603050405020304" pitchFamily="18" charset="0"/>
              </a:rPr>
              <a:t>202</a:t>
            </a:r>
            <a:r>
              <a:rPr lang="sv-SE" i="1" dirty="0">
                <a:latin typeface="+mn-lt"/>
                <a:ea typeface="Times" panose="02020603050405020304" pitchFamily="18" charset="0"/>
                <a:cs typeface="Times New Roman" panose="02020603050405020304" pitchFamily="18" charset="0"/>
              </a:rPr>
              <a:t>5</a:t>
            </a:r>
            <a:r>
              <a:rPr lang="sv-SE" sz="1100" i="1" dirty="0">
                <a:effectLst/>
                <a:latin typeface="+mn-lt"/>
                <a:ea typeface="Times" panose="02020603050405020304" pitchFamily="18" charset="0"/>
                <a:cs typeface="Times New Roman" panose="02020603050405020304" pitchFamily="18" charset="0"/>
              </a:rPr>
              <a:t>, sidan 39</a:t>
            </a:r>
            <a:r>
              <a:rPr lang="sv-SE" sz="1100" b="0" i="1" u="none" strike="noStrike" kern="1200" baseline="0" dirty="0">
                <a:solidFill>
                  <a:schemeClr val="tx1"/>
                </a:solidFill>
                <a:latin typeface="+mn-lt"/>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i="1" dirty="0">
              <a:latin typeface="+mn-lt"/>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7</a:t>
            </a:fld>
            <a:endParaRPr lang="sv-SE"/>
          </a:p>
        </p:txBody>
      </p:sp>
    </p:spTree>
    <p:extLst>
      <p:ext uri="{BB962C8B-B14F-4D97-AF65-F5344CB8AC3E}">
        <p14:creationId xmlns:p14="http://schemas.microsoft.com/office/powerpoint/2010/main" val="2810115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fältnormerade citeringsgraden speglar en artikels citeringar i relation till citeringar för jämförbara publikationer, det vill säga publikationer av samma dokumenttyp, publicerade samma år och inom samma ämnesområde. I diagrammet visas medelvärdet per år av den fältnormerade citeringsgraden (Cf) för alla artiklar från KI. Detta ställs i diagrammet i relation till motsvarande Cf-värde för EU:s 27 medlemsländer (EU27) och Storbritannien. KI:s citeringsgrad ligger på en nivå som överstiger motsvarande värde för EU27 och Storbritannien. </a:t>
            </a:r>
            <a:endParaRPr lang="sv-SE" sz="1100" b="0" i="1" u="none" strike="noStrike" kern="1200" baseline="0" dirty="0">
              <a:solidFill>
                <a:schemeClr val="tx1"/>
              </a:solidFill>
              <a:latin typeface="DM Sans" pitchFamily="2" charset="0"/>
              <a:ea typeface="+mn-ea"/>
              <a:cs typeface="+mn-cs"/>
            </a:endParaRPr>
          </a:p>
          <a:p>
            <a:r>
              <a:rPr lang="sv-SE" sz="1100" i="1" dirty="0">
                <a:latin typeface="+mn-lt"/>
              </a:rPr>
              <a:t>(Årsredovisning </a:t>
            </a:r>
            <a:r>
              <a:rPr lang="sv-SE" sz="1100" i="1" dirty="0">
                <a:effectLst/>
                <a:latin typeface="+mn-lt"/>
                <a:ea typeface="Times" panose="02020603050405020304" pitchFamily="18" charset="0"/>
                <a:cs typeface="Times New Roman" panose="02020603050405020304" pitchFamily="18" charset="0"/>
              </a:rPr>
              <a:t>2025, sidan 38</a:t>
            </a:r>
            <a:r>
              <a:rPr lang="sv-SE" sz="1100" b="0" i="1" u="none" strike="noStrike" kern="1200" baseline="0" dirty="0">
                <a:solidFill>
                  <a:schemeClr val="tx1"/>
                </a:solidFill>
                <a:latin typeface="+mn-lt"/>
                <a:ea typeface="+mn-ea"/>
                <a:cs typeface="+mn-cs"/>
              </a:rPr>
              <a:t>)</a:t>
            </a:r>
          </a:p>
          <a:p>
            <a:endParaRPr lang="sv-SE" sz="1100" b="0" i="1"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E4F6DBA7-38D3-4FF9-B176-AA5B07999DDF}" type="slidenum">
              <a:rPr lang="sv-SE" smtClean="0"/>
              <a:pPr/>
              <a:t>8</a:t>
            </a:fld>
            <a:endParaRPr lang="sv-SE"/>
          </a:p>
        </p:txBody>
      </p:sp>
    </p:spTree>
    <p:extLst>
      <p:ext uri="{BB962C8B-B14F-4D97-AF65-F5344CB8AC3E}">
        <p14:creationId xmlns:p14="http://schemas.microsoft.com/office/powerpoint/2010/main" val="2944408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14400" y="4343400"/>
            <a:ext cx="5106888" cy="4114800"/>
          </a:xfrm>
        </p:spPr>
        <p:txBody>
          <a:bodyPr/>
          <a:lstStyle/>
          <a:p>
            <a:r>
              <a:rPr lang="sv-SE" sz="1100" b="0" i="0" kern="1200" dirty="0">
                <a:solidFill>
                  <a:schemeClr val="tx1"/>
                </a:solidFill>
                <a:effectLst/>
                <a:latin typeface="+mn-lt"/>
                <a:ea typeface="+mn-ea"/>
                <a:cs typeface="+mn-cs"/>
              </a:rPr>
              <a:t>Nobelförsamlingen vid Karolinska Institutet, som utser </a:t>
            </a:r>
            <a:r>
              <a:rPr lang="sv-SE" dirty="0"/>
              <a:t>Nobelpristagarna i fysiologi eller medicin</a:t>
            </a:r>
            <a:r>
              <a:rPr lang="sv-SE" sz="1100" b="0" i="0" kern="1200" dirty="0">
                <a:solidFill>
                  <a:schemeClr val="tx1"/>
                </a:solidFill>
                <a:effectLst/>
                <a:latin typeface="+mn-lt"/>
                <a:ea typeface="+mn-ea"/>
                <a:cs typeface="+mn-cs"/>
              </a:rPr>
              <a:t>, består av 50 valda ledamöter som är professorer vid KI. Genom arbetet med Nobelpriset har KI fått ett ovärderligt kontaktnät och en unik överblick över medicinska forskningsrön världen över.</a:t>
            </a:r>
            <a:endParaRPr lang="sv-SE" sz="1100" kern="1200" dirty="0">
              <a:solidFill>
                <a:schemeClr val="tx1"/>
              </a:solidFill>
              <a:effectLst/>
              <a:latin typeface="+mn-lt"/>
              <a:ea typeface="+mn-ea"/>
              <a:cs typeface="+mn-cs"/>
            </a:endParaRPr>
          </a:p>
          <a:p>
            <a:pPr marL="0" indent="0">
              <a:buFont typeface="+mj-lt"/>
              <a:buNone/>
            </a:pPr>
            <a:r>
              <a:rPr lang="sv-SE" sz="1100" b="1" kern="1200" dirty="0">
                <a:solidFill>
                  <a:schemeClr val="tx1"/>
                </a:solidFill>
                <a:effectLst/>
                <a:latin typeface="+mn-lt"/>
                <a:ea typeface="+mn-ea"/>
                <a:cs typeface="+mn-cs"/>
              </a:rPr>
              <a:t>Korta fakta om Nobelpriset i </a:t>
            </a:r>
            <a:r>
              <a:rPr lang="sv-SE" sz="1100" b="1" dirty="0">
                <a:latin typeface="+mn-lt"/>
              </a:rPr>
              <a:t>fysiologi eller medicin</a:t>
            </a:r>
            <a:endParaRPr lang="sv-SE" sz="1100" b="1" kern="1200" dirty="0">
              <a:solidFill>
                <a:schemeClr val="tx1"/>
              </a:solidFill>
              <a:effectLst/>
              <a:latin typeface="+mn-lt"/>
              <a:ea typeface="+mn-ea"/>
              <a:cs typeface="+mn-cs"/>
            </a:endParaRPr>
          </a:p>
          <a:p>
            <a:pPr marL="228600" indent="-228600">
              <a:buFont typeface="+mj-lt"/>
              <a:buAutoNum type="arabicPeriod"/>
            </a:pPr>
            <a:r>
              <a:rPr lang="sv-SE" sz="1100" kern="1200" dirty="0">
                <a:solidFill>
                  <a:schemeClr val="tx1"/>
                </a:solidFill>
                <a:effectLst/>
                <a:latin typeface="+mn-lt"/>
                <a:ea typeface="+mn-ea"/>
                <a:cs typeface="+mn-cs"/>
              </a:rPr>
              <a:t>Priserna fastställdes av Alfred Nobel genom hans testamente från 1895, och delades ut första gången 1901.</a:t>
            </a:r>
          </a:p>
          <a:p>
            <a:pPr marL="228600" indent="-228600">
              <a:buFont typeface="+mj-lt"/>
              <a:buAutoNum type="arabicPeriod"/>
            </a:pPr>
            <a:r>
              <a:rPr lang="sv-SE" sz="1100" kern="1200" dirty="0">
                <a:solidFill>
                  <a:schemeClr val="tx1"/>
                </a:solidFill>
                <a:effectLst/>
                <a:latin typeface="+mn-lt"/>
                <a:ea typeface="+mn-ea"/>
                <a:cs typeface="+mn-cs"/>
              </a:rPr>
              <a:t>Prissumman var 11 miljoner svenska kronor år 2024 per Nobelpris och kan delas mellan flera pristagare, men inte av fler än tre personer.</a:t>
            </a:r>
          </a:p>
          <a:p>
            <a:pPr marL="228600" indent="-228600">
              <a:buFont typeface="+mj-lt"/>
              <a:buAutoNum type="arabicPeriod"/>
            </a:pPr>
            <a:r>
              <a:rPr lang="sv-SE" sz="1100" kern="1200" dirty="0">
                <a:solidFill>
                  <a:schemeClr val="tx1"/>
                </a:solidFill>
                <a:effectLst/>
                <a:latin typeface="+mn-lt"/>
                <a:ea typeface="+mn-ea"/>
                <a:cs typeface="+mn-cs"/>
              </a:rPr>
              <a:t>Byggnaden där Nobelförsamlingen sammanträder heter Nobel Forum och ligger på Karolinska Institutet campus Solna. Sessionssalen är ritad just för att hysa Nobelförsamlingens sammanträden.</a:t>
            </a:r>
          </a:p>
          <a:p>
            <a:pPr marL="228600" indent="-228600">
              <a:buFont typeface="+mj-lt"/>
              <a:buAutoNum type="arabicPeriod"/>
            </a:pPr>
            <a:r>
              <a:rPr lang="sv-SE" sz="1100" kern="1200" dirty="0">
                <a:solidFill>
                  <a:schemeClr val="tx1"/>
                </a:solidFill>
                <a:effectLst/>
                <a:latin typeface="+mn-lt"/>
                <a:ea typeface="+mn-ea"/>
                <a:cs typeface="+mn-cs"/>
              </a:rPr>
              <a:t>Den slutliga omröstningen sker strax innan pristagaren eller pristagarna offentliggörs, den första måndagen i oktober varje år. Beslutet g</a:t>
            </a:r>
            <a:r>
              <a:rPr lang="da-DK" sz="1100" kern="1200" dirty="0">
                <a:solidFill>
                  <a:schemeClr val="tx1"/>
                </a:solidFill>
                <a:effectLst/>
                <a:latin typeface="+mn-lt"/>
                <a:ea typeface="+mn-ea"/>
                <a:cs typeface="+mn-cs"/>
              </a:rPr>
              <a:t>å</a:t>
            </a:r>
            <a:r>
              <a:rPr lang="sv-SE" sz="1100" kern="1200" dirty="0">
                <a:solidFill>
                  <a:schemeClr val="tx1"/>
                </a:solidFill>
                <a:effectLst/>
                <a:latin typeface="+mn-lt"/>
                <a:ea typeface="+mn-ea"/>
                <a:cs typeface="+mn-cs"/>
              </a:rPr>
              <a:t>r inte att överklaga. </a:t>
            </a:r>
          </a:p>
          <a:p>
            <a:pPr marL="228600" indent="-228600">
              <a:buFont typeface="+mj-lt"/>
              <a:buAutoNum type="arabicPeriod"/>
            </a:pPr>
            <a:r>
              <a:rPr lang="sv-SE" sz="1100" kern="1200" dirty="0">
                <a:solidFill>
                  <a:schemeClr val="tx1"/>
                </a:solidFill>
                <a:effectLst/>
                <a:latin typeface="+mn-lt"/>
                <a:ea typeface="+mn-ea"/>
                <a:cs typeface="+mn-cs"/>
              </a:rPr>
              <a:t>Beskedet når pristagaren eller pristagarna precis innan det offentliggörs.</a:t>
            </a:r>
          </a:p>
          <a:p>
            <a:pPr marL="228600" indent="-228600">
              <a:buFont typeface="+mj-lt"/>
              <a:buAutoNum type="arabicPeriod"/>
            </a:pPr>
            <a:r>
              <a:rPr lang="sv-SE" sz="1100" kern="1200" dirty="0">
                <a:solidFill>
                  <a:schemeClr val="tx1"/>
                </a:solidFill>
                <a:effectLst/>
                <a:latin typeface="+mn-lt"/>
                <a:ea typeface="+mn-ea"/>
                <a:cs typeface="+mn-cs"/>
              </a:rPr>
              <a:t>Alfred Nobel själv uppfann dynamit. Han skapade ett växande affärsimperium men hade ingen egen nära familj. Han blev intresserad av att skapa ett pris för att stimulera vetenskapliga framsteg och förbättra mänsklighetens villkor, och i sitt testamente lämnade han större delen av sina tillgångar till en fond för årlig prisbelöning inom fem olika områden.</a:t>
            </a:r>
          </a:p>
          <a:p>
            <a:pPr marL="228600" indent="-228600">
              <a:buFont typeface="+mj-lt"/>
              <a:buAutoNum type="arabicPeriod"/>
            </a:pPr>
            <a:r>
              <a:rPr lang="sv-SE" sz="1100" kern="1200" dirty="0">
                <a:solidFill>
                  <a:schemeClr val="tx1"/>
                </a:solidFill>
                <a:effectLst/>
                <a:latin typeface="+mn-lt"/>
                <a:ea typeface="+mn-ea"/>
                <a:cs typeface="+mn-cs"/>
              </a:rPr>
              <a:t>Av åtta svenskar som hittills fått Nobelpriset i fysiologi eller medicin är fem från Karolinska Institutet.</a:t>
            </a:r>
          </a:p>
          <a:p>
            <a:pPr marL="228600" indent="-228600">
              <a:buFont typeface="+mj-lt"/>
              <a:buAutoNum type="arabicPeriod"/>
            </a:pPr>
            <a:r>
              <a:rPr lang="sv-SE" sz="1100" kern="1200" dirty="0">
                <a:solidFill>
                  <a:schemeClr val="tx1"/>
                </a:solidFill>
                <a:effectLst/>
                <a:latin typeface="+mn-lt"/>
                <a:ea typeface="+mn-ea"/>
                <a:cs typeface="+mn-cs"/>
              </a:rPr>
              <a:t>Nobelprismedaljen tillverkas för hand av 18 karats återvunnet guld och väger 175 gram.</a:t>
            </a:r>
          </a:p>
        </p:txBody>
      </p:sp>
      <p:sp>
        <p:nvSpPr>
          <p:cNvPr id="4" name="Platshållare för bildnummer 3"/>
          <p:cNvSpPr>
            <a:spLocks noGrp="1"/>
          </p:cNvSpPr>
          <p:nvPr>
            <p:ph type="sldNum" sz="quarter" idx="5"/>
          </p:nvPr>
        </p:nvSpPr>
        <p:spPr/>
        <p:txBody>
          <a:bodyPr/>
          <a:lstStyle/>
          <a:p>
            <a:fld id="{E4F6DBA7-38D3-4FF9-B176-AA5B07999DDF}" type="slidenum">
              <a:rPr lang="sv-SE" smtClean="0"/>
              <a:pPr/>
              <a:t>9</a:t>
            </a:fld>
            <a:endParaRPr lang="sv-SE" dirty="0"/>
          </a:p>
        </p:txBody>
      </p:sp>
    </p:spTree>
    <p:extLst>
      <p:ext uri="{BB962C8B-B14F-4D97-AF65-F5344CB8AC3E}">
        <p14:creationId xmlns:p14="http://schemas.microsoft.com/office/powerpoint/2010/main" val="1356361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accent1"/>
        </a:solidFill>
        <a:effectLst/>
      </p:bgPr>
    </p:bg>
    <p:spTree>
      <p:nvGrpSpPr>
        <p:cNvPr id="1" name=""/>
        <p:cNvGrpSpPr/>
        <p:nvPr/>
      </p:nvGrpSpPr>
      <p:grpSpPr>
        <a:xfrm>
          <a:off x="0" y="0"/>
          <a:ext cx="0" cy="0"/>
          <a:chOff x="0" y="0"/>
          <a:chExt cx="0" cy="0"/>
        </a:xfrm>
      </p:grpSpPr>
      <p:pic>
        <p:nvPicPr>
          <p:cNvPr id="4" name="Bild 3" descr="Logotyp Karolinska Institutet.">
            <a:extLst>
              <a:ext uri="{FF2B5EF4-FFF2-40B4-BE49-F238E27FC236}">
                <a16:creationId xmlns:a16="http://schemas.microsoft.com/office/drawing/2014/main" id="{5C58A32B-CE37-00A7-BB2A-05D502F739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1478" y="262850"/>
            <a:ext cx="1691680" cy="704867"/>
          </a:xfrm>
          <a:prstGeom prst="rect">
            <a:avLst/>
          </a:prstGeom>
        </p:spPr>
      </p:pic>
      <p:sp>
        <p:nvSpPr>
          <p:cNvPr id="3074" name="Rectangle 2"/>
          <p:cNvSpPr>
            <a:spLocks noGrp="1" noChangeArrowheads="1"/>
          </p:cNvSpPr>
          <p:nvPr>
            <p:ph type="ctrTitle"/>
          </p:nvPr>
        </p:nvSpPr>
        <p:spPr>
          <a:xfrm>
            <a:off x="685800" y="1545332"/>
            <a:ext cx="7772400" cy="857250"/>
          </a:xfrm>
        </p:spPr>
        <p:txBody>
          <a:bodyPr anchor="ctr"/>
          <a:lstStyle>
            <a:lvl1pPr>
              <a:defRPr sz="3200" kern="1200" spc="-80" baseline="0">
                <a:solidFill>
                  <a:srgbClr val="FFFFFF"/>
                </a:solidFill>
              </a:defRPr>
            </a:lvl1pPr>
          </a:lstStyle>
          <a:p>
            <a:pPr lvl="0"/>
            <a:r>
              <a:rPr lang="sv-SE" noProof="0" dirty="0"/>
              <a:t>Klicka här för att ändra mall för rubrikformat</a:t>
            </a:r>
          </a:p>
        </p:txBody>
      </p:sp>
      <p:sp>
        <p:nvSpPr>
          <p:cNvPr id="3075" name="Rectangle 3"/>
          <p:cNvSpPr>
            <a:spLocks noGrp="1" noChangeArrowheads="1"/>
          </p:cNvSpPr>
          <p:nvPr>
            <p:ph type="subTitle" idx="1"/>
          </p:nvPr>
        </p:nvSpPr>
        <p:spPr>
          <a:xfrm>
            <a:off x="685800" y="2553444"/>
            <a:ext cx="7772400" cy="1314450"/>
          </a:xfrm>
        </p:spPr>
        <p:txBody>
          <a:bodyPr/>
          <a:lstStyle>
            <a:lvl1pPr marL="0" indent="0">
              <a:buFont typeface="Wingdings" charset="2"/>
              <a:buNone/>
              <a:defRPr sz="1800" spc="-20" baseline="0">
                <a:solidFill>
                  <a:srgbClr val="FFFFFF"/>
                </a:solidFill>
              </a:defRPr>
            </a:lvl1pPr>
          </a:lstStyle>
          <a:p>
            <a:pPr lvl="0"/>
            <a:r>
              <a:rPr lang="sv-SE" noProof="0"/>
              <a:t>Klicka här för att ändra mall för underrubrikformat</a:t>
            </a:r>
            <a:endParaRPr lang="sv-SE" noProof="0" dirty="0"/>
          </a:p>
        </p:txBody>
      </p:sp>
    </p:spTree>
    <p:extLst>
      <p:ext uri="{BB962C8B-B14F-4D97-AF65-F5344CB8AC3E}">
        <p14:creationId xmlns:p14="http://schemas.microsoft.com/office/powerpoint/2010/main" val="380164759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vslutande bild">
    <p:bg>
      <p:bgPr>
        <a:solidFill>
          <a:schemeClr val="accent1"/>
        </a:solidFill>
        <a:effectLst/>
      </p:bgPr>
    </p:bg>
    <p:spTree>
      <p:nvGrpSpPr>
        <p:cNvPr id="1" name=""/>
        <p:cNvGrpSpPr/>
        <p:nvPr/>
      </p:nvGrpSpPr>
      <p:grpSpPr>
        <a:xfrm>
          <a:off x="0" y="0"/>
          <a:ext cx="0" cy="0"/>
          <a:chOff x="0" y="0"/>
          <a:chExt cx="0" cy="0"/>
        </a:xfrm>
      </p:grpSpPr>
      <p:pic>
        <p:nvPicPr>
          <p:cNvPr id="3" name="Bild 2" descr="Logotyp Karolinska Institutet.">
            <a:extLst>
              <a:ext uri="{FF2B5EF4-FFF2-40B4-BE49-F238E27FC236}">
                <a16:creationId xmlns:a16="http://schemas.microsoft.com/office/drawing/2014/main" id="{7AC1AD67-1AF6-B109-ABEC-31FF3DEF09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96951" y="1915479"/>
            <a:ext cx="3150096" cy="1312540"/>
          </a:xfrm>
          <a:prstGeom prst="rect">
            <a:avLst/>
          </a:prstGeom>
        </p:spPr>
      </p:pic>
    </p:spTree>
    <p:extLst>
      <p:ext uri="{BB962C8B-B14F-4D97-AF65-F5344CB8AC3E}">
        <p14:creationId xmlns:p14="http://schemas.microsoft.com/office/powerpoint/2010/main" val="146992916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vslutande bild med text">
    <p:bg>
      <p:bgPr>
        <a:solidFill>
          <a:schemeClr val="accent1"/>
        </a:solidFill>
        <a:effectLst/>
      </p:bgPr>
    </p:bg>
    <p:spTree>
      <p:nvGrpSpPr>
        <p:cNvPr id="1" name=""/>
        <p:cNvGrpSpPr/>
        <p:nvPr/>
      </p:nvGrpSpPr>
      <p:grpSpPr>
        <a:xfrm>
          <a:off x="0" y="0"/>
          <a:ext cx="0" cy="0"/>
          <a:chOff x="0" y="0"/>
          <a:chExt cx="0" cy="0"/>
        </a:xfrm>
      </p:grpSpPr>
      <p:sp>
        <p:nvSpPr>
          <p:cNvPr id="3" name="Platshållare för text 9">
            <a:extLst>
              <a:ext uri="{FF2B5EF4-FFF2-40B4-BE49-F238E27FC236}">
                <a16:creationId xmlns:a16="http://schemas.microsoft.com/office/drawing/2014/main" id="{28D153B6-736E-604E-CC38-30ABDB634687}"/>
              </a:ext>
            </a:extLst>
          </p:cNvPr>
          <p:cNvSpPr>
            <a:spLocks noGrp="1"/>
          </p:cNvSpPr>
          <p:nvPr>
            <p:ph type="body" sz="quarter" idx="15"/>
          </p:nvPr>
        </p:nvSpPr>
        <p:spPr>
          <a:xfrm>
            <a:off x="255971" y="4299942"/>
            <a:ext cx="8564501" cy="578499"/>
          </a:xfrm>
        </p:spPr>
        <p:txBody>
          <a:bodyPr/>
          <a:lstStyle>
            <a:lvl1pPr marL="0" indent="0">
              <a:buNone/>
              <a:defRPr sz="1600">
                <a:solidFill>
                  <a:schemeClr val="bg1"/>
                </a:solidFill>
              </a:defRPr>
            </a:lvl1pPr>
          </a:lstStyle>
          <a:p>
            <a:pPr lvl="0"/>
            <a:r>
              <a:rPr lang="sv-SE"/>
              <a:t>Klicka här för att ändra format på bakgrundstexten</a:t>
            </a:r>
          </a:p>
        </p:txBody>
      </p:sp>
      <p:pic>
        <p:nvPicPr>
          <p:cNvPr id="4" name="Bild 3" descr="Logotyp Karolinska Institutet.">
            <a:extLst>
              <a:ext uri="{FF2B5EF4-FFF2-40B4-BE49-F238E27FC236}">
                <a16:creationId xmlns:a16="http://schemas.microsoft.com/office/drawing/2014/main" id="{1A2DD4E6-57FC-99BA-083F-4F5711AA37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96951" y="1915479"/>
            <a:ext cx="3150096" cy="1312540"/>
          </a:xfrm>
          <a:prstGeom prst="rect">
            <a:avLst/>
          </a:prstGeom>
        </p:spPr>
      </p:pic>
    </p:spTree>
    <p:extLst>
      <p:ext uri="{BB962C8B-B14F-4D97-AF65-F5344CB8AC3E}">
        <p14:creationId xmlns:p14="http://schemas.microsoft.com/office/powerpoint/2010/main" val="172781794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2AE9B8-65FD-DBD6-6BDA-810C7B329FCB}"/>
              </a:ext>
            </a:extLst>
          </p:cNvPr>
          <p:cNvSpPr>
            <a:spLocks noGrp="1"/>
          </p:cNvSpPr>
          <p:nvPr>
            <p:ph type="title"/>
          </p:nvPr>
        </p:nvSpPr>
        <p:spPr/>
        <p:txBody>
          <a:bodyPr anchor="b" anchorCtr="0"/>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47BAE95B-2559-ED1B-6634-A3474D45E63E}"/>
              </a:ext>
            </a:extLst>
          </p:cNvPr>
          <p:cNvSpPr>
            <a:spLocks noGrp="1"/>
          </p:cNvSpPr>
          <p:nvPr>
            <p:ph type="dt" sz="half" idx="10"/>
          </p:nvPr>
        </p:nvSpPr>
        <p:spPr/>
        <p:txBody>
          <a:bodyPr/>
          <a:lstStyle/>
          <a:p>
            <a:fld id="{E6FCE75A-EAA4-4123-8930-E04E73635E7B}" type="datetime4">
              <a:rPr lang="sv-SE" smtClean="0"/>
              <a:pPr/>
              <a:t>26 mars 2026</a:t>
            </a:fld>
            <a:endParaRPr lang="sv-SE"/>
          </a:p>
        </p:txBody>
      </p:sp>
      <p:sp>
        <p:nvSpPr>
          <p:cNvPr id="4" name="Platshållare för sidfot 3">
            <a:extLst>
              <a:ext uri="{FF2B5EF4-FFF2-40B4-BE49-F238E27FC236}">
                <a16:creationId xmlns:a16="http://schemas.microsoft.com/office/drawing/2014/main" id="{F25A6EB3-5C64-4BC3-F7B0-1B6EE264965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4D93293C-520A-B801-0EC1-07E90501E3C8}"/>
              </a:ext>
            </a:extLst>
          </p:cNvPr>
          <p:cNvSpPr>
            <a:spLocks noGrp="1"/>
          </p:cNvSpPr>
          <p:nvPr>
            <p:ph type="sldNum" sz="quarter" idx="12"/>
          </p:nvPr>
        </p:nvSpPr>
        <p:spPr/>
        <p:txBody>
          <a:bodyPr/>
          <a:lstStyle/>
          <a:p>
            <a:fld id="{B5C8723E-5A40-4F9A-B83B-0F0B7FEF2706}" type="slidenum">
              <a:rPr lang="sv-SE" smtClean="0"/>
              <a:pPr/>
              <a:t>‹#›</a:t>
            </a:fld>
            <a:endParaRPr lang="sv-SE"/>
          </a:p>
        </p:txBody>
      </p:sp>
    </p:spTree>
    <p:extLst>
      <p:ext uri="{BB962C8B-B14F-4D97-AF65-F5344CB8AC3E}">
        <p14:creationId xmlns:p14="http://schemas.microsoft.com/office/powerpoint/2010/main" val="282232537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lvl1pPr>
          </a:lstStyle>
          <a:p>
            <a:fld id="{7626D6D3-6DAE-403F-85AB-A35BA05568AB}" type="datetime4">
              <a:rPr lang="sv-SE"/>
              <a:pPr/>
              <a:t>26 mars 2026</a:t>
            </a:fld>
            <a:endParaRPr lang="sv-SE"/>
          </a:p>
        </p:txBody>
      </p:sp>
      <p:sp>
        <p:nvSpPr>
          <p:cNvPr id="5" name="Platshållare för sidfot 4"/>
          <p:cNvSpPr>
            <a:spLocks noGrp="1"/>
          </p:cNvSpPr>
          <p:nvPr>
            <p:ph type="ftr" sz="quarter" idx="11"/>
          </p:nvPr>
        </p:nvSpPr>
        <p:spPr/>
        <p:txBody>
          <a:bodyPr/>
          <a:lstStyle>
            <a:lvl1pPr>
              <a:defRPr/>
            </a:lvl1pPr>
          </a:lstStyle>
          <a:p>
            <a:endParaRPr lang="sv-SE" dirty="0"/>
          </a:p>
        </p:txBody>
      </p:sp>
      <p:sp>
        <p:nvSpPr>
          <p:cNvPr id="6" name="Platshållare för bildnummer 5"/>
          <p:cNvSpPr>
            <a:spLocks noGrp="1"/>
          </p:cNvSpPr>
          <p:nvPr>
            <p:ph type="sldNum" sz="quarter" idx="12"/>
          </p:nvPr>
        </p:nvSpPr>
        <p:spPr/>
        <p:txBody>
          <a:bodyPr/>
          <a:lstStyle>
            <a:lvl1pPr>
              <a:defRPr/>
            </a:lvl1pPr>
          </a:lstStyle>
          <a:p>
            <a:fld id="{15859C56-CB7E-413F-8971-4226A1EF6823}" type="slidenum">
              <a:rPr lang="sv-SE"/>
              <a:pPr/>
              <a:t>‹#›</a:t>
            </a:fld>
            <a:endParaRPr lang="sv-SE"/>
          </a:p>
        </p:txBody>
      </p:sp>
      <p:sp>
        <p:nvSpPr>
          <p:cNvPr id="9" name="Rectangle 2"/>
          <p:cNvSpPr>
            <a:spLocks noGrp="1" noChangeArrowheads="1"/>
          </p:cNvSpPr>
          <p:nvPr>
            <p:ph type="title"/>
          </p:nvPr>
        </p:nvSpPr>
        <p:spPr bwMode="auto">
          <a:xfrm>
            <a:off x="539750" y="850404"/>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a:t>
            </a:r>
            <a:endParaRPr lang="sv-SE" dirty="0"/>
          </a:p>
        </p:txBody>
      </p:sp>
      <p:sp>
        <p:nvSpPr>
          <p:cNvPr id="10" name="Rectangle 3"/>
          <p:cNvSpPr>
            <a:spLocks noGrp="1" noChangeArrowheads="1"/>
          </p:cNvSpPr>
          <p:nvPr>
            <p:ph idx="1"/>
          </p:nvPr>
        </p:nvSpPr>
        <p:spPr bwMode="auto">
          <a:xfrm>
            <a:off x="539750" y="1851670"/>
            <a:ext cx="7772400" cy="282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3512632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lbi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fld id="{4C6D694F-6DFB-473E-9B0F-C6F7C16EE313}" type="datetime4">
              <a:rPr lang="sv-SE"/>
              <a:pPr/>
              <a:t>26 mars 2026</a:t>
            </a:fld>
            <a:endParaRPr lang="sv-SE"/>
          </a:p>
        </p:txBody>
      </p:sp>
      <p:sp>
        <p:nvSpPr>
          <p:cNvPr id="5" name="Platshållare för bildnummer 4"/>
          <p:cNvSpPr>
            <a:spLocks noGrp="1"/>
          </p:cNvSpPr>
          <p:nvPr>
            <p:ph type="sldNum" sz="quarter" idx="12"/>
          </p:nvPr>
        </p:nvSpPr>
        <p:spPr/>
        <p:txBody>
          <a:bodyPr/>
          <a:lstStyle>
            <a:lvl1pPr>
              <a:defRPr/>
            </a:lvl1pPr>
          </a:lstStyle>
          <a:p>
            <a:fld id="{F62672A2-7A6E-4D96-9253-F8CDFE0E8C67}" type="slidenum">
              <a:rPr lang="sv-SE"/>
              <a:pPr/>
              <a:t>‹#›</a:t>
            </a:fld>
            <a:endParaRPr lang="sv-SE"/>
          </a:p>
        </p:txBody>
      </p:sp>
      <p:sp>
        <p:nvSpPr>
          <p:cNvPr id="7" name="Platshållare för bild 6"/>
          <p:cNvSpPr>
            <a:spLocks noGrp="1"/>
          </p:cNvSpPr>
          <p:nvPr>
            <p:ph type="pic" sz="quarter" idx="13"/>
          </p:nvPr>
        </p:nvSpPr>
        <p:spPr>
          <a:xfrm>
            <a:off x="119270" y="119271"/>
            <a:ext cx="8905460" cy="4905953"/>
          </a:xfrm>
        </p:spPr>
        <p:txBody>
          <a:bodyPr/>
          <a:lstStyle/>
          <a:p>
            <a:r>
              <a:rPr lang="sv-SE" dirty="0"/>
              <a:t>Klicka på ikonen för att lägga till en bild</a:t>
            </a:r>
          </a:p>
        </p:txBody>
      </p:sp>
    </p:spTree>
    <p:extLst>
      <p:ext uri="{BB962C8B-B14F-4D97-AF65-F5344CB8AC3E}">
        <p14:creationId xmlns:p14="http://schemas.microsoft.com/office/powerpoint/2010/main" val="2120383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ubrik + 1 innehåll och 1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4502150" y="1851025"/>
            <a:ext cx="3810000" cy="2825750"/>
          </a:xfrm>
        </p:spPr>
        <p:txBody>
          <a:bodyPr/>
          <a:lstStyle/>
          <a:p>
            <a:r>
              <a:rPr lang="sv-SE"/>
              <a:t>Klicka på ikonen för att lägga till en bild</a:t>
            </a:r>
          </a:p>
        </p:txBody>
      </p:sp>
      <p:sp>
        <p:nvSpPr>
          <p:cNvPr id="2" name="Platshållare för datum 1"/>
          <p:cNvSpPr>
            <a:spLocks noGrp="1"/>
          </p:cNvSpPr>
          <p:nvPr>
            <p:ph type="dt" sz="half" idx="10"/>
          </p:nvPr>
        </p:nvSpPr>
        <p:spPr/>
        <p:txBody>
          <a:bodyPr/>
          <a:lstStyle>
            <a:lvl1pPr>
              <a:defRPr/>
            </a:lvl1pPr>
          </a:lstStyle>
          <a:p>
            <a:fld id="{69C70660-333D-4417-8C25-17E2CB1974B4}" type="datetime4">
              <a:rPr lang="sv-SE"/>
              <a:pPr/>
              <a:t>26 mars 2026</a:t>
            </a:fld>
            <a:endParaRPr lang="sv-SE"/>
          </a:p>
        </p:txBody>
      </p:sp>
      <p:sp>
        <p:nvSpPr>
          <p:cNvPr id="3" name="Platshållare för sidfot 2"/>
          <p:cNvSpPr>
            <a:spLocks noGrp="1"/>
          </p:cNvSpPr>
          <p:nvPr>
            <p:ph type="ftr" sz="quarter" idx="11"/>
          </p:nvPr>
        </p:nvSpPr>
        <p:spPr/>
        <p:txBody>
          <a:bodyPr/>
          <a:lstStyle>
            <a:lvl1pPr>
              <a:defRPr/>
            </a:lvl1pPr>
          </a:lstStyle>
          <a:p>
            <a:endParaRPr lang="sv-SE" dirty="0"/>
          </a:p>
        </p:txBody>
      </p:sp>
      <p:sp>
        <p:nvSpPr>
          <p:cNvPr id="4" name="Platshållare för bildnummer 3"/>
          <p:cNvSpPr>
            <a:spLocks noGrp="1"/>
          </p:cNvSpPr>
          <p:nvPr>
            <p:ph type="sldNum" sz="quarter" idx="12"/>
          </p:nvPr>
        </p:nvSpPr>
        <p:spPr/>
        <p:txBody>
          <a:bodyPr/>
          <a:lstStyle>
            <a:lvl1pPr>
              <a:defRPr/>
            </a:lvl1pPr>
          </a:lstStyle>
          <a:p>
            <a:fld id="{E4B570BB-7289-4069-9D4A-2FAE4107D42A}" type="slidenum">
              <a:rPr lang="sv-SE"/>
              <a:pPr/>
              <a:t>‹#›</a:t>
            </a:fld>
            <a:endParaRPr lang="sv-SE"/>
          </a:p>
        </p:txBody>
      </p:sp>
      <p:sp>
        <p:nvSpPr>
          <p:cNvPr id="5" name="Rubrik 1"/>
          <p:cNvSpPr>
            <a:spLocks noGrp="1"/>
          </p:cNvSpPr>
          <p:nvPr>
            <p:ph type="title"/>
          </p:nvPr>
        </p:nvSpPr>
        <p:spPr>
          <a:xfrm>
            <a:off x="539750" y="850404"/>
            <a:ext cx="7772400" cy="857250"/>
          </a:xfrm>
        </p:spPr>
        <p:txBody>
          <a:bodyPr/>
          <a:lstStyle/>
          <a:p>
            <a:r>
              <a:rPr lang="sv-SE"/>
              <a:t>Klicka här för att ändra format</a:t>
            </a:r>
            <a:endParaRPr lang="sv-SE" dirty="0"/>
          </a:p>
        </p:txBody>
      </p:sp>
      <p:sp>
        <p:nvSpPr>
          <p:cNvPr id="6" name="Platshållare för innehåll 2"/>
          <p:cNvSpPr>
            <a:spLocks noGrp="1"/>
          </p:cNvSpPr>
          <p:nvPr>
            <p:ph sz="half" idx="1"/>
          </p:nvPr>
        </p:nvSpPr>
        <p:spPr>
          <a:xfrm>
            <a:off x="539750" y="1851669"/>
            <a:ext cx="3810000" cy="2825105"/>
          </a:xfrm>
        </p:spPr>
        <p:txBody>
          <a:bodyPr/>
          <a:lstStyle>
            <a:lvl1pPr>
              <a:defRPr sz="2000"/>
            </a:lvl1pPr>
            <a:lvl2pPr>
              <a:defRPr sz="1800"/>
            </a:lvl2pPr>
            <a:lvl3pPr>
              <a:defRPr sz="1600"/>
            </a:lvl3pPr>
            <a:lvl4pPr>
              <a:defRPr sz="14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827238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ubrik + 2 bilder">
    <p:spTree>
      <p:nvGrpSpPr>
        <p:cNvPr id="1" name=""/>
        <p:cNvGrpSpPr/>
        <p:nvPr/>
      </p:nvGrpSpPr>
      <p:grpSpPr>
        <a:xfrm>
          <a:off x="0" y="0"/>
          <a:ext cx="0" cy="0"/>
          <a:chOff x="0" y="0"/>
          <a:chExt cx="0" cy="0"/>
        </a:xfrm>
      </p:grpSpPr>
      <p:sp>
        <p:nvSpPr>
          <p:cNvPr id="11" name="Platshållare för bild 8"/>
          <p:cNvSpPr>
            <a:spLocks noGrp="1"/>
          </p:cNvSpPr>
          <p:nvPr>
            <p:ph type="pic" sz="quarter" idx="14"/>
          </p:nvPr>
        </p:nvSpPr>
        <p:spPr>
          <a:xfrm>
            <a:off x="539750" y="1851670"/>
            <a:ext cx="3810000" cy="2825750"/>
          </a:xfrm>
        </p:spPr>
        <p:txBody>
          <a:bodyPr/>
          <a:lstStyle/>
          <a:p>
            <a:r>
              <a:rPr lang="sv-SE"/>
              <a:t>Klicka på ikonen för att lägga till en bild</a:t>
            </a:r>
          </a:p>
        </p:txBody>
      </p:sp>
      <p:sp>
        <p:nvSpPr>
          <p:cNvPr id="5" name="Platshållare för datum 4"/>
          <p:cNvSpPr>
            <a:spLocks noGrp="1"/>
          </p:cNvSpPr>
          <p:nvPr>
            <p:ph type="dt" sz="half" idx="10"/>
          </p:nvPr>
        </p:nvSpPr>
        <p:spPr/>
        <p:txBody>
          <a:bodyPr/>
          <a:lstStyle>
            <a:lvl1pPr>
              <a:defRPr/>
            </a:lvl1pPr>
          </a:lstStyle>
          <a:p>
            <a:fld id="{E9AD4C84-4EA5-437F-A12A-61931E0C0F5F}" type="datetime4">
              <a:rPr lang="sv-SE"/>
              <a:pPr/>
              <a:t>26 mars 2026</a:t>
            </a:fld>
            <a:endParaRPr lang="sv-SE"/>
          </a:p>
        </p:txBody>
      </p:sp>
      <p:sp>
        <p:nvSpPr>
          <p:cNvPr id="6" name="Platshållare för sidfot 5"/>
          <p:cNvSpPr>
            <a:spLocks noGrp="1"/>
          </p:cNvSpPr>
          <p:nvPr>
            <p:ph type="ftr" sz="quarter" idx="11"/>
          </p:nvPr>
        </p:nvSpPr>
        <p:spPr/>
        <p:txBody>
          <a:bodyPr/>
          <a:lstStyle>
            <a:lvl1pPr>
              <a:defRPr/>
            </a:lvl1pPr>
          </a:lstStyle>
          <a:p>
            <a:endParaRPr lang="sv-SE" dirty="0"/>
          </a:p>
        </p:txBody>
      </p:sp>
      <p:sp>
        <p:nvSpPr>
          <p:cNvPr id="7" name="Platshållare för bildnummer 6"/>
          <p:cNvSpPr>
            <a:spLocks noGrp="1"/>
          </p:cNvSpPr>
          <p:nvPr>
            <p:ph type="sldNum" sz="quarter" idx="12"/>
          </p:nvPr>
        </p:nvSpPr>
        <p:spPr/>
        <p:txBody>
          <a:bodyPr/>
          <a:lstStyle>
            <a:lvl1pPr>
              <a:defRPr/>
            </a:lvl1pPr>
          </a:lstStyle>
          <a:p>
            <a:fld id="{73E6EECC-44D8-4442-87AA-D47F74CC81A2}" type="slidenum">
              <a:rPr lang="sv-SE"/>
              <a:pPr/>
              <a:t>‹#›</a:t>
            </a:fld>
            <a:endParaRPr lang="sv-SE"/>
          </a:p>
        </p:txBody>
      </p:sp>
      <p:sp>
        <p:nvSpPr>
          <p:cNvPr id="8" name="Platshållare för bild 8"/>
          <p:cNvSpPr>
            <a:spLocks noGrp="1"/>
          </p:cNvSpPr>
          <p:nvPr>
            <p:ph type="pic" sz="quarter" idx="13"/>
          </p:nvPr>
        </p:nvSpPr>
        <p:spPr>
          <a:xfrm>
            <a:off x="4502150" y="1851025"/>
            <a:ext cx="3810000" cy="2825750"/>
          </a:xfrm>
        </p:spPr>
        <p:txBody>
          <a:bodyPr/>
          <a:lstStyle/>
          <a:p>
            <a:r>
              <a:rPr lang="sv-SE"/>
              <a:t>Klicka på ikonen för att lägga till en bild</a:t>
            </a:r>
          </a:p>
        </p:txBody>
      </p:sp>
      <p:sp>
        <p:nvSpPr>
          <p:cNvPr id="9" name="Rubrik 1"/>
          <p:cNvSpPr>
            <a:spLocks noGrp="1"/>
          </p:cNvSpPr>
          <p:nvPr>
            <p:ph type="title"/>
          </p:nvPr>
        </p:nvSpPr>
        <p:spPr>
          <a:xfrm>
            <a:off x="539750" y="850404"/>
            <a:ext cx="7772400" cy="857250"/>
          </a:xfrm>
        </p:spPr>
        <p:txBody>
          <a:bodyPr/>
          <a:lstStyle/>
          <a:p>
            <a:r>
              <a:rPr lang="sv-SE"/>
              <a:t>Klicka här för att ändra format</a:t>
            </a:r>
            <a:endParaRPr lang="sv-SE" dirty="0"/>
          </a:p>
        </p:txBody>
      </p:sp>
    </p:spTree>
    <p:extLst>
      <p:ext uri="{BB962C8B-B14F-4D97-AF65-F5344CB8AC3E}">
        <p14:creationId xmlns:p14="http://schemas.microsoft.com/office/powerpoint/2010/main" val="3657994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 + 2 bilder m bil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6FCE75A-EAA4-4123-8930-E04E73635E7B}" type="datetime4">
              <a:rPr lang="sv-SE" smtClean="0"/>
              <a:pPr/>
              <a:t>26 mars 2026</a:t>
            </a:fld>
            <a:endParaRPr lang="sv-SE"/>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B5C8723E-5A40-4F9A-B83B-0F0B7FEF2706}" type="slidenum">
              <a:rPr lang="sv-SE" smtClean="0"/>
              <a:pPr/>
              <a:t>‹#›</a:t>
            </a:fld>
            <a:endParaRPr lang="sv-SE"/>
          </a:p>
        </p:txBody>
      </p:sp>
      <p:sp>
        <p:nvSpPr>
          <p:cNvPr id="6" name="Platshållare för bild 8"/>
          <p:cNvSpPr>
            <a:spLocks noGrp="1"/>
          </p:cNvSpPr>
          <p:nvPr>
            <p:ph type="pic" sz="quarter" idx="14"/>
          </p:nvPr>
        </p:nvSpPr>
        <p:spPr>
          <a:xfrm>
            <a:off x="539750" y="1853075"/>
            <a:ext cx="3810000" cy="2086827"/>
          </a:xfrm>
        </p:spPr>
        <p:txBody>
          <a:bodyPr/>
          <a:lstStyle/>
          <a:p>
            <a:r>
              <a:rPr lang="sv-SE"/>
              <a:t>Klicka på ikonen för att lägga till en bild</a:t>
            </a:r>
          </a:p>
        </p:txBody>
      </p:sp>
      <p:sp>
        <p:nvSpPr>
          <p:cNvPr id="7" name="Platshållare för bild 8"/>
          <p:cNvSpPr>
            <a:spLocks noGrp="1"/>
          </p:cNvSpPr>
          <p:nvPr>
            <p:ph type="pic" sz="quarter" idx="13"/>
          </p:nvPr>
        </p:nvSpPr>
        <p:spPr>
          <a:xfrm>
            <a:off x="4502150" y="1852430"/>
            <a:ext cx="3810000" cy="2087472"/>
          </a:xfrm>
        </p:spPr>
        <p:txBody>
          <a:bodyPr/>
          <a:lstStyle/>
          <a:p>
            <a:r>
              <a:rPr lang="sv-SE"/>
              <a:t>Klicka på ikonen för att lägga till en bild</a:t>
            </a:r>
          </a:p>
        </p:txBody>
      </p:sp>
      <p:sp>
        <p:nvSpPr>
          <p:cNvPr id="10" name="Platshållare för text 9"/>
          <p:cNvSpPr>
            <a:spLocks noGrp="1"/>
          </p:cNvSpPr>
          <p:nvPr>
            <p:ph type="body" sz="quarter" idx="15"/>
          </p:nvPr>
        </p:nvSpPr>
        <p:spPr>
          <a:xfrm>
            <a:off x="539750" y="4063372"/>
            <a:ext cx="3810000" cy="574675"/>
          </a:xfrm>
        </p:spPr>
        <p:txBody>
          <a:bodyPr/>
          <a:lstStyle>
            <a:lvl1pPr marL="0" indent="0">
              <a:buNone/>
              <a:defRPr/>
            </a:lvl1pPr>
          </a:lstStyle>
          <a:p>
            <a:pPr lvl="0"/>
            <a:r>
              <a:rPr lang="sv-SE"/>
              <a:t>Klicka här för att ändra format på bakgrundstexten</a:t>
            </a:r>
          </a:p>
        </p:txBody>
      </p:sp>
      <p:sp>
        <p:nvSpPr>
          <p:cNvPr id="11" name="Platshållare för text 9"/>
          <p:cNvSpPr>
            <a:spLocks noGrp="1"/>
          </p:cNvSpPr>
          <p:nvPr>
            <p:ph type="body" sz="quarter" idx="16"/>
          </p:nvPr>
        </p:nvSpPr>
        <p:spPr>
          <a:xfrm>
            <a:off x="4502150" y="4059548"/>
            <a:ext cx="3810000" cy="574675"/>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220158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vsnittsbild">
    <p:bg>
      <p:bgPr>
        <a:solidFill>
          <a:srgbClr val="EDF4F4"/>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45332"/>
            <a:ext cx="7772400" cy="857250"/>
          </a:xfrm>
        </p:spPr>
        <p:txBody>
          <a:bodyPr anchor="ctr"/>
          <a:lstStyle>
            <a:lvl1pPr>
              <a:defRPr sz="3200" spc="-50" baseline="0">
                <a:solidFill>
                  <a:srgbClr val="4F0433"/>
                </a:solidFill>
              </a:defRPr>
            </a:lvl1pPr>
          </a:lstStyle>
          <a:p>
            <a:pPr lvl="0"/>
            <a:r>
              <a:rPr lang="sv-SE" noProof="0"/>
              <a:t>Klicka här för att ändra mall för rubrikformat</a:t>
            </a:r>
            <a:endParaRPr lang="sv-SE" noProof="0" dirty="0"/>
          </a:p>
        </p:txBody>
      </p:sp>
      <p:sp>
        <p:nvSpPr>
          <p:cNvPr id="3075" name="Rectangle 3"/>
          <p:cNvSpPr>
            <a:spLocks noGrp="1" noChangeArrowheads="1"/>
          </p:cNvSpPr>
          <p:nvPr>
            <p:ph type="subTitle" idx="1"/>
          </p:nvPr>
        </p:nvSpPr>
        <p:spPr>
          <a:xfrm>
            <a:off x="685800" y="2553444"/>
            <a:ext cx="7772400" cy="1314450"/>
          </a:xfrm>
        </p:spPr>
        <p:txBody>
          <a:bodyPr/>
          <a:lstStyle>
            <a:lvl1pPr marL="0" indent="0">
              <a:buFont typeface="Wingdings" charset="2"/>
              <a:buNone/>
              <a:defRPr sz="1800" spc="-20" baseline="0">
                <a:solidFill>
                  <a:srgbClr val="4F0433"/>
                </a:solidFill>
              </a:defRPr>
            </a:lvl1pPr>
          </a:lstStyle>
          <a:p>
            <a:pPr lvl="0"/>
            <a:r>
              <a:rPr lang="sv-SE" noProof="0"/>
              <a:t>Klicka här för att ändra mall för underrubrikformat</a:t>
            </a:r>
            <a:endParaRPr lang="sv-SE" noProof="0" dirty="0"/>
          </a:p>
        </p:txBody>
      </p:sp>
    </p:spTree>
    <p:extLst>
      <p:ext uri="{BB962C8B-B14F-4D97-AF65-F5344CB8AC3E}">
        <p14:creationId xmlns:p14="http://schemas.microsoft.com/office/powerpoint/2010/main" val="2097135272"/>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55971" y="339502"/>
            <a:ext cx="863204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baseline="0"/>
            </a:lvl1pPr>
          </a:lstStyle>
          <a:p>
            <a:pPr lvl="0"/>
            <a:r>
              <a:rPr lang="sv-SE"/>
              <a:t>Klicka här för att ändra mall för rubrikformat</a:t>
            </a:r>
            <a:endParaRPr lang="sv-SE" dirty="0"/>
          </a:p>
        </p:txBody>
      </p:sp>
      <p:sp>
        <p:nvSpPr>
          <p:cNvPr id="10" name="Rectangle 3"/>
          <p:cNvSpPr>
            <a:spLocks noGrp="1" noChangeArrowheads="1"/>
          </p:cNvSpPr>
          <p:nvPr>
            <p:ph idx="1"/>
          </p:nvPr>
        </p:nvSpPr>
        <p:spPr bwMode="auto">
          <a:xfrm>
            <a:off x="256774" y="1402829"/>
            <a:ext cx="8631243" cy="319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2" name="Platshållare för sidfot 2">
            <a:extLst>
              <a:ext uri="{FF2B5EF4-FFF2-40B4-BE49-F238E27FC236}">
                <a16:creationId xmlns:a16="http://schemas.microsoft.com/office/drawing/2014/main" id="{009749DF-7E5C-713A-D45D-D9653C97CE16}"/>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endParaRPr lang="sv-SE" dirty="0"/>
          </a:p>
        </p:txBody>
      </p:sp>
      <p:sp>
        <p:nvSpPr>
          <p:cNvPr id="4" name="Platshållare för datum 3"/>
          <p:cNvSpPr>
            <a:spLocks noGrp="1"/>
          </p:cNvSpPr>
          <p:nvPr>
            <p:ph type="dt" sz="half" idx="10"/>
          </p:nvPr>
        </p:nvSpPr>
        <p:spPr/>
        <p:txBody>
          <a:bodyPr/>
          <a:lstStyle>
            <a:lvl1pPr>
              <a:defRPr/>
            </a:lvl1pPr>
          </a:lstStyle>
          <a:p>
            <a:fld id="{7626D6D3-6DAE-403F-85AB-A35BA05568AB}" type="datetime4">
              <a:rPr lang="sv-SE" smtClean="0"/>
              <a:pPr/>
              <a:t>26 mars 2026</a:t>
            </a:fld>
            <a:endParaRPr lang="sv-SE"/>
          </a:p>
        </p:txBody>
      </p:sp>
      <p:sp>
        <p:nvSpPr>
          <p:cNvPr id="6" name="Platshållare för bildnummer 5"/>
          <p:cNvSpPr>
            <a:spLocks noGrp="1"/>
          </p:cNvSpPr>
          <p:nvPr>
            <p:ph type="sldNum" sz="quarter" idx="12"/>
          </p:nvPr>
        </p:nvSpPr>
        <p:spPr/>
        <p:txBody>
          <a:bodyPr/>
          <a:lstStyle>
            <a:lvl1pPr>
              <a:defRPr/>
            </a:lvl1pPr>
          </a:lstStyle>
          <a:p>
            <a:fld id="{15859C56-CB7E-413F-8971-4226A1EF6823}" type="slidenum">
              <a:rPr lang="sv-SE" smtClean="0"/>
              <a:pPr/>
              <a:t>‹#›</a:t>
            </a:fld>
            <a:endParaRPr lang="sv-SE"/>
          </a:p>
        </p:txBody>
      </p:sp>
    </p:spTree>
    <p:extLst>
      <p:ext uri="{BB962C8B-B14F-4D97-AF65-F5344CB8AC3E}">
        <p14:creationId xmlns:p14="http://schemas.microsoft.com/office/powerpoint/2010/main" val="127886098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ljusblå">
    <p:bg>
      <p:bgPr>
        <a:solidFill>
          <a:srgbClr val="EDF4F4"/>
        </a:solidFill>
        <a:effectLst/>
      </p:bgPr>
    </p:bg>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55971" y="339502"/>
            <a:ext cx="863204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mall för rubrikformat</a:t>
            </a:r>
            <a:endParaRPr lang="sv-SE" dirty="0"/>
          </a:p>
        </p:txBody>
      </p:sp>
      <p:sp>
        <p:nvSpPr>
          <p:cNvPr id="10" name="Rectangle 3"/>
          <p:cNvSpPr>
            <a:spLocks noGrp="1" noChangeArrowheads="1"/>
          </p:cNvSpPr>
          <p:nvPr>
            <p:ph idx="1"/>
          </p:nvPr>
        </p:nvSpPr>
        <p:spPr bwMode="auto">
          <a:xfrm>
            <a:off x="256774" y="1402829"/>
            <a:ext cx="8631243" cy="319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lvl1pPr>
              <a:defRPr/>
            </a:lvl1pPr>
          </a:lstStyle>
          <a:p>
            <a:fld id="{E6FCE75A-EAA4-4123-8930-E04E73635E7B}" type="datetime4">
              <a:rPr lang="sv-SE" smtClean="0"/>
              <a:pPr/>
              <a:t>26 mars 2026</a:t>
            </a:fld>
            <a:endParaRPr lang="sv-SE"/>
          </a:p>
        </p:txBody>
      </p:sp>
      <p:sp>
        <p:nvSpPr>
          <p:cNvPr id="6" name="Platshållare för bildnummer 5"/>
          <p:cNvSpPr>
            <a:spLocks noGrp="1"/>
          </p:cNvSpPr>
          <p:nvPr>
            <p:ph type="sldNum" sz="quarter" idx="12"/>
          </p:nvPr>
        </p:nvSpPr>
        <p:spPr/>
        <p:txBody>
          <a:bodyPr/>
          <a:lstStyle>
            <a:lvl1pPr>
              <a:defRPr/>
            </a:lvl1pPr>
          </a:lstStyle>
          <a:p>
            <a:fld id="{B5C8723E-5A40-4F9A-B83B-0F0B7FEF2706}" type="slidenum">
              <a:rPr lang="sv-SE" smtClean="0"/>
              <a:pPr/>
              <a:t>‹#›</a:t>
            </a:fld>
            <a:endParaRPr lang="sv-SE"/>
          </a:p>
        </p:txBody>
      </p:sp>
      <p:sp>
        <p:nvSpPr>
          <p:cNvPr id="11" name="Platshållare för sidfot 2">
            <a:extLst>
              <a:ext uri="{FF2B5EF4-FFF2-40B4-BE49-F238E27FC236}">
                <a16:creationId xmlns:a16="http://schemas.microsoft.com/office/drawing/2014/main" id="{FC9FD65F-D2A5-A805-C0D6-F4A601D07207}"/>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endParaRPr lang="sv-SE" dirty="0"/>
          </a:p>
        </p:txBody>
      </p:sp>
    </p:spTree>
    <p:extLst>
      <p:ext uri="{BB962C8B-B14F-4D97-AF65-F5344CB8AC3E}">
        <p14:creationId xmlns:p14="http://schemas.microsoft.com/office/powerpoint/2010/main" val="2307414519"/>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 2 innehållsdelar">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D75CC17-B226-9EC7-7062-ECD0FA065757}"/>
              </a:ext>
            </a:extLst>
          </p:cNvPr>
          <p:cNvSpPr>
            <a:spLocks noGrp="1" noChangeArrowheads="1"/>
          </p:cNvSpPr>
          <p:nvPr>
            <p:ph type="title"/>
          </p:nvPr>
        </p:nvSpPr>
        <p:spPr bwMode="auto">
          <a:xfrm>
            <a:off x="255971" y="339502"/>
            <a:ext cx="863204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mall för rubrikformat</a:t>
            </a:r>
            <a:endParaRPr lang="sv-SE" dirty="0"/>
          </a:p>
        </p:txBody>
      </p:sp>
      <p:sp>
        <p:nvSpPr>
          <p:cNvPr id="9" name="Rectangle 3">
            <a:extLst>
              <a:ext uri="{FF2B5EF4-FFF2-40B4-BE49-F238E27FC236}">
                <a16:creationId xmlns:a16="http://schemas.microsoft.com/office/drawing/2014/main" id="{B73CEA02-8FD8-B27D-7351-D598B5116632}"/>
              </a:ext>
            </a:extLst>
          </p:cNvPr>
          <p:cNvSpPr>
            <a:spLocks noGrp="1" noChangeArrowheads="1"/>
          </p:cNvSpPr>
          <p:nvPr>
            <p:ph idx="13"/>
          </p:nvPr>
        </p:nvSpPr>
        <p:spPr bwMode="auto">
          <a:xfrm>
            <a:off x="256774" y="1402829"/>
            <a:ext cx="4170039" cy="319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innehåll 3"/>
          <p:cNvSpPr>
            <a:spLocks noGrp="1"/>
          </p:cNvSpPr>
          <p:nvPr>
            <p:ph sz="half" idx="2"/>
          </p:nvPr>
        </p:nvSpPr>
        <p:spPr>
          <a:xfrm>
            <a:off x="4711200" y="1403857"/>
            <a:ext cx="4170040" cy="3189163"/>
          </a:xfrm>
        </p:spPr>
        <p:txBody>
          <a:bodyPr/>
          <a:lstStyle>
            <a:lvl1pPr>
              <a:defRPr sz="2000"/>
            </a:lvl1pPr>
            <a:lvl2pPr>
              <a:defRPr sz="1800"/>
            </a:lvl2pPr>
            <a:lvl3pPr>
              <a:defRPr sz="1600"/>
            </a:lvl3pPr>
            <a:lvl4pPr>
              <a:defRPr sz="14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2" name="Platshållare för sidfot 2">
            <a:extLst>
              <a:ext uri="{FF2B5EF4-FFF2-40B4-BE49-F238E27FC236}">
                <a16:creationId xmlns:a16="http://schemas.microsoft.com/office/drawing/2014/main" id="{BBC55AFF-EEAC-CC84-7EDE-436AC101B92B}"/>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endParaRPr lang="sv-SE" dirty="0"/>
          </a:p>
        </p:txBody>
      </p:sp>
      <p:sp>
        <p:nvSpPr>
          <p:cNvPr id="5" name="Platshållare för datum 4"/>
          <p:cNvSpPr>
            <a:spLocks noGrp="1"/>
          </p:cNvSpPr>
          <p:nvPr>
            <p:ph type="dt" sz="half" idx="10"/>
          </p:nvPr>
        </p:nvSpPr>
        <p:spPr/>
        <p:txBody>
          <a:bodyPr/>
          <a:lstStyle>
            <a:lvl1pPr>
              <a:defRPr/>
            </a:lvl1pPr>
          </a:lstStyle>
          <a:p>
            <a:fld id="{E6FCE75A-EAA4-4123-8930-E04E73635E7B}" type="datetime4">
              <a:rPr lang="sv-SE" smtClean="0"/>
              <a:pPr/>
              <a:t>26 mars 2026</a:t>
            </a:fld>
            <a:endParaRPr lang="sv-SE"/>
          </a:p>
        </p:txBody>
      </p:sp>
      <p:sp>
        <p:nvSpPr>
          <p:cNvPr id="7" name="Platshållare för bildnummer 6"/>
          <p:cNvSpPr>
            <a:spLocks noGrp="1"/>
          </p:cNvSpPr>
          <p:nvPr>
            <p:ph type="sldNum" sz="quarter" idx="12"/>
          </p:nvPr>
        </p:nvSpPr>
        <p:spPr/>
        <p:txBody>
          <a:bodyPr/>
          <a:lstStyle>
            <a:lvl1pPr>
              <a:defRPr/>
            </a:lvl1pPr>
          </a:lstStyle>
          <a:p>
            <a:fld id="{B5C8723E-5A40-4F9A-B83B-0F0B7FEF2706}" type="slidenum">
              <a:rPr lang="sv-SE" smtClean="0"/>
              <a:pPr/>
              <a:t>‹#›</a:t>
            </a:fld>
            <a:endParaRPr lang="sv-SE"/>
          </a:p>
        </p:txBody>
      </p:sp>
    </p:spTree>
    <p:extLst>
      <p:ext uri="{BB962C8B-B14F-4D97-AF65-F5344CB8AC3E}">
        <p14:creationId xmlns:p14="http://schemas.microsoft.com/office/powerpoint/2010/main" val="156550548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lbild">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0"/>
            <a:ext cx="9144000" cy="5143499"/>
          </a:xfrm>
          <a:noFill/>
        </p:spPr>
        <p:txBody>
          <a:bodyPr/>
          <a:lstStyle>
            <a:lvl1pPr marL="0" indent="0">
              <a:buFontTx/>
              <a:buNone/>
              <a:defRPr sz="1200"/>
            </a:lvl1pPr>
          </a:lstStyle>
          <a:p>
            <a:r>
              <a:rPr lang="sv-SE"/>
              <a:t>Klicka på ikonen för att lägga till en bild</a:t>
            </a:r>
            <a:endParaRPr lang="sv-SE" dirty="0"/>
          </a:p>
        </p:txBody>
      </p:sp>
      <p:sp>
        <p:nvSpPr>
          <p:cNvPr id="3" name="Platshållare för datum 2"/>
          <p:cNvSpPr>
            <a:spLocks noGrp="1"/>
          </p:cNvSpPr>
          <p:nvPr>
            <p:ph type="dt" sz="half" idx="10"/>
          </p:nvPr>
        </p:nvSpPr>
        <p:spPr/>
        <p:txBody>
          <a:bodyPr/>
          <a:lstStyle>
            <a:lvl1pPr>
              <a:defRPr/>
            </a:lvl1pPr>
          </a:lstStyle>
          <a:p>
            <a:fld id="{4C6D694F-6DFB-473E-9B0F-C6F7C16EE313}" type="datetime4">
              <a:rPr lang="sv-SE" smtClean="0"/>
              <a:pPr/>
              <a:t>26 mars 2026</a:t>
            </a:fld>
            <a:endParaRPr lang="sv-SE"/>
          </a:p>
        </p:txBody>
      </p:sp>
      <p:sp>
        <p:nvSpPr>
          <p:cNvPr id="5" name="Platshållare för bildnummer 4"/>
          <p:cNvSpPr>
            <a:spLocks noGrp="1"/>
          </p:cNvSpPr>
          <p:nvPr>
            <p:ph type="sldNum" sz="quarter" idx="12"/>
          </p:nvPr>
        </p:nvSpPr>
        <p:spPr/>
        <p:txBody>
          <a:bodyPr/>
          <a:lstStyle>
            <a:lvl1pPr>
              <a:defRPr/>
            </a:lvl1pPr>
          </a:lstStyle>
          <a:p>
            <a:fld id="{F62672A2-7A6E-4D96-9253-F8CDFE0E8C67}" type="slidenum">
              <a:rPr lang="sv-SE" smtClean="0"/>
              <a:pPr/>
              <a:t>‹#›</a:t>
            </a:fld>
            <a:endParaRPr lang="sv-SE"/>
          </a:p>
        </p:txBody>
      </p:sp>
    </p:spTree>
    <p:extLst>
      <p:ext uri="{BB962C8B-B14F-4D97-AF65-F5344CB8AC3E}">
        <p14:creationId xmlns:p14="http://schemas.microsoft.com/office/powerpoint/2010/main" val="43826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 1 innehåll och 1 bi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6C309769-9796-3F4C-16EC-30D95F72728F}"/>
              </a:ext>
            </a:extLst>
          </p:cNvPr>
          <p:cNvSpPr>
            <a:spLocks noGrp="1" noChangeArrowheads="1"/>
          </p:cNvSpPr>
          <p:nvPr>
            <p:ph type="title"/>
          </p:nvPr>
        </p:nvSpPr>
        <p:spPr bwMode="auto">
          <a:xfrm>
            <a:off x="255971" y="339502"/>
            <a:ext cx="863204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mall för rubrikformat</a:t>
            </a:r>
            <a:endParaRPr lang="sv-SE" dirty="0"/>
          </a:p>
        </p:txBody>
      </p:sp>
      <p:sp>
        <p:nvSpPr>
          <p:cNvPr id="13" name="Rectangle 3">
            <a:extLst>
              <a:ext uri="{FF2B5EF4-FFF2-40B4-BE49-F238E27FC236}">
                <a16:creationId xmlns:a16="http://schemas.microsoft.com/office/drawing/2014/main" id="{0AA63C4E-0A70-530E-97DF-2D2B5352F878}"/>
              </a:ext>
            </a:extLst>
          </p:cNvPr>
          <p:cNvSpPr>
            <a:spLocks noGrp="1" noChangeArrowheads="1"/>
          </p:cNvSpPr>
          <p:nvPr>
            <p:ph idx="15"/>
          </p:nvPr>
        </p:nvSpPr>
        <p:spPr bwMode="auto">
          <a:xfrm>
            <a:off x="256774" y="1402829"/>
            <a:ext cx="4170039" cy="319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bild 8"/>
          <p:cNvSpPr>
            <a:spLocks noGrp="1"/>
          </p:cNvSpPr>
          <p:nvPr>
            <p:ph type="pic" sz="quarter" idx="13"/>
          </p:nvPr>
        </p:nvSpPr>
        <p:spPr>
          <a:xfrm>
            <a:off x="4711200" y="1404631"/>
            <a:ext cx="4170040" cy="3188389"/>
          </a:xfrm>
          <a:noFill/>
        </p:spPr>
        <p:txBody>
          <a:bodyPr/>
          <a:lstStyle>
            <a:lvl1pPr marL="0" indent="0">
              <a:buNone/>
              <a:defRPr sz="1200"/>
            </a:lvl1pPr>
          </a:lstStyle>
          <a:p>
            <a:r>
              <a:rPr lang="sv-SE"/>
              <a:t>Klicka på ikonen för att lägga till en bild</a:t>
            </a:r>
            <a:endParaRPr lang="sv-SE" dirty="0"/>
          </a:p>
        </p:txBody>
      </p:sp>
      <p:sp>
        <p:nvSpPr>
          <p:cNvPr id="3" name="Platshållare för sidfot 2">
            <a:extLst>
              <a:ext uri="{FF2B5EF4-FFF2-40B4-BE49-F238E27FC236}">
                <a16:creationId xmlns:a16="http://schemas.microsoft.com/office/drawing/2014/main" id="{B1D2BA1C-0344-BC2E-84D4-95E7F2FD763C}"/>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endParaRPr lang="sv-SE" dirty="0"/>
          </a:p>
        </p:txBody>
      </p:sp>
      <p:sp>
        <p:nvSpPr>
          <p:cNvPr id="2" name="Platshållare för datum 1"/>
          <p:cNvSpPr>
            <a:spLocks noGrp="1"/>
          </p:cNvSpPr>
          <p:nvPr>
            <p:ph type="dt" sz="half" idx="10"/>
          </p:nvPr>
        </p:nvSpPr>
        <p:spPr/>
        <p:txBody>
          <a:bodyPr/>
          <a:lstStyle>
            <a:lvl1pPr>
              <a:defRPr/>
            </a:lvl1pPr>
          </a:lstStyle>
          <a:p>
            <a:fld id="{E6FCE75A-EAA4-4123-8930-E04E73635E7B}" type="datetime4">
              <a:rPr lang="sv-SE" smtClean="0"/>
              <a:pPr/>
              <a:t>26 mars 2026</a:t>
            </a:fld>
            <a:endParaRPr lang="sv-SE"/>
          </a:p>
        </p:txBody>
      </p:sp>
      <p:sp>
        <p:nvSpPr>
          <p:cNvPr id="4" name="Platshållare för bildnummer 3"/>
          <p:cNvSpPr>
            <a:spLocks noGrp="1"/>
          </p:cNvSpPr>
          <p:nvPr>
            <p:ph type="sldNum" sz="quarter" idx="12"/>
          </p:nvPr>
        </p:nvSpPr>
        <p:spPr/>
        <p:txBody>
          <a:bodyPr/>
          <a:lstStyle>
            <a:lvl1pPr>
              <a:defRPr/>
            </a:lvl1pPr>
          </a:lstStyle>
          <a:p>
            <a:fld id="{B5C8723E-5A40-4F9A-B83B-0F0B7FEF2706}" type="slidenum">
              <a:rPr lang="sv-SE" smtClean="0"/>
              <a:pPr/>
              <a:t>‹#›</a:t>
            </a:fld>
            <a:endParaRPr lang="sv-SE"/>
          </a:p>
        </p:txBody>
      </p:sp>
    </p:spTree>
    <p:extLst>
      <p:ext uri="{BB962C8B-B14F-4D97-AF65-F5344CB8AC3E}">
        <p14:creationId xmlns:p14="http://schemas.microsoft.com/office/powerpoint/2010/main" val="876736009"/>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 + 2 bilder">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6AB09F81-3DF8-1100-91E4-2C1919909396}"/>
              </a:ext>
            </a:extLst>
          </p:cNvPr>
          <p:cNvSpPr>
            <a:spLocks noGrp="1" noChangeArrowheads="1"/>
          </p:cNvSpPr>
          <p:nvPr>
            <p:ph type="title"/>
          </p:nvPr>
        </p:nvSpPr>
        <p:spPr bwMode="auto">
          <a:xfrm>
            <a:off x="255971" y="339502"/>
            <a:ext cx="863204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mall för rubrikformat</a:t>
            </a:r>
            <a:endParaRPr lang="sv-SE" dirty="0"/>
          </a:p>
        </p:txBody>
      </p:sp>
      <p:sp>
        <p:nvSpPr>
          <p:cNvPr id="16" name="Platshållare för bild 8">
            <a:extLst>
              <a:ext uri="{FF2B5EF4-FFF2-40B4-BE49-F238E27FC236}">
                <a16:creationId xmlns:a16="http://schemas.microsoft.com/office/drawing/2014/main" id="{3FD82FFC-1B23-A674-44A1-191C79AE9901}"/>
              </a:ext>
            </a:extLst>
          </p:cNvPr>
          <p:cNvSpPr>
            <a:spLocks noGrp="1"/>
          </p:cNvSpPr>
          <p:nvPr>
            <p:ph type="pic" sz="quarter" idx="14"/>
          </p:nvPr>
        </p:nvSpPr>
        <p:spPr>
          <a:xfrm>
            <a:off x="255971" y="1401312"/>
            <a:ext cx="4170039" cy="3193712"/>
          </a:xfrm>
          <a:noFill/>
        </p:spPr>
        <p:txBody>
          <a:bodyPr/>
          <a:lstStyle>
            <a:lvl1pPr marL="0" indent="0">
              <a:buNone/>
              <a:defRPr sz="1200"/>
            </a:lvl1pPr>
          </a:lstStyle>
          <a:p>
            <a:r>
              <a:rPr lang="sv-SE"/>
              <a:t>Klicka på ikonen för att lägga till en bild</a:t>
            </a:r>
            <a:endParaRPr lang="sv-SE" dirty="0"/>
          </a:p>
        </p:txBody>
      </p:sp>
      <p:sp>
        <p:nvSpPr>
          <p:cNvPr id="17" name="Platshållare för bild 8">
            <a:extLst>
              <a:ext uri="{FF2B5EF4-FFF2-40B4-BE49-F238E27FC236}">
                <a16:creationId xmlns:a16="http://schemas.microsoft.com/office/drawing/2014/main" id="{B77B4236-39CD-6B89-BB50-2F4E1D754B47}"/>
              </a:ext>
            </a:extLst>
          </p:cNvPr>
          <p:cNvSpPr>
            <a:spLocks noGrp="1"/>
          </p:cNvSpPr>
          <p:nvPr>
            <p:ph type="pic" sz="quarter" idx="13"/>
          </p:nvPr>
        </p:nvSpPr>
        <p:spPr>
          <a:xfrm>
            <a:off x="4711200" y="1404631"/>
            <a:ext cx="4170040" cy="3188389"/>
          </a:xfrm>
          <a:noFill/>
        </p:spPr>
        <p:txBody>
          <a:bodyPr/>
          <a:lstStyle>
            <a:lvl1pPr marL="0" indent="0">
              <a:buNone/>
              <a:defRPr sz="1200"/>
            </a:lvl1pPr>
          </a:lstStyle>
          <a:p>
            <a:r>
              <a:rPr lang="sv-SE"/>
              <a:t>Klicka på ikonen för att lägga till en bild</a:t>
            </a:r>
            <a:endParaRPr lang="sv-SE" dirty="0"/>
          </a:p>
        </p:txBody>
      </p:sp>
      <p:sp>
        <p:nvSpPr>
          <p:cNvPr id="2" name="Platshållare för sidfot 2">
            <a:extLst>
              <a:ext uri="{FF2B5EF4-FFF2-40B4-BE49-F238E27FC236}">
                <a16:creationId xmlns:a16="http://schemas.microsoft.com/office/drawing/2014/main" id="{372DAC4F-41A4-C8F3-1E26-84893299D9BA}"/>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endParaRPr lang="sv-SE" dirty="0"/>
          </a:p>
        </p:txBody>
      </p:sp>
      <p:sp>
        <p:nvSpPr>
          <p:cNvPr id="5" name="Platshållare för datum 4"/>
          <p:cNvSpPr>
            <a:spLocks noGrp="1"/>
          </p:cNvSpPr>
          <p:nvPr>
            <p:ph type="dt" sz="half" idx="10"/>
          </p:nvPr>
        </p:nvSpPr>
        <p:spPr/>
        <p:txBody>
          <a:bodyPr/>
          <a:lstStyle>
            <a:lvl1pPr>
              <a:defRPr/>
            </a:lvl1pPr>
          </a:lstStyle>
          <a:p>
            <a:fld id="{E9AD4C84-4EA5-437F-A12A-61931E0C0F5F}" type="datetime4">
              <a:rPr lang="sv-SE" smtClean="0"/>
              <a:pPr/>
              <a:t>26 mars 2026</a:t>
            </a:fld>
            <a:endParaRPr lang="sv-SE"/>
          </a:p>
        </p:txBody>
      </p:sp>
      <p:sp>
        <p:nvSpPr>
          <p:cNvPr id="7" name="Platshållare för bildnummer 6"/>
          <p:cNvSpPr>
            <a:spLocks noGrp="1"/>
          </p:cNvSpPr>
          <p:nvPr>
            <p:ph type="sldNum" sz="quarter" idx="12"/>
          </p:nvPr>
        </p:nvSpPr>
        <p:spPr/>
        <p:txBody>
          <a:bodyPr/>
          <a:lstStyle>
            <a:lvl1pPr>
              <a:defRPr/>
            </a:lvl1pPr>
          </a:lstStyle>
          <a:p>
            <a:fld id="{73E6EECC-44D8-4442-87AA-D47F74CC81A2}" type="slidenum">
              <a:rPr lang="sv-SE" smtClean="0"/>
              <a:pPr/>
              <a:t>‹#›</a:t>
            </a:fld>
            <a:endParaRPr lang="sv-SE"/>
          </a:p>
        </p:txBody>
      </p:sp>
    </p:spTree>
    <p:extLst>
      <p:ext uri="{BB962C8B-B14F-4D97-AF65-F5344CB8AC3E}">
        <p14:creationId xmlns:p14="http://schemas.microsoft.com/office/powerpoint/2010/main" val="224565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ubrik + 2 bilder m bil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16" name="Platshållare för bild 8">
            <a:extLst>
              <a:ext uri="{FF2B5EF4-FFF2-40B4-BE49-F238E27FC236}">
                <a16:creationId xmlns:a16="http://schemas.microsoft.com/office/drawing/2014/main" id="{7BE79847-3291-90D5-271A-D29202B99564}"/>
              </a:ext>
            </a:extLst>
          </p:cNvPr>
          <p:cNvSpPr>
            <a:spLocks noGrp="1"/>
          </p:cNvSpPr>
          <p:nvPr>
            <p:ph type="pic" sz="quarter" idx="14"/>
          </p:nvPr>
        </p:nvSpPr>
        <p:spPr>
          <a:xfrm>
            <a:off x="255971" y="1401312"/>
            <a:ext cx="4170039" cy="2520145"/>
          </a:xfrm>
          <a:noFill/>
        </p:spPr>
        <p:txBody>
          <a:bodyPr/>
          <a:lstStyle>
            <a:lvl1pPr marL="0" indent="0">
              <a:buNone/>
              <a:defRPr sz="1200"/>
            </a:lvl1pPr>
          </a:lstStyle>
          <a:p>
            <a:r>
              <a:rPr lang="sv-SE"/>
              <a:t>Klicka på ikonen för att lägga till en bild</a:t>
            </a:r>
            <a:endParaRPr lang="sv-SE" dirty="0"/>
          </a:p>
        </p:txBody>
      </p:sp>
      <p:sp>
        <p:nvSpPr>
          <p:cNvPr id="10" name="Platshållare för text 9"/>
          <p:cNvSpPr>
            <a:spLocks noGrp="1"/>
          </p:cNvSpPr>
          <p:nvPr>
            <p:ph type="body" sz="quarter" idx="15"/>
          </p:nvPr>
        </p:nvSpPr>
        <p:spPr>
          <a:xfrm>
            <a:off x="255971" y="4016459"/>
            <a:ext cx="4170039" cy="578499"/>
          </a:xfrm>
        </p:spPr>
        <p:txBody>
          <a:bodyPr/>
          <a:lstStyle>
            <a:lvl1pPr marL="0" indent="0">
              <a:buNone/>
              <a:defRPr sz="1600"/>
            </a:lvl1pPr>
          </a:lstStyle>
          <a:p>
            <a:pPr lvl="0"/>
            <a:r>
              <a:rPr lang="sv-SE"/>
              <a:t>Klicka här för att ändra format på bakgrundstexten</a:t>
            </a:r>
          </a:p>
        </p:txBody>
      </p:sp>
      <p:sp>
        <p:nvSpPr>
          <p:cNvPr id="17" name="Platshållare för bild 8">
            <a:extLst>
              <a:ext uri="{FF2B5EF4-FFF2-40B4-BE49-F238E27FC236}">
                <a16:creationId xmlns:a16="http://schemas.microsoft.com/office/drawing/2014/main" id="{51EDCC40-6A50-9720-12C6-44227A23E1A9}"/>
              </a:ext>
            </a:extLst>
          </p:cNvPr>
          <p:cNvSpPr>
            <a:spLocks noGrp="1"/>
          </p:cNvSpPr>
          <p:nvPr>
            <p:ph type="pic" sz="quarter" idx="13"/>
          </p:nvPr>
        </p:nvSpPr>
        <p:spPr>
          <a:xfrm>
            <a:off x="4711200" y="1404632"/>
            <a:ext cx="4170040" cy="2516826"/>
          </a:xfrm>
          <a:noFill/>
        </p:spPr>
        <p:txBody>
          <a:bodyPr/>
          <a:lstStyle>
            <a:lvl1pPr marL="0" indent="0">
              <a:buNone/>
              <a:defRPr sz="1200"/>
            </a:lvl1pPr>
          </a:lstStyle>
          <a:p>
            <a:r>
              <a:rPr lang="sv-SE"/>
              <a:t>Klicka på ikonen för att lägga till en bild</a:t>
            </a:r>
            <a:endParaRPr lang="sv-SE" dirty="0"/>
          </a:p>
        </p:txBody>
      </p:sp>
      <p:sp>
        <p:nvSpPr>
          <p:cNvPr id="11" name="Platshållare för text 9"/>
          <p:cNvSpPr>
            <a:spLocks noGrp="1"/>
          </p:cNvSpPr>
          <p:nvPr>
            <p:ph type="body" sz="quarter" idx="16"/>
          </p:nvPr>
        </p:nvSpPr>
        <p:spPr>
          <a:xfrm>
            <a:off x="4711200" y="4016459"/>
            <a:ext cx="4170039" cy="574675"/>
          </a:xfrm>
        </p:spPr>
        <p:txBody>
          <a:bodyPr/>
          <a:lstStyle>
            <a:lvl1pPr marL="0" indent="0">
              <a:buNone/>
              <a:defRPr sz="1600"/>
            </a:lvl1pPr>
          </a:lstStyle>
          <a:p>
            <a:pPr lvl="0"/>
            <a:r>
              <a:rPr lang="sv-SE"/>
              <a:t>Klicka här för att ändra format på bakgrundstexten</a:t>
            </a:r>
          </a:p>
        </p:txBody>
      </p:sp>
      <p:sp>
        <p:nvSpPr>
          <p:cNvPr id="4" name="Platshållare för sidfot 2">
            <a:extLst>
              <a:ext uri="{FF2B5EF4-FFF2-40B4-BE49-F238E27FC236}">
                <a16:creationId xmlns:a16="http://schemas.microsoft.com/office/drawing/2014/main" id="{D069920A-1206-9BEB-B428-2FE026E7B3E3}"/>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rgbClr val="4F0433"/>
                </a:solidFill>
                <a:latin typeface="+mn-lt"/>
              </a:defRPr>
            </a:lvl1pPr>
          </a:lstStyle>
          <a:p>
            <a:endParaRPr lang="sv-SE" dirty="0"/>
          </a:p>
        </p:txBody>
      </p:sp>
      <p:sp>
        <p:nvSpPr>
          <p:cNvPr id="3" name="Platshållare för datum 2"/>
          <p:cNvSpPr>
            <a:spLocks noGrp="1"/>
          </p:cNvSpPr>
          <p:nvPr>
            <p:ph type="dt" sz="half" idx="10"/>
          </p:nvPr>
        </p:nvSpPr>
        <p:spPr/>
        <p:txBody>
          <a:bodyPr/>
          <a:lstStyle/>
          <a:p>
            <a:fld id="{E6FCE75A-EAA4-4123-8930-E04E73635E7B}" type="datetime4">
              <a:rPr lang="sv-SE" smtClean="0"/>
              <a:pPr/>
              <a:t>26 mars 2026</a:t>
            </a:fld>
            <a:endParaRPr lang="sv-SE"/>
          </a:p>
        </p:txBody>
      </p:sp>
      <p:sp>
        <p:nvSpPr>
          <p:cNvPr id="5" name="Platshållare för bildnummer 4"/>
          <p:cNvSpPr>
            <a:spLocks noGrp="1"/>
          </p:cNvSpPr>
          <p:nvPr>
            <p:ph type="sldNum" sz="quarter" idx="12"/>
          </p:nvPr>
        </p:nvSpPr>
        <p:spPr/>
        <p:txBody>
          <a:bodyPr/>
          <a:lstStyle/>
          <a:p>
            <a:fld id="{B5C8723E-5A40-4F9A-B83B-0F0B7FEF2706}" type="slidenum">
              <a:rPr lang="sv-SE" smtClean="0"/>
              <a:pPr/>
              <a:t>‹#›</a:t>
            </a:fld>
            <a:endParaRPr lang="sv-SE"/>
          </a:p>
        </p:txBody>
      </p:sp>
    </p:spTree>
    <p:extLst>
      <p:ext uri="{BB962C8B-B14F-4D97-AF65-F5344CB8AC3E}">
        <p14:creationId xmlns:p14="http://schemas.microsoft.com/office/powerpoint/2010/main" val="243081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5983" y="339502"/>
            <a:ext cx="862525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dirty="0"/>
              <a:t>Klicka här för att ändra format på bakgrundsrubriken</a:t>
            </a:r>
          </a:p>
        </p:txBody>
      </p:sp>
      <p:sp>
        <p:nvSpPr>
          <p:cNvPr id="1027" name="Rectangle 3"/>
          <p:cNvSpPr>
            <a:spLocks noGrp="1" noChangeArrowheads="1"/>
          </p:cNvSpPr>
          <p:nvPr>
            <p:ph type="body" idx="1"/>
          </p:nvPr>
        </p:nvSpPr>
        <p:spPr bwMode="auto">
          <a:xfrm>
            <a:off x="255983" y="1402830"/>
            <a:ext cx="8630513" cy="318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3" name="Platshållare för sidfot 2">
            <a:extLst>
              <a:ext uri="{FF2B5EF4-FFF2-40B4-BE49-F238E27FC236}">
                <a16:creationId xmlns:a16="http://schemas.microsoft.com/office/drawing/2014/main" id="{C2080A6F-57B1-B9B7-BFFB-9C38D4F13FE6}"/>
              </a:ext>
            </a:extLst>
          </p:cNvPr>
          <p:cNvSpPr>
            <a:spLocks noGrp="1"/>
          </p:cNvSpPr>
          <p:nvPr>
            <p:ph type="ftr" sz="quarter" idx="3"/>
          </p:nvPr>
        </p:nvSpPr>
        <p:spPr>
          <a:xfrm>
            <a:off x="255983" y="4790351"/>
            <a:ext cx="2155777" cy="171450"/>
          </a:xfrm>
          <a:prstGeom prst="rect">
            <a:avLst/>
          </a:prstGeom>
        </p:spPr>
        <p:txBody>
          <a:bodyPr vert="horz" lIns="91440" tIns="45720" rIns="91440" bIns="45720" rtlCol="0" anchor="ctr"/>
          <a:lstStyle>
            <a:lvl1pPr algn="l">
              <a:tabLst/>
              <a:defRPr sz="800">
                <a:solidFill>
                  <a:schemeClr val="accent1"/>
                </a:solidFill>
                <a:latin typeface="+mn-lt"/>
              </a:defRPr>
            </a:lvl1pPr>
          </a:lstStyle>
          <a:p>
            <a:endParaRPr lang="sv-SE" dirty="0"/>
          </a:p>
        </p:txBody>
      </p:sp>
      <p:sp>
        <p:nvSpPr>
          <p:cNvPr id="1028" name="Rectangle 4"/>
          <p:cNvSpPr>
            <a:spLocks noGrp="1" noChangeArrowheads="1"/>
          </p:cNvSpPr>
          <p:nvPr>
            <p:ph type="dt" sz="half" idx="2"/>
          </p:nvPr>
        </p:nvSpPr>
        <p:spPr bwMode="auto">
          <a:xfrm>
            <a:off x="6623447" y="4788233"/>
            <a:ext cx="19050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chemeClr val="accent1"/>
                </a:solidFill>
                <a:latin typeface="+mn-lt"/>
              </a:defRPr>
            </a:lvl1pPr>
          </a:lstStyle>
          <a:p>
            <a:fld id="{E6FCE75A-EAA4-4123-8930-E04E73635E7B}" type="datetime4">
              <a:rPr lang="sv-SE" smtClean="0"/>
              <a:pPr/>
              <a:t>26 mars 2026</a:t>
            </a:fld>
            <a:endParaRPr lang="sv-SE"/>
          </a:p>
        </p:txBody>
      </p:sp>
      <p:sp>
        <p:nvSpPr>
          <p:cNvPr id="1030" name="Rectangle 6"/>
          <p:cNvSpPr>
            <a:spLocks noGrp="1" noChangeArrowheads="1"/>
          </p:cNvSpPr>
          <p:nvPr>
            <p:ph type="sldNum" sz="quarter" idx="4"/>
          </p:nvPr>
        </p:nvSpPr>
        <p:spPr bwMode="auto">
          <a:xfrm>
            <a:off x="8299847" y="4788233"/>
            <a:ext cx="6858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0">
                <a:solidFill>
                  <a:schemeClr val="accent1"/>
                </a:solidFill>
                <a:latin typeface="+mn-lt"/>
              </a:defRPr>
            </a:lvl1pPr>
          </a:lstStyle>
          <a:p>
            <a:fld id="{B5C8723E-5A40-4F9A-B83B-0F0B7FEF2706}" type="slidenum">
              <a:rPr lang="sv-SE" smtClean="0"/>
              <a:pPr/>
              <a:t>‹#›</a:t>
            </a:fld>
            <a:endParaRPr lang="sv-SE"/>
          </a:p>
        </p:txBody>
      </p:sp>
    </p:spTree>
    <p:extLst>
      <p:ext uri="{BB962C8B-B14F-4D97-AF65-F5344CB8AC3E}">
        <p14:creationId xmlns:p14="http://schemas.microsoft.com/office/powerpoint/2010/main" val="20838271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50" r:id="rId13"/>
    <p:sldLayoutId id="2147483654" r:id="rId14"/>
    <p:sldLayoutId id="2147483655" r:id="rId15"/>
    <p:sldLayoutId id="2147483657" r:id="rId16"/>
    <p:sldLayoutId id="2147483658" r:id="rId17"/>
  </p:sldLayoutIdLst>
  <p:hf hdr="0"/>
  <p:txStyles>
    <p:titleStyle>
      <a:lvl1pPr algn="l" rtl="0" eaLnBrk="1" fontAlgn="base" hangingPunct="1">
        <a:spcBef>
          <a:spcPct val="0"/>
        </a:spcBef>
        <a:spcAft>
          <a:spcPct val="0"/>
        </a:spcAft>
        <a:defRPr sz="2800" b="0" spc="-50"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1" fontAlgn="base" hangingPunct="1">
        <a:spcBef>
          <a:spcPct val="20000"/>
        </a:spcBef>
        <a:spcAft>
          <a:spcPct val="0"/>
        </a:spcAft>
        <a:buClr>
          <a:schemeClr val="accent1"/>
        </a:buClr>
        <a:buFont typeface="Arial" panose="020B0604020202020204" pitchFamily="34" charset="0"/>
        <a:buChar char="•"/>
        <a:defRPr sz="1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2"/>
        <a:buChar char="à"/>
        <a:defRPr sz="1600">
          <a:solidFill>
            <a:schemeClr val="tx1"/>
          </a:solidFill>
          <a:latin typeface="+mn-lt"/>
        </a:defRPr>
      </a:lvl2pPr>
      <a:lvl3pPr marL="1143000" indent="-22860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charset="2"/>
        <a:buChar char="à"/>
        <a:defRPr sz="12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18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4.jp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r>
              <a:rPr lang="sv-SE" dirty="0"/>
              <a:t>Karolinska Institutet</a:t>
            </a:r>
          </a:p>
        </p:txBody>
      </p:sp>
      <p:sp>
        <p:nvSpPr>
          <p:cNvPr id="17411" name="Rectangle 3"/>
          <p:cNvSpPr>
            <a:spLocks noGrp="1" noChangeArrowheads="1"/>
          </p:cNvSpPr>
          <p:nvPr>
            <p:ph type="subTitle" idx="1"/>
          </p:nvPr>
        </p:nvSpPr>
        <p:spPr/>
        <p:txBody>
          <a:bodyPr/>
          <a:lstStyle/>
          <a:p>
            <a:r>
              <a:rPr lang="sv-SE" dirty="0"/>
              <a:t>Ett medicinskt universitet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BF635ECD-49E6-F2EC-9F4D-645C92464F34}"/>
              </a:ext>
            </a:extLst>
          </p:cNvPr>
          <p:cNvSpPr>
            <a:spLocks noGrp="1"/>
          </p:cNvSpPr>
          <p:nvPr>
            <p:ph type="title"/>
          </p:nvPr>
        </p:nvSpPr>
        <p:spPr>
          <a:xfrm>
            <a:off x="255971" y="339502"/>
            <a:ext cx="8492493" cy="857250"/>
          </a:xfrm>
        </p:spPr>
        <p:txBody>
          <a:bodyPr/>
          <a:lstStyle/>
          <a:p>
            <a:r>
              <a:rPr lang="sv-SE" dirty="0"/>
              <a:t>KI i siffror</a:t>
            </a:r>
          </a:p>
        </p:txBody>
      </p:sp>
      <p:sp>
        <p:nvSpPr>
          <p:cNvPr id="19" name="textruta 18">
            <a:extLst>
              <a:ext uri="{FF2B5EF4-FFF2-40B4-BE49-F238E27FC236}">
                <a16:creationId xmlns:a16="http://schemas.microsoft.com/office/drawing/2014/main" id="{00704C6C-1B8D-4FC2-8477-7D04194D02F4}"/>
              </a:ext>
            </a:extLst>
          </p:cNvPr>
          <p:cNvSpPr txBox="1"/>
          <p:nvPr/>
        </p:nvSpPr>
        <p:spPr>
          <a:xfrm>
            <a:off x="485535" y="1420033"/>
            <a:ext cx="2732510" cy="1200329"/>
          </a:xfrm>
          <a:prstGeom prst="rect">
            <a:avLst/>
          </a:prstGeom>
          <a:noFill/>
        </p:spPr>
        <p:txBody>
          <a:bodyPr wrap="square" rtlCol="0">
            <a:spAutoFit/>
          </a:bodyPr>
          <a:lstStyle/>
          <a:p>
            <a:r>
              <a:rPr lang="sv-SE" sz="1400" dirty="0" err="1">
                <a:solidFill>
                  <a:schemeClr val="accent1"/>
                </a:solidFill>
                <a:latin typeface="+mj-lt"/>
                <a:cs typeface="Arial" panose="020B0604020202020204" pitchFamily="34" charset="0"/>
              </a:rPr>
              <a:t>Helårssstudenter</a:t>
            </a:r>
            <a:endParaRPr lang="sv-SE" sz="1400" dirty="0">
              <a:solidFill>
                <a:schemeClr val="accent1"/>
              </a:solidFill>
              <a:latin typeface="+mj-lt"/>
            </a:endParaRPr>
          </a:p>
          <a:p>
            <a:r>
              <a:rPr lang="sv-SE" sz="4800" dirty="0">
                <a:solidFill>
                  <a:schemeClr val="accent1"/>
                </a:solidFill>
                <a:latin typeface="+mj-lt"/>
              </a:rPr>
              <a:t>6 743</a:t>
            </a:r>
            <a:r>
              <a:rPr lang="sv-SE" sz="4800" spc="-300" dirty="0">
                <a:solidFill>
                  <a:schemeClr val="accent1"/>
                </a:solidFill>
                <a:latin typeface="+mj-lt"/>
              </a:rPr>
              <a:t> </a:t>
            </a:r>
            <a:r>
              <a:rPr lang="sv-SE" sz="1400" dirty="0">
                <a:solidFill>
                  <a:schemeClr val="accent1"/>
                </a:solidFill>
                <a:latin typeface="+mj-lt"/>
              </a:rPr>
              <a:t>(6 483)</a:t>
            </a:r>
          </a:p>
          <a:p>
            <a:endParaRPr lang="sv-SE" sz="1000" b="1" dirty="0">
              <a:solidFill>
                <a:schemeClr val="accent1"/>
              </a:solidFill>
              <a:latin typeface="Arial" panose="020B0604020202020204" pitchFamily="34" charset="0"/>
              <a:cs typeface="Arial" panose="020B0604020202020204" pitchFamily="34" charset="0"/>
            </a:endParaRPr>
          </a:p>
        </p:txBody>
      </p:sp>
      <p:sp>
        <p:nvSpPr>
          <p:cNvPr id="27" name="textruta 26">
            <a:extLst>
              <a:ext uri="{FF2B5EF4-FFF2-40B4-BE49-F238E27FC236}">
                <a16:creationId xmlns:a16="http://schemas.microsoft.com/office/drawing/2014/main" id="{E8252B3A-11E9-4B75-90EA-4EDAA93FC86C}"/>
              </a:ext>
            </a:extLst>
          </p:cNvPr>
          <p:cNvSpPr txBox="1"/>
          <p:nvPr/>
        </p:nvSpPr>
        <p:spPr>
          <a:xfrm>
            <a:off x="3491880" y="1640504"/>
            <a:ext cx="1010477" cy="707886"/>
          </a:xfrm>
          <a:prstGeom prst="rect">
            <a:avLst/>
          </a:prstGeom>
          <a:noFill/>
        </p:spPr>
        <p:txBody>
          <a:bodyPr wrap="square" rtlCol="0">
            <a:spAutoFit/>
          </a:bodyPr>
          <a:lstStyle/>
          <a:p>
            <a:r>
              <a:rPr lang="sv-SE" sz="2000" dirty="0">
                <a:latin typeface="+mj-lt"/>
              </a:rPr>
              <a:t>73 %</a:t>
            </a:r>
          </a:p>
          <a:p>
            <a:r>
              <a:rPr lang="sv-SE" sz="1000" dirty="0">
                <a:latin typeface="+mj-lt"/>
              </a:rPr>
              <a:t>Kvinnor</a:t>
            </a:r>
          </a:p>
          <a:p>
            <a:endParaRPr lang="sv-SE" sz="1000" b="1" dirty="0">
              <a:latin typeface="Arial" panose="020B0604020202020204" pitchFamily="34" charset="0"/>
              <a:cs typeface="Arial" panose="020B0604020202020204" pitchFamily="34" charset="0"/>
            </a:endParaRPr>
          </a:p>
        </p:txBody>
      </p:sp>
      <p:sp>
        <p:nvSpPr>
          <p:cNvPr id="26" name="textruta 25">
            <a:extLst>
              <a:ext uri="{FF2B5EF4-FFF2-40B4-BE49-F238E27FC236}">
                <a16:creationId xmlns:a16="http://schemas.microsoft.com/office/drawing/2014/main" id="{AC11455D-9803-46C1-BACD-37A3CC9EB147}"/>
              </a:ext>
            </a:extLst>
          </p:cNvPr>
          <p:cNvSpPr txBox="1"/>
          <p:nvPr/>
        </p:nvSpPr>
        <p:spPr>
          <a:xfrm>
            <a:off x="4644008" y="1640504"/>
            <a:ext cx="1010477" cy="707886"/>
          </a:xfrm>
          <a:prstGeom prst="rect">
            <a:avLst/>
          </a:prstGeom>
          <a:noFill/>
        </p:spPr>
        <p:txBody>
          <a:bodyPr wrap="square" rtlCol="0">
            <a:spAutoFit/>
          </a:bodyPr>
          <a:lstStyle/>
          <a:p>
            <a:pPr algn="r"/>
            <a:r>
              <a:rPr lang="sv-SE" sz="2000" dirty="0">
                <a:latin typeface="+mj-lt"/>
              </a:rPr>
              <a:t>27 %</a:t>
            </a:r>
          </a:p>
          <a:p>
            <a:pPr algn="r"/>
            <a:r>
              <a:rPr lang="sv-SE" sz="1000" dirty="0">
                <a:latin typeface="+mj-lt"/>
              </a:rPr>
              <a:t>Män</a:t>
            </a:r>
          </a:p>
          <a:p>
            <a:endParaRPr lang="sv-SE" sz="1000" b="1" dirty="0">
              <a:latin typeface="+mj-lt"/>
              <a:cs typeface="Arial" panose="020B0604020202020204" pitchFamily="34" charset="0"/>
            </a:endParaRPr>
          </a:p>
        </p:txBody>
      </p:sp>
      <p:sp>
        <p:nvSpPr>
          <p:cNvPr id="20" name="textruta 19">
            <a:extLst>
              <a:ext uri="{FF2B5EF4-FFF2-40B4-BE49-F238E27FC236}">
                <a16:creationId xmlns:a16="http://schemas.microsoft.com/office/drawing/2014/main" id="{D34A79E6-3DA6-4011-895C-6739CDECC44B}"/>
              </a:ext>
            </a:extLst>
          </p:cNvPr>
          <p:cNvSpPr txBox="1"/>
          <p:nvPr/>
        </p:nvSpPr>
        <p:spPr>
          <a:xfrm>
            <a:off x="5940152" y="1419622"/>
            <a:ext cx="2732510" cy="1200329"/>
          </a:xfrm>
          <a:prstGeom prst="rect">
            <a:avLst/>
          </a:prstGeom>
          <a:noFill/>
        </p:spPr>
        <p:txBody>
          <a:bodyPr wrap="square" rtlCol="0">
            <a:spAutoFit/>
          </a:bodyPr>
          <a:lstStyle/>
          <a:p>
            <a:pPr algn="r"/>
            <a:r>
              <a:rPr lang="sv-SE" sz="1400" dirty="0">
                <a:solidFill>
                  <a:schemeClr val="accent1"/>
                </a:solidFill>
                <a:latin typeface="+mj-lt"/>
                <a:cs typeface="Arial" panose="020B0604020202020204" pitchFamily="34" charset="0"/>
              </a:rPr>
              <a:t>Examina</a:t>
            </a:r>
            <a:endParaRPr lang="sv-SE" sz="1400" dirty="0">
              <a:solidFill>
                <a:schemeClr val="accent1"/>
              </a:solidFill>
              <a:latin typeface="+mj-lt"/>
            </a:endParaRPr>
          </a:p>
          <a:p>
            <a:pPr algn="r"/>
            <a:r>
              <a:rPr lang="sv-SE" sz="4800" dirty="0">
                <a:solidFill>
                  <a:schemeClr val="accent1"/>
                </a:solidFill>
                <a:latin typeface="+mj-lt"/>
              </a:rPr>
              <a:t>2 587</a:t>
            </a:r>
            <a:r>
              <a:rPr lang="sv-SE" sz="1400" dirty="0">
                <a:solidFill>
                  <a:schemeClr val="accent1"/>
                </a:solidFill>
                <a:latin typeface="+mj-lt"/>
              </a:rPr>
              <a:t>(2 860)</a:t>
            </a:r>
          </a:p>
          <a:p>
            <a:pPr algn="r"/>
            <a:endParaRPr lang="sv-SE" sz="1000" b="1" dirty="0">
              <a:solidFill>
                <a:schemeClr val="accent1"/>
              </a:solidFill>
              <a:latin typeface="+mj-lt"/>
              <a:cs typeface="Arial" panose="020B0604020202020204" pitchFamily="34" charset="0"/>
            </a:endParaRPr>
          </a:p>
        </p:txBody>
      </p:sp>
      <p:sp>
        <p:nvSpPr>
          <p:cNvPr id="6" name="Rektangel 5">
            <a:extLst>
              <a:ext uri="{FF2B5EF4-FFF2-40B4-BE49-F238E27FC236}">
                <a16:creationId xmlns:a16="http://schemas.microsoft.com/office/drawing/2014/main" id="{9780805F-A37F-4397-9E8F-38F01E9F6D1D}"/>
              </a:ext>
              <a:ext uri="{C183D7F6-B498-43B3-948B-1728B52AA6E4}">
                <adec:decorative xmlns:adec="http://schemas.microsoft.com/office/drawing/2017/decorative" val="1"/>
              </a:ext>
            </a:extLst>
          </p:cNvPr>
          <p:cNvSpPr/>
          <p:nvPr/>
        </p:nvSpPr>
        <p:spPr bwMode="auto">
          <a:xfrm>
            <a:off x="354013" y="2469262"/>
            <a:ext cx="8424227" cy="114027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bg1">
                  <a:lumMod val="95000"/>
                </a:schemeClr>
              </a:solidFill>
              <a:effectLst/>
              <a:latin typeface="Times"/>
            </a:endParaRPr>
          </a:p>
        </p:txBody>
      </p:sp>
      <p:sp>
        <p:nvSpPr>
          <p:cNvPr id="21" name="textruta 20">
            <a:extLst>
              <a:ext uri="{FF2B5EF4-FFF2-40B4-BE49-F238E27FC236}">
                <a16:creationId xmlns:a16="http://schemas.microsoft.com/office/drawing/2014/main" id="{76B1740A-22D2-4923-AE68-3E7F14B89A05}"/>
              </a:ext>
            </a:extLst>
          </p:cNvPr>
          <p:cNvSpPr txBox="1"/>
          <p:nvPr/>
        </p:nvSpPr>
        <p:spPr>
          <a:xfrm>
            <a:off x="475703" y="2583365"/>
            <a:ext cx="2732510" cy="1938992"/>
          </a:xfrm>
          <a:prstGeom prst="rect">
            <a:avLst/>
          </a:prstGeom>
          <a:noFill/>
        </p:spPr>
        <p:txBody>
          <a:bodyPr wrap="square" rtlCol="0">
            <a:spAutoFit/>
          </a:bodyPr>
          <a:lstStyle/>
          <a:p>
            <a:r>
              <a:rPr lang="sv-SE" sz="1400" dirty="0">
                <a:solidFill>
                  <a:schemeClr val="accent1"/>
                </a:solidFill>
                <a:latin typeface="+mj-lt"/>
                <a:cs typeface="Arial" panose="020B0604020202020204" pitchFamily="34" charset="0"/>
              </a:rPr>
              <a:t>Forskarstuderande</a:t>
            </a:r>
            <a:endParaRPr lang="sv-SE" sz="1400" dirty="0">
              <a:solidFill>
                <a:schemeClr val="accent1"/>
              </a:solidFill>
              <a:latin typeface="+mj-lt"/>
            </a:endParaRPr>
          </a:p>
          <a:p>
            <a:r>
              <a:rPr lang="sv-SE" sz="4800" dirty="0">
                <a:solidFill>
                  <a:schemeClr val="accent1"/>
                </a:solidFill>
                <a:latin typeface="+mj-lt"/>
              </a:rPr>
              <a:t>2 215</a:t>
            </a:r>
            <a:r>
              <a:rPr lang="sv-SE" sz="4800" spc="-300" dirty="0">
                <a:solidFill>
                  <a:schemeClr val="accent1"/>
                </a:solidFill>
                <a:latin typeface="+mj-lt"/>
              </a:rPr>
              <a:t> </a:t>
            </a:r>
            <a:r>
              <a:rPr lang="sv-SE" sz="1400" dirty="0">
                <a:solidFill>
                  <a:schemeClr val="accent1"/>
                </a:solidFill>
                <a:latin typeface="+mj-lt"/>
              </a:rPr>
              <a:t>(2 230)</a:t>
            </a:r>
          </a:p>
          <a:p>
            <a:r>
              <a:rPr lang="sv-SE" sz="4800" dirty="0">
                <a:solidFill>
                  <a:schemeClr val="accent1"/>
                </a:solidFill>
                <a:latin typeface="+mj-lt"/>
              </a:rPr>
              <a:t> </a:t>
            </a:r>
          </a:p>
          <a:p>
            <a:endParaRPr lang="sv-SE" sz="1000" b="1" dirty="0">
              <a:solidFill>
                <a:schemeClr val="accent1"/>
              </a:solidFill>
              <a:latin typeface="Arial" panose="020B0604020202020204" pitchFamily="34" charset="0"/>
              <a:cs typeface="Arial" panose="020B0604020202020204" pitchFamily="34" charset="0"/>
            </a:endParaRPr>
          </a:p>
        </p:txBody>
      </p:sp>
      <p:sp>
        <p:nvSpPr>
          <p:cNvPr id="29" name="textruta 28">
            <a:extLst>
              <a:ext uri="{FF2B5EF4-FFF2-40B4-BE49-F238E27FC236}">
                <a16:creationId xmlns:a16="http://schemas.microsoft.com/office/drawing/2014/main" id="{2B74690A-CF1B-43A5-8FDF-16EBDE6FF07E}"/>
              </a:ext>
            </a:extLst>
          </p:cNvPr>
          <p:cNvSpPr txBox="1"/>
          <p:nvPr/>
        </p:nvSpPr>
        <p:spPr>
          <a:xfrm>
            <a:off x="3491880" y="2786034"/>
            <a:ext cx="1010477" cy="707886"/>
          </a:xfrm>
          <a:prstGeom prst="rect">
            <a:avLst/>
          </a:prstGeom>
          <a:noFill/>
        </p:spPr>
        <p:txBody>
          <a:bodyPr wrap="square" rtlCol="0">
            <a:spAutoFit/>
          </a:bodyPr>
          <a:lstStyle/>
          <a:p>
            <a:r>
              <a:rPr lang="sv-SE" sz="2000" dirty="0">
                <a:latin typeface="+mj-lt"/>
              </a:rPr>
              <a:t>62 %</a:t>
            </a:r>
          </a:p>
          <a:p>
            <a:r>
              <a:rPr lang="sv-SE" sz="1000" dirty="0">
                <a:latin typeface="+mj-lt"/>
              </a:rPr>
              <a:t>Kvinnor</a:t>
            </a:r>
          </a:p>
          <a:p>
            <a:endParaRPr lang="sv-SE" sz="1000" b="1" dirty="0">
              <a:latin typeface="+mj-lt"/>
              <a:cs typeface="Arial" panose="020B0604020202020204" pitchFamily="34" charset="0"/>
            </a:endParaRPr>
          </a:p>
        </p:txBody>
      </p:sp>
      <p:sp>
        <p:nvSpPr>
          <p:cNvPr id="28" name="textruta 27">
            <a:extLst>
              <a:ext uri="{FF2B5EF4-FFF2-40B4-BE49-F238E27FC236}">
                <a16:creationId xmlns:a16="http://schemas.microsoft.com/office/drawing/2014/main" id="{1F341574-E6AE-4CD9-A3EB-73A06C358964}"/>
              </a:ext>
            </a:extLst>
          </p:cNvPr>
          <p:cNvSpPr txBox="1"/>
          <p:nvPr/>
        </p:nvSpPr>
        <p:spPr>
          <a:xfrm>
            <a:off x="4641643" y="2792327"/>
            <a:ext cx="1010477" cy="707886"/>
          </a:xfrm>
          <a:prstGeom prst="rect">
            <a:avLst/>
          </a:prstGeom>
          <a:noFill/>
        </p:spPr>
        <p:txBody>
          <a:bodyPr wrap="square" rtlCol="0">
            <a:spAutoFit/>
          </a:bodyPr>
          <a:lstStyle/>
          <a:p>
            <a:pPr algn="r"/>
            <a:r>
              <a:rPr lang="sv-SE" sz="2000" dirty="0">
                <a:latin typeface="+mj-lt"/>
              </a:rPr>
              <a:t>38 %</a:t>
            </a:r>
          </a:p>
          <a:p>
            <a:pPr algn="r"/>
            <a:r>
              <a:rPr lang="sv-SE" sz="1000" dirty="0">
                <a:latin typeface="+mj-lt"/>
              </a:rPr>
              <a:t>Män</a:t>
            </a:r>
          </a:p>
          <a:p>
            <a:endParaRPr lang="sv-SE" sz="1000" b="1" dirty="0">
              <a:latin typeface="+mj-lt"/>
              <a:cs typeface="Arial" panose="020B0604020202020204" pitchFamily="34" charset="0"/>
            </a:endParaRPr>
          </a:p>
        </p:txBody>
      </p:sp>
      <p:sp>
        <p:nvSpPr>
          <p:cNvPr id="22" name="textruta 21">
            <a:extLst>
              <a:ext uri="{FF2B5EF4-FFF2-40B4-BE49-F238E27FC236}">
                <a16:creationId xmlns:a16="http://schemas.microsoft.com/office/drawing/2014/main" id="{83CA3111-F8B9-4294-BB02-0BE7D988B6BF}"/>
              </a:ext>
            </a:extLst>
          </p:cNvPr>
          <p:cNvSpPr txBox="1"/>
          <p:nvPr/>
        </p:nvSpPr>
        <p:spPr>
          <a:xfrm>
            <a:off x="5940152" y="2575620"/>
            <a:ext cx="2732510" cy="1200329"/>
          </a:xfrm>
          <a:prstGeom prst="rect">
            <a:avLst/>
          </a:prstGeom>
          <a:noFill/>
        </p:spPr>
        <p:txBody>
          <a:bodyPr wrap="square" rtlCol="0">
            <a:spAutoFit/>
          </a:bodyPr>
          <a:lstStyle/>
          <a:p>
            <a:pPr algn="r"/>
            <a:r>
              <a:rPr lang="sv-SE" sz="1400" dirty="0">
                <a:solidFill>
                  <a:schemeClr val="accent1"/>
                </a:solidFill>
                <a:latin typeface="+mj-lt"/>
                <a:cs typeface="Arial" panose="020B0604020202020204" pitchFamily="34" charset="0"/>
              </a:rPr>
              <a:t>Doktorsexamina</a:t>
            </a:r>
            <a:endParaRPr lang="sv-SE" sz="1400" dirty="0">
              <a:solidFill>
                <a:schemeClr val="accent1"/>
              </a:solidFill>
              <a:latin typeface="+mj-lt"/>
            </a:endParaRPr>
          </a:p>
          <a:p>
            <a:pPr algn="r"/>
            <a:r>
              <a:rPr lang="sv-SE" sz="4800" dirty="0">
                <a:solidFill>
                  <a:schemeClr val="accent1"/>
                </a:solidFill>
                <a:latin typeface="+mj-lt"/>
              </a:rPr>
              <a:t>347</a:t>
            </a:r>
            <a:r>
              <a:rPr lang="sv-SE" sz="1400" dirty="0">
                <a:solidFill>
                  <a:schemeClr val="accent1"/>
                </a:solidFill>
                <a:latin typeface="+mj-lt"/>
              </a:rPr>
              <a:t>(341)</a:t>
            </a:r>
          </a:p>
          <a:p>
            <a:pPr algn="r"/>
            <a:endParaRPr lang="sv-SE" sz="1000" b="1" dirty="0">
              <a:solidFill>
                <a:srgbClr val="D40963"/>
              </a:solidFill>
              <a:latin typeface="Arial" panose="020B0604020202020204" pitchFamily="34" charset="0"/>
              <a:cs typeface="Arial" panose="020B0604020202020204" pitchFamily="34" charset="0"/>
            </a:endParaRPr>
          </a:p>
        </p:txBody>
      </p:sp>
      <p:sp>
        <p:nvSpPr>
          <p:cNvPr id="10" name="Platshållare för sidfot 5">
            <a:extLst>
              <a:ext uri="{FF2B5EF4-FFF2-40B4-BE49-F238E27FC236}">
                <a16:creationId xmlns:a16="http://schemas.microsoft.com/office/drawing/2014/main" id="{F147F470-1BF3-2B70-FB27-DC330E4BAED4}"/>
              </a:ext>
            </a:extLst>
          </p:cNvPr>
          <p:cNvSpPr>
            <a:spLocks noGrp="1"/>
          </p:cNvSpPr>
          <p:nvPr>
            <p:ph type="ftr" sz="quarter" idx="3"/>
          </p:nvPr>
        </p:nvSpPr>
        <p:spPr>
          <a:xfrm>
            <a:off x="255983" y="4790351"/>
            <a:ext cx="2803849" cy="171450"/>
          </a:xfrm>
        </p:spPr>
        <p:txBody>
          <a:bodyPr anchor="t"/>
          <a:lstStyle/>
          <a:p>
            <a:r>
              <a:rPr lang="sv-SE" dirty="0"/>
              <a:t>Karolinska Institutet – ett medicinskt universitet</a:t>
            </a:r>
          </a:p>
        </p:txBody>
      </p:sp>
      <p:grpSp>
        <p:nvGrpSpPr>
          <p:cNvPr id="34" name="Grupp 33">
            <a:extLst>
              <a:ext uri="{FF2B5EF4-FFF2-40B4-BE49-F238E27FC236}">
                <a16:creationId xmlns:a16="http://schemas.microsoft.com/office/drawing/2014/main" id="{1D63AC47-AA6F-E1DB-FB37-AF5C2A3928DD}"/>
              </a:ext>
              <a:ext uri="{C183D7F6-B498-43B3-948B-1728B52AA6E4}">
                <adec:decorative xmlns:adec="http://schemas.microsoft.com/office/drawing/2017/decorative" val="1"/>
              </a:ext>
            </a:extLst>
          </p:cNvPr>
          <p:cNvGrpSpPr/>
          <p:nvPr/>
        </p:nvGrpSpPr>
        <p:grpSpPr>
          <a:xfrm>
            <a:off x="4242014" y="1603218"/>
            <a:ext cx="659972" cy="659972"/>
            <a:chOff x="5869470" y="685302"/>
            <a:chExt cx="734320" cy="734320"/>
          </a:xfrm>
        </p:grpSpPr>
        <p:sp>
          <p:nvSpPr>
            <p:cNvPr id="33" name="Ellips 32">
              <a:extLst>
                <a:ext uri="{FF2B5EF4-FFF2-40B4-BE49-F238E27FC236}">
                  <a16:creationId xmlns:a16="http://schemas.microsoft.com/office/drawing/2014/main" id="{F6FA5C12-B7E5-45BD-CBE0-09C4A1F24CFB}"/>
                </a:ext>
              </a:extLst>
            </p:cNvPr>
            <p:cNvSpPr/>
            <p:nvPr/>
          </p:nvSpPr>
          <p:spPr bwMode="auto">
            <a:xfrm>
              <a:off x="5869470" y="685302"/>
              <a:ext cx="734320" cy="73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dirty="0" err="1">
                <a:ln>
                  <a:noFill/>
                </a:ln>
                <a:solidFill>
                  <a:schemeClr val="bg1"/>
                </a:solidFill>
                <a:effectLst/>
                <a:latin typeface="+mn-lt"/>
              </a:endParaRPr>
            </a:p>
          </p:txBody>
        </p:sp>
        <p:grpSp>
          <p:nvGrpSpPr>
            <p:cNvPr id="32" name="Grupp 31">
              <a:extLst>
                <a:ext uri="{FF2B5EF4-FFF2-40B4-BE49-F238E27FC236}">
                  <a16:creationId xmlns:a16="http://schemas.microsoft.com/office/drawing/2014/main" id="{0069F616-D59A-4ACB-4C13-812766ECDBA5}"/>
                </a:ext>
              </a:extLst>
            </p:cNvPr>
            <p:cNvGrpSpPr/>
            <p:nvPr/>
          </p:nvGrpSpPr>
          <p:grpSpPr>
            <a:xfrm>
              <a:off x="5984911" y="763748"/>
              <a:ext cx="502365" cy="561330"/>
              <a:chOff x="5633601" y="822761"/>
              <a:chExt cx="957614" cy="1070014"/>
            </a:xfrm>
          </p:grpSpPr>
          <p:pic>
            <p:nvPicPr>
              <p:cNvPr id="12" name="Bild 11" descr="Kvinna med hel fyllning">
                <a:extLst>
                  <a:ext uri="{FF2B5EF4-FFF2-40B4-BE49-F238E27FC236}">
                    <a16:creationId xmlns:a16="http://schemas.microsoft.com/office/drawing/2014/main" id="{9D95F358-F5A2-5721-28D1-A4A44B73C5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3601" y="978375"/>
                <a:ext cx="914400" cy="914400"/>
              </a:xfrm>
              <a:prstGeom prst="rect">
                <a:avLst/>
              </a:prstGeom>
            </p:spPr>
          </p:pic>
          <p:pic>
            <p:nvPicPr>
              <p:cNvPr id="18" name="Bild 17" descr="Man med hel fyllning">
                <a:extLst>
                  <a:ext uri="{FF2B5EF4-FFF2-40B4-BE49-F238E27FC236}">
                    <a16:creationId xmlns:a16="http://schemas.microsoft.com/office/drawing/2014/main" id="{A28D3BD1-B345-DEC6-F0C4-794DCB8DB4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6815" y="822761"/>
                <a:ext cx="914400" cy="914400"/>
              </a:xfrm>
              <a:prstGeom prst="rect">
                <a:avLst/>
              </a:prstGeom>
            </p:spPr>
          </p:pic>
        </p:grpSp>
      </p:grpSp>
      <p:grpSp>
        <p:nvGrpSpPr>
          <p:cNvPr id="51" name="Grupp 50">
            <a:extLst>
              <a:ext uri="{FF2B5EF4-FFF2-40B4-BE49-F238E27FC236}">
                <a16:creationId xmlns:a16="http://schemas.microsoft.com/office/drawing/2014/main" id="{F6CE798D-F3E1-5BF4-FE73-62F272D289B1}"/>
              </a:ext>
              <a:ext uri="{C183D7F6-B498-43B3-948B-1728B52AA6E4}">
                <adec:decorative xmlns:adec="http://schemas.microsoft.com/office/drawing/2017/decorative" val="1"/>
              </a:ext>
            </a:extLst>
          </p:cNvPr>
          <p:cNvGrpSpPr/>
          <p:nvPr/>
        </p:nvGrpSpPr>
        <p:grpSpPr>
          <a:xfrm>
            <a:off x="4239649" y="2715766"/>
            <a:ext cx="659972" cy="659972"/>
            <a:chOff x="5869470" y="685302"/>
            <a:chExt cx="734320" cy="734320"/>
          </a:xfrm>
        </p:grpSpPr>
        <p:sp>
          <p:nvSpPr>
            <p:cNvPr id="52" name="Ellips 51">
              <a:extLst>
                <a:ext uri="{FF2B5EF4-FFF2-40B4-BE49-F238E27FC236}">
                  <a16:creationId xmlns:a16="http://schemas.microsoft.com/office/drawing/2014/main" id="{B718A3D2-6A51-07D7-02E3-D417436EE8D3}"/>
                </a:ext>
              </a:extLst>
            </p:cNvPr>
            <p:cNvSpPr/>
            <p:nvPr/>
          </p:nvSpPr>
          <p:spPr bwMode="auto">
            <a:xfrm>
              <a:off x="5869470" y="685302"/>
              <a:ext cx="734320" cy="73432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dirty="0" err="1">
                <a:ln>
                  <a:noFill/>
                </a:ln>
                <a:solidFill>
                  <a:schemeClr val="bg1"/>
                </a:solidFill>
                <a:effectLst/>
                <a:latin typeface="+mn-lt"/>
              </a:endParaRPr>
            </a:p>
          </p:txBody>
        </p:sp>
        <p:grpSp>
          <p:nvGrpSpPr>
            <p:cNvPr id="53" name="Grupp 52">
              <a:extLst>
                <a:ext uri="{FF2B5EF4-FFF2-40B4-BE49-F238E27FC236}">
                  <a16:creationId xmlns:a16="http://schemas.microsoft.com/office/drawing/2014/main" id="{A64E7F29-ACC1-0A30-CEB7-577D7C577A50}"/>
                </a:ext>
              </a:extLst>
            </p:cNvPr>
            <p:cNvGrpSpPr/>
            <p:nvPr/>
          </p:nvGrpSpPr>
          <p:grpSpPr>
            <a:xfrm>
              <a:off x="5984911" y="763748"/>
              <a:ext cx="502365" cy="561330"/>
              <a:chOff x="5633601" y="822761"/>
              <a:chExt cx="957614" cy="1070014"/>
            </a:xfrm>
          </p:grpSpPr>
          <p:pic>
            <p:nvPicPr>
              <p:cNvPr id="54" name="Bild 53" descr="Kvinna med hel fyllning">
                <a:extLst>
                  <a:ext uri="{FF2B5EF4-FFF2-40B4-BE49-F238E27FC236}">
                    <a16:creationId xmlns:a16="http://schemas.microsoft.com/office/drawing/2014/main" id="{862BA02D-77B1-251D-FF4B-DCA9B3210A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3601" y="978375"/>
                <a:ext cx="914400" cy="914400"/>
              </a:xfrm>
              <a:prstGeom prst="rect">
                <a:avLst/>
              </a:prstGeom>
            </p:spPr>
          </p:pic>
          <p:pic>
            <p:nvPicPr>
              <p:cNvPr id="55" name="Bild 54" descr="Man med hel fyllning">
                <a:extLst>
                  <a:ext uri="{FF2B5EF4-FFF2-40B4-BE49-F238E27FC236}">
                    <a16:creationId xmlns:a16="http://schemas.microsoft.com/office/drawing/2014/main" id="{C9D36D9B-8ED5-30C0-6079-F4BB224B0D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6815" y="822761"/>
                <a:ext cx="914400" cy="914400"/>
              </a:xfrm>
              <a:prstGeom prst="rect">
                <a:avLst/>
              </a:prstGeom>
            </p:spPr>
          </p:pic>
        </p:grpSp>
      </p:grpSp>
      <p:sp>
        <p:nvSpPr>
          <p:cNvPr id="2" name="Platshållare för datum 1">
            <a:extLst>
              <a:ext uri="{FF2B5EF4-FFF2-40B4-BE49-F238E27FC236}">
                <a16:creationId xmlns:a16="http://schemas.microsoft.com/office/drawing/2014/main" id="{9CD9C18C-79A4-463D-BCF2-B00F0DAC90AF}"/>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dirty="0"/>
          </a:p>
        </p:txBody>
      </p:sp>
      <p:sp>
        <p:nvSpPr>
          <p:cNvPr id="4" name="Platshållare för bildnummer 3">
            <a:extLst>
              <a:ext uri="{FF2B5EF4-FFF2-40B4-BE49-F238E27FC236}">
                <a16:creationId xmlns:a16="http://schemas.microsoft.com/office/drawing/2014/main" id="{EB1F7B37-A9E5-47E7-8D4B-EBE16D957FC5}"/>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10</a:t>
            </a:fld>
            <a:endParaRPr lang="sv-SE" dirty="0"/>
          </a:p>
        </p:txBody>
      </p:sp>
    </p:spTree>
    <p:extLst>
      <p:ext uri="{BB962C8B-B14F-4D97-AF65-F5344CB8AC3E}">
        <p14:creationId xmlns:p14="http://schemas.microsoft.com/office/powerpoint/2010/main" val="70210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E9F1027-2AB2-445E-AB00-47DB6C57CCD1}"/>
              </a:ext>
            </a:extLst>
          </p:cNvPr>
          <p:cNvSpPr>
            <a:spLocks noGrp="1"/>
          </p:cNvSpPr>
          <p:nvPr>
            <p:ph type="title"/>
          </p:nvPr>
        </p:nvSpPr>
        <p:spPr/>
        <p:txBody>
          <a:bodyPr/>
          <a:lstStyle/>
          <a:p>
            <a:r>
              <a:rPr lang="sv-SE" dirty="0"/>
              <a:t>Intäkter</a:t>
            </a:r>
          </a:p>
        </p:txBody>
      </p:sp>
      <p:sp>
        <p:nvSpPr>
          <p:cNvPr id="2" name="Platshållare för datum 1">
            <a:extLst>
              <a:ext uri="{FF2B5EF4-FFF2-40B4-BE49-F238E27FC236}">
                <a16:creationId xmlns:a16="http://schemas.microsoft.com/office/drawing/2014/main" id="{55864DD9-1CBA-477F-8FA7-53A4513D1006}"/>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512A169D-C4EA-4CA0-BF26-9754AD72888D}"/>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11</a:t>
            </a:fld>
            <a:endParaRPr lang="sv-SE"/>
          </a:p>
        </p:txBody>
      </p:sp>
      <p:sp>
        <p:nvSpPr>
          <p:cNvPr id="3" name="textruta 2">
            <a:extLst>
              <a:ext uri="{FF2B5EF4-FFF2-40B4-BE49-F238E27FC236}">
                <a16:creationId xmlns:a16="http://schemas.microsoft.com/office/drawing/2014/main" id="{3C16B98A-D40E-1260-5EFF-4983D3A8ED54}"/>
              </a:ext>
            </a:extLst>
          </p:cNvPr>
          <p:cNvSpPr txBox="1"/>
          <p:nvPr/>
        </p:nvSpPr>
        <p:spPr>
          <a:xfrm>
            <a:off x="281798" y="1560750"/>
            <a:ext cx="3354681" cy="1723549"/>
          </a:xfrm>
          <a:prstGeom prst="rect">
            <a:avLst/>
          </a:prstGeom>
          <a:noFill/>
        </p:spPr>
        <p:txBody>
          <a:bodyPr wrap="square" rtlCol="0">
            <a:spAutoFit/>
          </a:bodyPr>
          <a:lstStyle/>
          <a:p>
            <a:pPr algn="ctr"/>
            <a:r>
              <a:rPr lang="sv-SE" sz="6600" dirty="0">
                <a:solidFill>
                  <a:schemeClr val="accent1"/>
                </a:solidFill>
                <a:latin typeface="+mj-lt"/>
              </a:rPr>
              <a:t>8,7 </a:t>
            </a:r>
            <a:br>
              <a:rPr lang="sv-SE" sz="6600" dirty="0">
                <a:solidFill>
                  <a:schemeClr val="accent1"/>
                </a:solidFill>
                <a:latin typeface="+mj-lt"/>
              </a:rPr>
            </a:br>
            <a:r>
              <a:rPr lang="sv-SE" sz="2000" dirty="0">
                <a:solidFill>
                  <a:schemeClr val="accent1"/>
                </a:solidFill>
                <a:latin typeface="+mj-lt"/>
              </a:rPr>
              <a:t>miljarder kronor </a:t>
            </a:r>
            <a:br>
              <a:rPr lang="sv-SE" sz="2000" dirty="0">
                <a:solidFill>
                  <a:schemeClr val="accent1"/>
                </a:solidFill>
                <a:latin typeface="+mj-lt"/>
              </a:rPr>
            </a:br>
            <a:r>
              <a:rPr lang="sv-SE" sz="2000" dirty="0">
                <a:solidFill>
                  <a:schemeClr val="accent1"/>
                </a:solidFill>
                <a:latin typeface="+mj-lt"/>
              </a:rPr>
              <a:t>i omsättning</a:t>
            </a:r>
            <a:endParaRPr lang="sv-SE" sz="2000" b="1" dirty="0">
              <a:solidFill>
                <a:schemeClr val="accent1"/>
              </a:solidFill>
              <a:latin typeface="+mj-lt"/>
              <a:cs typeface="Arial" panose="020B0604020202020204" pitchFamily="34" charset="0"/>
            </a:endParaRPr>
          </a:p>
        </p:txBody>
      </p:sp>
      <p:graphicFrame>
        <p:nvGraphicFramePr>
          <p:cNvPr id="7" name="Diagram 6" descr="Ett diagram som visar KI:s intäkter år 2021, totalt 7 560 mnkr. Intäkterna fördelas på:&#10;Statsanslag 43 % &#10;Forskningsråd 14 % &#10;Övriga statliga 6 % &#10;Kommuner och regioner 5 %  &#10;Svenska stiftelser och organisationer 17 %&#10;Utländska stiftelser och organisationer 8 %&#10;Svenska företag 3 % &#10;Utländska företag 3 %&#10;Finansiella intäkter 1 %">
            <a:extLst>
              <a:ext uri="{FF2B5EF4-FFF2-40B4-BE49-F238E27FC236}">
                <a16:creationId xmlns:a16="http://schemas.microsoft.com/office/drawing/2014/main" id="{693C33E2-A3FD-97CC-73B8-87FB46449B12}"/>
              </a:ext>
            </a:extLst>
          </p:cNvPr>
          <p:cNvGraphicFramePr/>
          <p:nvPr>
            <p:extLst>
              <p:ext uri="{D42A27DB-BD31-4B8C-83A1-F6EECF244321}">
                <p14:modId xmlns:p14="http://schemas.microsoft.com/office/powerpoint/2010/main" val="4245813530"/>
              </p:ext>
            </p:extLst>
          </p:nvPr>
        </p:nvGraphicFramePr>
        <p:xfrm>
          <a:off x="3084512" y="451966"/>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latshållare för sidfot 5">
            <a:extLst>
              <a:ext uri="{FF2B5EF4-FFF2-40B4-BE49-F238E27FC236}">
                <a16:creationId xmlns:a16="http://schemas.microsoft.com/office/drawing/2014/main" id="{405B5E47-9BCA-BB0E-BC2C-521BF07403A5}"/>
              </a:ext>
            </a:extLst>
          </p:cNvPr>
          <p:cNvSpPr>
            <a:spLocks noGrp="1"/>
          </p:cNvSpPr>
          <p:nvPr>
            <p:ph type="ftr" sz="quarter" idx="3"/>
          </p:nvPr>
        </p:nvSpPr>
        <p:spPr>
          <a:xfrm>
            <a:off x="255983" y="4790351"/>
            <a:ext cx="2803849" cy="171450"/>
          </a:xfrm>
        </p:spPr>
        <p:txBody>
          <a:bodyPr anchor="t"/>
          <a:lstStyle/>
          <a:p>
            <a:r>
              <a:rPr lang="sv-SE" dirty="0"/>
              <a:t>Karolinska Institutet – ett medicinskt universitet</a:t>
            </a:r>
          </a:p>
        </p:txBody>
      </p:sp>
    </p:spTree>
    <p:extLst>
      <p:ext uri="{BB962C8B-B14F-4D97-AF65-F5344CB8AC3E}">
        <p14:creationId xmlns:p14="http://schemas.microsoft.com/office/powerpoint/2010/main" val="2283895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7421D42-463C-4DC3-83E8-44E26E7F2111}"/>
              </a:ext>
            </a:extLst>
          </p:cNvPr>
          <p:cNvSpPr>
            <a:spLocks noGrp="1"/>
          </p:cNvSpPr>
          <p:nvPr>
            <p:ph type="title"/>
          </p:nvPr>
        </p:nvSpPr>
        <p:spPr/>
        <p:txBody>
          <a:bodyPr/>
          <a:lstStyle/>
          <a:p>
            <a:r>
              <a:rPr lang="sv-SE" dirty="0"/>
              <a:t>Extern forskningsfinansiering</a:t>
            </a:r>
          </a:p>
        </p:txBody>
      </p:sp>
      <p:sp>
        <p:nvSpPr>
          <p:cNvPr id="8" name="textruta 7">
            <a:extLst>
              <a:ext uri="{FF2B5EF4-FFF2-40B4-BE49-F238E27FC236}">
                <a16:creationId xmlns:a16="http://schemas.microsoft.com/office/drawing/2014/main" id="{A15E3EBE-F3EA-6533-294C-8009AF950175}"/>
              </a:ext>
            </a:extLst>
          </p:cNvPr>
          <p:cNvSpPr txBox="1"/>
          <p:nvPr/>
        </p:nvSpPr>
        <p:spPr>
          <a:xfrm>
            <a:off x="280220" y="987574"/>
            <a:ext cx="5616302" cy="461665"/>
          </a:xfrm>
          <a:prstGeom prst="rect">
            <a:avLst/>
          </a:prstGeom>
          <a:noFill/>
        </p:spPr>
        <p:txBody>
          <a:bodyPr wrap="square">
            <a:spAutoFit/>
          </a:bodyPr>
          <a:lstStyle/>
          <a:p>
            <a:r>
              <a:rPr lang="sv-SE" sz="1200" b="0" dirty="0">
                <a:latin typeface="+mj-lt"/>
              </a:rPr>
              <a:t>10 största externa bidragsfinansiärerna forskning totalt 2023-2025, mnkr, </a:t>
            </a:r>
            <a:br>
              <a:rPr lang="sv-SE" sz="1200" b="0" dirty="0">
                <a:latin typeface="+mj-lt"/>
              </a:rPr>
            </a:br>
            <a:r>
              <a:rPr lang="sv-SE" sz="1200" b="0" dirty="0">
                <a:latin typeface="+mj-lt"/>
              </a:rPr>
              <a:t>exklusive kapitalförvaltning</a:t>
            </a:r>
          </a:p>
        </p:txBody>
      </p:sp>
      <p:graphicFrame>
        <p:nvGraphicFramePr>
          <p:cNvPr id="7" name="Tabell 8" descr="En tabell som visar de tio största externa bidragsfinansiärerna för KI 2023-2025. Totalt 3 805 miljoner kronor för år 2025.">
            <a:extLst>
              <a:ext uri="{FF2B5EF4-FFF2-40B4-BE49-F238E27FC236}">
                <a16:creationId xmlns:a16="http://schemas.microsoft.com/office/drawing/2014/main" id="{209257E8-AEAD-8FDE-DEDC-D6D093B52D3E}"/>
              </a:ext>
            </a:extLst>
          </p:cNvPr>
          <p:cNvGraphicFramePr>
            <a:graphicFrameLocks noGrp="1"/>
          </p:cNvGraphicFramePr>
          <p:nvPr>
            <p:extLst>
              <p:ext uri="{D42A27DB-BD31-4B8C-83A1-F6EECF244321}">
                <p14:modId xmlns:p14="http://schemas.microsoft.com/office/powerpoint/2010/main" val="3748925828"/>
              </p:ext>
            </p:extLst>
          </p:nvPr>
        </p:nvGraphicFramePr>
        <p:xfrm>
          <a:off x="371238" y="1533994"/>
          <a:ext cx="6216986" cy="2909964"/>
        </p:xfrm>
        <a:graphic>
          <a:graphicData uri="http://schemas.openxmlformats.org/drawingml/2006/table">
            <a:tbl>
              <a:tblPr firstRow="1" bandRow="1">
                <a:tableStyleId>{5C22544A-7EE6-4342-B048-85BDC9FD1C3A}</a:tableStyleId>
              </a:tblPr>
              <a:tblGrid>
                <a:gridCol w="2377281">
                  <a:extLst>
                    <a:ext uri="{9D8B030D-6E8A-4147-A177-3AD203B41FA5}">
                      <a16:colId xmlns:a16="http://schemas.microsoft.com/office/drawing/2014/main" val="1682249626"/>
                    </a:ext>
                  </a:extLst>
                </a:gridCol>
                <a:gridCol w="705252">
                  <a:extLst>
                    <a:ext uri="{9D8B030D-6E8A-4147-A177-3AD203B41FA5}">
                      <a16:colId xmlns:a16="http://schemas.microsoft.com/office/drawing/2014/main" val="859670045"/>
                    </a:ext>
                  </a:extLst>
                </a:gridCol>
                <a:gridCol w="705252">
                  <a:extLst>
                    <a:ext uri="{9D8B030D-6E8A-4147-A177-3AD203B41FA5}">
                      <a16:colId xmlns:a16="http://schemas.microsoft.com/office/drawing/2014/main" val="932335504"/>
                    </a:ext>
                  </a:extLst>
                </a:gridCol>
                <a:gridCol w="705252">
                  <a:extLst>
                    <a:ext uri="{9D8B030D-6E8A-4147-A177-3AD203B41FA5}">
                      <a16:colId xmlns:a16="http://schemas.microsoft.com/office/drawing/2014/main" val="3004173006"/>
                    </a:ext>
                  </a:extLst>
                </a:gridCol>
                <a:gridCol w="1723949">
                  <a:extLst>
                    <a:ext uri="{9D8B030D-6E8A-4147-A177-3AD203B41FA5}">
                      <a16:colId xmlns:a16="http://schemas.microsoft.com/office/drawing/2014/main" val="1170649850"/>
                    </a:ext>
                  </a:extLst>
                </a:gridCol>
              </a:tblGrid>
              <a:tr h="213458">
                <a:tc>
                  <a:txBody>
                    <a:bodyPr/>
                    <a:lstStyle/>
                    <a:p>
                      <a:r>
                        <a:rPr lang="sv-SE" sz="900" b="1" dirty="0"/>
                        <a:t>Verksamhet</a:t>
                      </a:r>
                    </a:p>
                  </a:txBody>
                  <a:tcPr marL="85482" marR="85482" marT="42741" marB="42741">
                    <a:lnL w="12700" cmpd="sng">
                      <a:noFill/>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sv-SE" sz="900" b="1" dirty="0"/>
                        <a:t>2023</a:t>
                      </a:r>
                    </a:p>
                  </a:txBody>
                  <a:tcPr marL="85482" marR="85482" marT="42741" marB="42741">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sv-SE" sz="900" b="1" dirty="0"/>
                        <a:t>2024</a:t>
                      </a:r>
                    </a:p>
                  </a:txBody>
                  <a:tcPr marL="85482" marR="85482" marT="42741" marB="42741">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sv-SE" sz="900" b="1" dirty="0"/>
                        <a:t>2025</a:t>
                      </a:r>
                    </a:p>
                  </a:txBody>
                  <a:tcPr marL="85482" marR="85482" marT="42741" marB="42741">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r"/>
                      <a:r>
                        <a:rPr lang="sv-SE" sz="900" b="1" dirty="0"/>
                        <a:t>Förändring 2024-2025</a:t>
                      </a:r>
                    </a:p>
                  </a:txBody>
                  <a:tcPr marL="85482" marR="85482" marT="42741" marB="42741">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33579390"/>
                  </a:ext>
                </a:extLst>
              </a:tr>
              <a:tr h="213458">
                <a:tc>
                  <a:txBody>
                    <a:bodyPr/>
                    <a:lstStyle/>
                    <a:p>
                      <a:r>
                        <a:rPr lang="sv-SE" sz="900" dirty="0"/>
                        <a:t>Vetenskapsrådet</a:t>
                      </a:r>
                    </a:p>
                  </a:txBody>
                  <a:tcPr marL="85482" marR="85482" marT="42741" marB="42741">
                    <a:lnT w="12700" cap="flat" cmpd="sng" algn="ctr">
                      <a:noFill/>
                      <a:prstDash val="solid"/>
                      <a:round/>
                      <a:headEnd type="none" w="med" len="med"/>
                      <a:tailEnd type="none" w="med" len="med"/>
                    </a:lnT>
                    <a:solidFill>
                      <a:schemeClr val="accent4"/>
                    </a:solidFill>
                  </a:tcPr>
                </a:tc>
                <a:tc>
                  <a:txBody>
                    <a:bodyPr/>
                    <a:lstStyle/>
                    <a:p>
                      <a:pPr algn="r"/>
                      <a:r>
                        <a:rPr lang="sv-SE" sz="900" dirty="0"/>
                        <a:t>979</a:t>
                      </a:r>
                    </a:p>
                  </a:txBody>
                  <a:tcPr marL="85482" marR="85482" marT="42741" marB="42741">
                    <a:lnT w="12700" cap="flat" cmpd="sng" algn="ctr">
                      <a:noFill/>
                      <a:prstDash val="solid"/>
                      <a:round/>
                      <a:headEnd type="none" w="med" len="med"/>
                      <a:tailEnd type="none" w="med" len="med"/>
                    </a:lnT>
                    <a:solidFill>
                      <a:schemeClr val="accent4"/>
                    </a:solidFill>
                  </a:tcPr>
                </a:tc>
                <a:tc>
                  <a:txBody>
                    <a:bodyPr/>
                    <a:lstStyle/>
                    <a:p>
                      <a:pPr algn="r"/>
                      <a:r>
                        <a:rPr lang="sv-SE" sz="900" dirty="0"/>
                        <a:t>964</a:t>
                      </a:r>
                    </a:p>
                  </a:txBody>
                  <a:tcPr marL="85482" marR="85482" marT="42741" marB="42741">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chemeClr val="accent4"/>
                    </a:solidFill>
                  </a:tcPr>
                </a:tc>
                <a:tc>
                  <a:txBody>
                    <a:bodyPr/>
                    <a:lstStyle/>
                    <a:p>
                      <a:pPr algn="r"/>
                      <a:r>
                        <a:rPr lang="sv-SE" sz="900" dirty="0"/>
                        <a:t>893</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-7 %</a:t>
                      </a:r>
                    </a:p>
                  </a:txBody>
                  <a:tcPr marL="85482" marR="85482" marT="42741" marB="42741">
                    <a:lnL w="3175"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accent4"/>
                    </a:solidFill>
                  </a:tcPr>
                </a:tc>
                <a:extLst>
                  <a:ext uri="{0D108BD9-81ED-4DB2-BD59-A6C34878D82A}">
                    <a16:rowId xmlns:a16="http://schemas.microsoft.com/office/drawing/2014/main" val="2674485944"/>
                  </a:ext>
                </a:extLst>
              </a:tr>
              <a:tr h="213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dirty="0"/>
                        <a:t>Europeiska Unionen </a:t>
                      </a:r>
                    </a:p>
                  </a:txBody>
                  <a:tcPr marL="85482" marR="85482" marT="42741" marB="42741">
                    <a:solidFill>
                      <a:schemeClr val="bg1"/>
                    </a:solidFill>
                  </a:tcPr>
                </a:tc>
                <a:tc>
                  <a:txBody>
                    <a:bodyPr/>
                    <a:lstStyle/>
                    <a:p>
                      <a:pPr algn="r"/>
                      <a:r>
                        <a:rPr lang="sv-SE" sz="900" dirty="0"/>
                        <a:t>296</a:t>
                      </a:r>
                    </a:p>
                  </a:txBody>
                  <a:tcPr marL="85482" marR="85482" marT="42741" marB="42741">
                    <a:solidFill>
                      <a:schemeClr val="bg1"/>
                    </a:solidFill>
                  </a:tcPr>
                </a:tc>
                <a:tc>
                  <a:txBody>
                    <a:bodyPr/>
                    <a:lstStyle/>
                    <a:p>
                      <a:pPr algn="r"/>
                      <a:r>
                        <a:rPr lang="sv-SE" sz="900" dirty="0"/>
                        <a:t>366</a:t>
                      </a:r>
                    </a:p>
                  </a:txBody>
                  <a:tcPr marL="85482" marR="85482" marT="42741" marB="42741">
                    <a:lnR w="3175" cap="flat" cmpd="sng" algn="ctr">
                      <a:solidFill>
                        <a:schemeClr val="bg1"/>
                      </a:solidFill>
                      <a:prstDash val="solid"/>
                      <a:round/>
                      <a:headEnd type="none" w="med" len="med"/>
                      <a:tailEnd type="none" w="med" len="med"/>
                    </a:lnR>
                    <a:solidFill>
                      <a:schemeClr val="bg1"/>
                    </a:solidFill>
                  </a:tcPr>
                </a:tc>
                <a:tc>
                  <a:txBody>
                    <a:bodyPr/>
                    <a:lstStyle/>
                    <a:p>
                      <a:pPr algn="r"/>
                      <a:r>
                        <a:rPr lang="sv-SE" sz="900" dirty="0"/>
                        <a:t>394</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8 %</a:t>
                      </a:r>
                    </a:p>
                  </a:txBody>
                  <a:tcPr marL="85482" marR="85482" marT="42741" marB="42741">
                    <a:lnL w="3175"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3736923764"/>
                  </a:ext>
                </a:extLst>
              </a:tr>
              <a:tr h="213458">
                <a:tc>
                  <a:txBody>
                    <a:bodyPr/>
                    <a:lstStyle/>
                    <a:p>
                      <a:r>
                        <a:rPr lang="sv-SE" sz="900" dirty="0"/>
                        <a:t>Cancerfonden</a:t>
                      </a:r>
                    </a:p>
                  </a:txBody>
                  <a:tcPr marL="85482" marR="85482" marT="42741" marB="42741">
                    <a:solidFill>
                      <a:schemeClr val="accent4"/>
                    </a:solidFill>
                  </a:tcPr>
                </a:tc>
                <a:tc>
                  <a:txBody>
                    <a:bodyPr/>
                    <a:lstStyle/>
                    <a:p>
                      <a:pPr algn="r"/>
                      <a:r>
                        <a:rPr lang="sv-SE" sz="900" dirty="0"/>
                        <a:t>326</a:t>
                      </a:r>
                    </a:p>
                  </a:txBody>
                  <a:tcPr marL="85482" marR="85482" marT="42741" marB="42741">
                    <a:solidFill>
                      <a:schemeClr val="accent4"/>
                    </a:solidFill>
                  </a:tcPr>
                </a:tc>
                <a:tc>
                  <a:txBody>
                    <a:bodyPr/>
                    <a:lstStyle/>
                    <a:p>
                      <a:pPr algn="r"/>
                      <a:r>
                        <a:rPr lang="sv-SE" sz="900" dirty="0"/>
                        <a:t>336</a:t>
                      </a:r>
                    </a:p>
                  </a:txBody>
                  <a:tcPr marL="85482" marR="85482" marT="42741" marB="42741">
                    <a:lnR w="3175" cap="flat" cmpd="sng" algn="ctr">
                      <a:solidFill>
                        <a:schemeClr val="bg1"/>
                      </a:solidFill>
                      <a:prstDash val="solid"/>
                      <a:round/>
                      <a:headEnd type="none" w="med" len="med"/>
                      <a:tailEnd type="none" w="med" len="med"/>
                    </a:lnR>
                    <a:solidFill>
                      <a:schemeClr val="accent4"/>
                    </a:solidFill>
                  </a:tcPr>
                </a:tc>
                <a:tc>
                  <a:txBody>
                    <a:bodyPr/>
                    <a:lstStyle/>
                    <a:p>
                      <a:pPr algn="r"/>
                      <a:r>
                        <a:rPr lang="sv-SE" sz="900" dirty="0"/>
                        <a:t>353</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5 %</a:t>
                      </a:r>
                    </a:p>
                  </a:txBody>
                  <a:tcPr marL="85482" marR="85482" marT="42741" marB="42741">
                    <a:lnL w="3175" cap="flat" cmpd="sng" algn="ctr">
                      <a:solidFill>
                        <a:schemeClr val="bg1"/>
                      </a:solidFill>
                      <a:prstDash val="solid"/>
                      <a:round/>
                      <a:headEnd type="none" w="med" len="med"/>
                      <a:tailEnd type="none" w="med" len="med"/>
                    </a:lnL>
                    <a:solidFill>
                      <a:schemeClr val="accent4"/>
                    </a:solidFill>
                  </a:tcPr>
                </a:tc>
                <a:extLst>
                  <a:ext uri="{0D108BD9-81ED-4DB2-BD59-A6C34878D82A}">
                    <a16:rowId xmlns:a16="http://schemas.microsoft.com/office/drawing/2014/main" val="189753433"/>
                  </a:ext>
                </a:extLst>
              </a:tr>
              <a:tr h="213458">
                <a:tc>
                  <a:txBody>
                    <a:bodyPr/>
                    <a:lstStyle/>
                    <a:p>
                      <a:r>
                        <a:rPr lang="sv-SE" sz="900" dirty="0"/>
                        <a:t>Wallenbergs stiftelser</a:t>
                      </a:r>
                    </a:p>
                  </a:txBody>
                  <a:tcPr marL="85482" marR="85482" marT="42741" marB="42741">
                    <a:solidFill>
                      <a:schemeClr val="bg1"/>
                    </a:solidFill>
                  </a:tcPr>
                </a:tc>
                <a:tc>
                  <a:txBody>
                    <a:bodyPr/>
                    <a:lstStyle/>
                    <a:p>
                      <a:pPr algn="r"/>
                      <a:r>
                        <a:rPr lang="sv-SE" sz="900" dirty="0"/>
                        <a:t>207</a:t>
                      </a:r>
                    </a:p>
                  </a:txBody>
                  <a:tcPr marL="85482" marR="85482" marT="42741" marB="42741">
                    <a:solidFill>
                      <a:schemeClr val="bg1"/>
                    </a:solidFill>
                  </a:tcPr>
                </a:tc>
                <a:tc>
                  <a:txBody>
                    <a:bodyPr/>
                    <a:lstStyle/>
                    <a:p>
                      <a:pPr algn="r"/>
                      <a:r>
                        <a:rPr lang="sv-SE" sz="900" dirty="0"/>
                        <a:t>241</a:t>
                      </a:r>
                    </a:p>
                  </a:txBody>
                  <a:tcPr marL="85482" marR="85482" marT="42741" marB="42741">
                    <a:lnR w="3175" cap="flat" cmpd="sng" algn="ctr">
                      <a:solidFill>
                        <a:schemeClr val="bg1"/>
                      </a:solidFill>
                      <a:prstDash val="solid"/>
                      <a:round/>
                      <a:headEnd type="none" w="med" len="med"/>
                      <a:tailEnd type="none" w="med" len="med"/>
                    </a:lnR>
                    <a:solidFill>
                      <a:schemeClr val="bg1"/>
                    </a:solidFill>
                  </a:tcPr>
                </a:tc>
                <a:tc>
                  <a:txBody>
                    <a:bodyPr/>
                    <a:lstStyle/>
                    <a:p>
                      <a:pPr algn="r"/>
                      <a:r>
                        <a:rPr lang="sv-SE" sz="900" dirty="0"/>
                        <a:t>201</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-17 %</a:t>
                      </a:r>
                    </a:p>
                  </a:txBody>
                  <a:tcPr marL="85482" marR="85482" marT="42741" marB="42741">
                    <a:lnL w="3175"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4255872465"/>
                  </a:ext>
                </a:extLst>
              </a:tr>
              <a:tr h="213458">
                <a:tc>
                  <a:txBody>
                    <a:bodyPr/>
                    <a:lstStyle/>
                    <a:p>
                      <a:r>
                        <a:rPr lang="sv-SE" sz="900" dirty="0"/>
                        <a:t>Forte (</a:t>
                      </a:r>
                      <a:r>
                        <a:rPr lang="sv-SE" sz="900" dirty="0" err="1"/>
                        <a:t>fd</a:t>
                      </a:r>
                      <a:r>
                        <a:rPr lang="sv-SE" sz="900" dirty="0"/>
                        <a:t> FAS)</a:t>
                      </a:r>
                    </a:p>
                  </a:txBody>
                  <a:tcPr marL="85482" marR="85482" marT="42741" marB="42741">
                    <a:solidFill>
                      <a:schemeClr val="accent4"/>
                    </a:solidFill>
                  </a:tcPr>
                </a:tc>
                <a:tc>
                  <a:txBody>
                    <a:bodyPr/>
                    <a:lstStyle/>
                    <a:p>
                      <a:pPr algn="r"/>
                      <a:r>
                        <a:rPr lang="sv-SE" sz="900" dirty="0"/>
                        <a:t>161</a:t>
                      </a:r>
                    </a:p>
                  </a:txBody>
                  <a:tcPr marL="85482" marR="85482" marT="42741" marB="42741">
                    <a:solidFill>
                      <a:schemeClr val="accent4"/>
                    </a:solidFill>
                  </a:tcPr>
                </a:tc>
                <a:tc>
                  <a:txBody>
                    <a:bodyPr/>
                    <a:lstStyle/>
                    <a:p>
                      <a:pPr algn="r"/>
                      <a:r>
                        <a:rPr lang="sv-SE" sz="900" dirty="0"/>
                        <a:t>165</a:t>
                      </a:r>
                    </a:p>
                  </a:txBody>
                  <a:tcPr marL="85482" marR="85482" marT="42741" marB="42741">
                    <a:lnR w="3175" cap="flat" cmpd="sng" algn="ctr">
                      <a:solidFill>
                        <a:schemeClr val="bg1"/>
                      </a:solidFill>
                      <a:prstDash val="solid"/>
                      <a:round/>
                      <a:headEnd type="none" w="med" len="med"/>
                      <a:tailEnd type="none" w="med" len="med"/>
                    </a:lnR>
                    <a:solidFill>
                      <a:schemeClr val="accent4"/>
                    </a:solidFill>
                  </a:tcPr>
                </a:tc>
                <a:tc>
                  <a:txBody>
                    <a:bodyPr/>
                    <a:lstStyle/>
                    <a:p>
                      <a:pPr algn="r"/>
                      <a:r>
                        <a:rPr lang="sv-SE" sz="900" dirty="0"/>
                        <a:t>184</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12 %</a:t>
                      </a:r>
                    </a:p>
                  </a:txBody>
                  <a:tcPr marL="85482" marR="85482" marT="42741" marB="42741">
                    <a:lnL w="3175" cap="flat" cmpd="sng" algn="ctr">
                      <a:solidFill>
                        <a:schemeClr val="bg1"/>
                      </a:solidFill>
                      <a:prstDash val="solid"/>
                      <a:round/>
                      <a:headEnd type="none" w="med" len="med"/>
                      <a:tailEnd type="none" w="med" len="med"/>
                    </a:lnL>
                    <a:solidFill>
                      <a:schemeClr val="accent4"/>
                    </a:solidFill>
                  </a:tcPr>
                </a:tc>
                <a:extLst>
                  <a:ext uri="{0D108BD9-81ED-4DB2-BD59-A6C34878D82A}">
                    <a16:rowId xmlns:a16="http://schemas.microsoft.com/office/drawing/2014/main" val="4277017575"/>
                  </a:ext>
                </a:extLst>
              </a:tr>
              <a:tr h="213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dirty="0"/>
                        <a:t>Kungliga Tekniska högskolan</a:t>
                      </a:r>
                    </a:p>
                  </a:txBody>
                  <a:tcPr marL="85482" marR="85482" marT="42741" marB="42741">
                    <a:solidFill>
                      <a:schemeClr val="bg1"/>
                    </a:solidFill>
                  </a:tcPr>
                </a:tc>
                <a:tc>
                  <a:txBody>
                    <a:bodyPr/>
                    <a:lstStyle/>
                    <a:p>
                      <a:pPr algn="r"/>
                      <a:r>
                        <a:rPr lang="sv-SE" sz="900" dirty="0"/>
                        <a:t>120</a:t>
                      </a:r>
                    </a:p>
                  </a:txBody>
                  <a:tcPr marL="85482" marR="85482" marT="42741" marB="42741">
                    <a:solidFill>
                      <a:schemeClr val="bg1"/>
                    </a:solidFill>
                  </a:tcPr>
                </a:tc>
                <a:tc>
                  <a:txBody>
                    <a:bodyPr/>
                    <a:lstStyle/>
                    <a:p>
                      <a:pPr algn="r"/>
                      <a:r>
                        <a:rPr lang="sv-SE" sz="900" dirty="0"/>
                        <a:t>124</a:t>
                      </a:r>
                    </a:p>
                  </a:txBody>
                  <a:tcPr marL="85482" marR="85482" marT="42741" marB="42741">
                    <a:lnR w="3175" cap="flat" cmpd="sng" algn="ctr">
                      <a:solidFill>
                        <a:schemeClr val="bg1"/>
                      </a:solidFill>
                      <a:prstDash val="solid"/>
                      <a:round/>
                      <a:headEnd type="none" w="med" len="med"/>
                      <a:tailEnd type="none" w="med" len="med"/>
                    </a:lnR>
                    <a:solidFill>
                      <a:schemeClr val="bg1"/>
                    </a:solidFill>
                  </a:tcPr>
                </a:tc>
                <a:tc>
                  <a:txBody>
                    <a:bodyPr/>
                    <a:lstStyle/>
                    <a:p>
                      <a:pPr algn="r"/>
                      <a:r>
                        <a:rPr lang="sv-SE" sz="900" dirty="0"/>
                        <a:t>116</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-6 %</a:t>
                      </a:r>
                    </a:p>
                  </a:txBody>
                  <a:tcPr marL="85482" marR="85482" marT="42741" marB="42741">
                    <a:lnL w="3175"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198820540"/>
                  </a:ext>
                </a:extLst>
              </a:tr>
              <a:tr h="213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dirty="0"/>
                        <a:t>Hjärt-lungfonden</a:t>
                      </a:r>
                    </a:p>
                  </a:txBody>
                  <a:tcPr marL="85482" marR="85482" marT="42741" marB="42741">
                    <a:solidFill>
                      <a:schemeClr val="accent4"/>
                    </a:solidFill>
                  </a:tcPr>
                </a:tc>
                <a:tc>
                  <a:txBody>
                    <a:bodyPr/>
                    <a:lstStyle/>
                    <a:p>
                      <a:pPr algn="r"/>
                      <a:r>
                        <a:rPr lang="sv-SE" sz="900" dirty="0"/>
                        <a:t>85</a:t>
                      </a:r>
                    </a:p>
                  </a:txBody>
                  <a:tcPr marL="85482" marR="85482" marT="42741" marB="42741">
                    <a:solidFill>
                      <a:schemeClr val="accent4"/>
                    </a:solidFill>
                  </a:tcPr>
                </a:tc>
                <a:tc>
                  <a:txBody>
                    <a:bodyPr/>
                    <a:lstStyle/>
                    <a:p>
                      <a:pPr algn="r"/>
                      <a:r>
                        <a:rPr lang="sv-SE" sz="900" dirty="0"/>
                        <a:t>118</a:t>
                      </a:r>
                    </a:p>
                  </a:txBody>
                  <a:tcPr marL="85482" marR="85482" marT="42741" marB="42741">
                    <a:lnR w="3175" cap="flat" cmpd="sng" algn="ctr">
                      <a:solidFill>
                        <a:schemeClr val="bg1"/>
                      </a:solidFill>
                      <a:prstDash val="solid"/>
                      <a:round/>
                      <a:headEnd type="none" w="med" len="med"/>
                      <a:tailEnd type="none" w="med" len="med"/>
                    </a:lnR>
                    <a:solidFill>
                      <a:schemeClr val="accent4"/>
                    </a:solidFill>
                  </a:tcPr>
                </a:tc>
                <a:tc>
                  <a:txBody>
                    <a:bodyPr/>
                    <a:lstStyle/>
                    <a:p>
                      <a:pPr algn="r"/>
                      <a:r>
                        <a:rPr lang="sv-SE" sz="900" dirty="0"/>
                        <a:t>115</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4 %</a:t>
                      </a:r>
                    </a:p>
                  </a:txBody>
                  <a:tcPr marL="85482" marR="85482" marT="42741" marB="42741">
                    <a:lnL w="3175" cap="flat" cmpd="sng" algn="ctr">
                      <a:solidFill>
                        <a:schemeClr val="bg1"/>
                      </a:solidFill>
                      <a:prstDash val="solid"/>
                      <a:round/>
                      <a:headEnd type="none" w="med" len="med"/>
                      <a:tailEnd type="none" w="med" len="med"/>
                    </a:lnL>
                    <a:solidFill>
                      <a:schemeClr val="accent4"/>
                    </a:solidFill>
                  </a:tcPr>
                </a:tc>
                <a:extLst>
                  <a:ext uri="{0D108BD9-81ED-4DB2-BD59-A6C34878D82A}">
                    <a16:rowId xmlns:a16="http://schemas.microsoft.com/office/drawing/2014/main" val="392298131"/>
                  </a:ext>
                </a:extLst>
              </a:tr>
              <a:tr h="213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dirty="0"/>
                        <a:t>Barncancerfonden</a:t>
                      </a:r>
                    </a:p>
                  </a:txBody>
                  <a:tcPr marL="85482" marR="85482" marT="42741" marB="42741">
                    <a:solidFill>
                      <a:schemeClr val="bg1"/>
                    </a:solidFill>
                  </a:tcPr>
                </a:tc>
                <a:tc>
                  <a:txBody>
                    <a:bodyPr/>
                    <a:lstStyle/>
                    <a:p>
                      <a:pPr algn="r"/>
                      <a:r>
                        <a:rPr lang="sv-SE" sz="900" dirty="0"/>
                        <a:t>142</a:t>
                      </a:r>
                    </a:p>
                  </a:txBody>
                  <a:tcPr marL="85482" marR="85482" marT="42741" marB="42741">
                    <a:solidFill>
                      <a:schemeClr val="bg1"/>
                    </a:solidFill>
                  </a:tcPr>
                </a:tc>
                <a:tc>
                  <a:txBody>
                    <a:bodyPr/>
                    <a:lstStyle/>
                    <a:p>
                      <a:pPr algn="r"/>
                      <a:r>
                        <a:rPr lang="sv-SE" sz="900" dirty="0"/>
                        <a:t>111</a:t>
                      </a:r>
                    </a:p>
                  </a:txBody>
                  <a:tcPr marL="85482" marR="85482" marT="42741" marB="42741">
                    <a:lnR w="3175" cap="flat" cmpd="sng" algn="ctr">
                      <a:solidFill>
                        <a:schemeClr val="bg1"/>
                      </a:solidFill>
                      <a:prstDash val="solid"/>
                      <a:round/>
                      <a:headEnd type="none" w="med" len="med"/>
                      <a:tailEnd type="none" w="med" len="med"/>
                    </a:lnR>
                    <a:solidFill>
                      <a:schemeClr val="bg1"/>
                    </a:solidFill>
                  </a:tcPr>
                </a:tc>
                <a:tc>
                  <a:txBody>
                    <a:bodyPr/>
                    <a:lstStyle/>
                    <a:p>
                      <a:pPr algn="r"/>
                      <a:r>
                        <a:rPr lang="sv-SE" sz="900" dirty="0"/>
                        <a:t>100</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-15 %</a:t>
                      </a:r>
                    </a:p>
                  </a:txBody>
                  <a:tcPr marL="85482" marR="85482" marT="42741" marB="42741">
                    <a:lnL w="3175"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879538754"/>
                  </a:ext>
                </a:extLst>
              </a:tr>
              <a:tr h="213458">
                <a:tc>
                  <a:txBody>
                    <a:bodyPr/>
                    <a:lstStyle/>
                    <a:p>
                      <a:r>
                        <a:rPr lang="sv-SE" sz="900" dirty="0"/>
                        <a:t>Region Stockholm </a:t>
                      </a:r>
                    </a:p>
                  </a:txBody>
                  <a:tcPr marL="85482" marR="85482" marT="42741" marB="42741">
                    <a:solidFill>
                      <a:schemeClr val="accent4"/>
                    </a:solidFill>
                  </a:tcPr>
                </a:tc>
                <a:tc>
                  <a:txBody>
                    <a:bodyPr/>
                    <a:lstStyle/>
                    <a:p>
                      <a:pPr algn="r"/>
                      <a:r>
                        <a:rPr lang="sv-SE" sz="900" dirty="0"/>
                        <a:t>94</a:t>
                      </a:r>
                    </a:p>
                  </a:txBody>
                  <a:tcPr marL="85482" marR="85482" marT="42741" marB="42741">
                    <a:solidFill>
                      <a:schemeClr val="accent4"/>
                    </a:solidFill>
                  </a:tcPr>
                </a:tc>
                <a:tc>
                  <a:txBody>
                    <a:bodyPr/>
                    <a:lstStyle/>
                    <a:p>
                      <a:pPr algn="r"/>
                      <a:r>
                        <a:rPr lang="sv-SE" sz="900" dirty="0"/>
                        <a:t>89</a:t>
                      </a:r>
                    </a:p>
                  </a:txBody>
                  <a:tcPr marL="85482" marR="85482" marT="42741" marB="42741">
                    <a:lnR w="3175" cap="flat" cmpd="sng" algn="ctr">
                      <a:solidFill>
                        <a:schemeClr val="bg1"/>
                      </a:solidFill>
                      <a:prstDash val="solid"/>
                      <a:round/>
                      <a:headEnd type="none" w="med" len="med"/>
                      <a:tailEnd type="none" w="med" len="med"/>
                    </a:lnR>
                    <a:solidFill>
                      <a:schemeClr val="accent4"/>
                    </a:solidFill>
                  </a:tcPr>
                </a:tc>
                <a:tc>
                  <a:txBody>
                    <a:bodyPr/>
                    <a:lstStyle/>
                    <a:p>
                      <a:pPr algn="r"/>
                      <a:r>
                        <a:rPr lang="sv-SE" sz="900" dirty="0"/>
                        <a:t>97</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9 %</a:t>
                      </a:r>
                    </a:p>
                  </a:txBody>
                  <a:tcPr marL="85482" marR="85482" marT="42741" marB="42741">
                    <a:lnL w="3175" cap="flat" cmpd="sng" algn="ctr">
                      <a:solidFill>
                        <a:schemeClr val="bg1"/>
                      </a:solidFill>
                      <a:prstDash val="solid"/>
                      <a:round/>
                      <a:headEnd type="none" w="med" len="med"/>
                      <a:tailEnd type="none" w="med" len="med"/>
                    </a:lnL>
                    <a:solidFill>
                      <a:schemeClr val="accent4"/>
                    </a:solidFill>
                  </a:tcPr>
                </a:tc>
                <a:extLst>
                  <a:ext uri="{0D108BD9-81ED-4DB2-BD59-A6C34878D82A}">
                    <a16:rowId xmlns:a16="http://schemas.microsoft.com/office/drawing/2014/main" val="2870487890"/>
                  </a:ext>
                </a:extLst>
              </a:tr>
              <a:tr h="213458">
                <a:tc>
                  <a:txBody>
                    <a:bodyPr/>
                    <a:lstStyle/>
                    <a:p>
                      <a:r>
                        <a:rPr lang="sv-SE" sz="900" dirty="0"/>
                        <a:t>KI - Stiftelser</a:t>
                      </a:r>
                    </a:p>
                  </a:txBody>
                  <a:tcPr marL="85482" marR="85482" marT="42741" marB="42741">
                    <a:solidFill>
                      <a:schemeClr val="bg1"/>
                    </a:solidFill>
                  </a:tcPr>
                </a:tc>
                <a:tc>
                  <a:txBody>
                    <a:bodyPr/>
                    <a:lstStyle/>
                    <a:p>
                      <a:pPr algn="r"/>
                      <a:r>
                        <a:rPr lang="sv-SE" sz="900" dirty="0"/>
                        <a:t>38</a:t>
                      </a:r>
                    </a:p>
                  </a:txBody>
                  <a:tcPr marL="85482" marR="85482" marT="42741" marB="42741">
                    <a:solidFill>
                      <a:schemeClr val="bg1"/>
                    </a:solidFill>
                  </a:tcPr>
                </a:tc>
                <a:tc>
                  <a:txBody>
                    <a:bodyPr/>
                    <a:lstStyle/>
                    <a:p>
                      <a:pPr algn="r"/>
                      <a:r>
                        <a:rPr lang="sv-SE" sz="900" dirty="0"/>
                        <a:t>55</a:t>
                      </a:r>
                    </a:p>
                  </a:txBody>
                  <a:tcPr marL="85482" marR="85482" marT="42741" marB="42741">
                    <a:lnR w="3175" cap="flat" cmpd="sng" algn="ctr">
                      <a:solidFill>
                        <a:schemeClr val="bg1"/>
                      </a:solidFill>
                      <a:prstDash val="solid"/>
                      <a:round/>
                      <a:headEnd type="none" w="med" len="med"/>
                      <a:tailEnd type="none" w="med" len="med"/>
                    </a:lnR>
                    <a:solidFill>
                      <a:schemeClr val="bg1"/>
                    </a:solidFill>
                  </a:tcPr>
                </a:tc>
                <a:tc>
                  <a:txBody>
                    <a:bodyPr/>
                    <a:lstStyle/>
                    <a:p>
                      <a:pPr algn="r"/>
                      <a:r>
                        <a:rPr lang="sv-SE" sz="900" dirty="0"/>
                        <a:t>69</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25 %</a:t>
                      </a:r>
                    </a:p>
                  </a:txBody>
                  <a:tcPr marL="85482" marR="85482" marT="42741" marB="42741">
                    <a:lnL w="3175"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3036803588"/>
                  </a:ext>
                </a:extLst>
              </a:tr>
              <a:tr h="213458">
                <a:tc>
                  <a:txBody>
                    <a:bodyPr/>
                    <a:lstStyle/>
                    <a:p>
                      <a:r>
                        <a:rPr lang="sv-SE" sz="900" dirty="0"/>
                        <a:t>Övriga</a:t>
                      </a:r>
                    </a:p>
                  </a:txBody>
                  <a:tcPr marL="85482" marR="85482" marT="42741" marB="42741">
                    <a:lnB w="6350" cap="flat" cmpd="sng" algn="ctr">
                      <a:solidFill>
                        <a:schemeClr val="tx1"/>
                      </a:solidFill>
                      <a:prstDash val="solid"/>
                      <a:round/>
                      <a:headEnd type="none" w="med" len="med"/>
                      <a:tailEnd type="none" w="med" len="med"/>
                    </a:lnB>
                    <a:solidFill>
                      <a:schemeClr val="accent4"/>
                    </a:solidFill>
                  </a:tcPr>
                </a:tc>
                <a:tc>
                  <a:txBody>
                    <a:bodyPr/>
                    <a:lstStyle/>
                    <a:p>
                      <a:pPr algn="r"/>
                      <a:r>
                        <a:rPr lang="sv-SE" sz="900" dirty="0"/>
                        <a:t>1 238</a:t>
                      </a:r>
                    </a:p>
                  </a:txBody>
                  <a:tcPr marL="85482" marR="85482" marT="42741" marB="42741">
                    <a:lnB w="6350" cap="flat" cmpd="sng" algn="ctr">
                      <a:solidFill>
                        <a:schemeClr val="tx1"/>
                      </a:solidFill>
                      <a:prstDash val="solid"/>
                      <a:round/>
                      <a:headEnd type="none" w="med" len="med"/>
                      <a:tailEnd type="none" w="med" len="med"/>
                    </a:lnB>
                    <a:solidFill>
                      <a:schemeClr val="accent4"/>
                    </a:solidFill>
                  </a:tcPr>
                </a:tc>
                <a:tc>
                  <a:txBody>
                    <a:bodyPr/>
                    <a:lstStyle/>
                    <a:p>
                      <a:pPr algn="r"/>
                      <a:r>
                        <a:rPr lang="sv-SE" sz="900" dirty="0"/>
                        <a:t>1 298</a:t>
                      </a:r>
                    </a:p>
                  </a:txBody>
                  <a:tcPr marL="85482" marR="85482" marT="42741" marB="42741">
                    <a:lnR w="3175" cap="flat" cmpd="sng" algn="ctr">
                      <a:solidFill>
                        <a:schemeClr val="bg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accent4"/>
                    </a:solidFill>
                  </a:tcPr>
                </a:tc>
                <a:tc>
                  <a:txBody>
                    <a:bodyPr/>
                    <a:lstStyle/>
                    <a:p>
                      <a:pPr algn="r"/>
                      <a:r>
                        <a:rPr lang="sv-SE" sz="900" dirty="0"/>
                        <a:t>1 284</a:t>
                      </a:r>
                    </a:p>
                  </a:txBody>
                  <a:tcPr marL="85482" marR="85482" marT="42741" marB="42741">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accent2"/>
                    </a:solidFill>
                  </a:tcPr>
                </a:tc>
                <a:tc>
                  <a:txBody>
                    <a:bodyPr/>
                    <a:lstStyle/>
                    <a:p>
                      <a:pPr algn="r"/>
                      <a:r>
                        <a:rPr lang="sv-SE" sz="900" dirty="0"/>
                        <a:t>-1 %</a:t>
                      </a:r>
                    </a:p>
                  </a:txBody>
                  <a:tcPr marL="85482" marR="85482" marT="42741" marB="42741">
                    <a:lnL w="3175" cap="flat" cmpd="sng" algn="ctr">
                      <a:solidFill>
                        <a:schemeClr val="bg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677143210"/>
                  </a:ext>
                </a:extLst>
              </a:tr>
              <a:tr h="238260">
                <a:tc>
                  <a:txBody>
                    <a:bodyPr/>
                    <a:lstStyle/>
                    <a:p>
                      <a:r>
                        <a:rPr lang="sv-SE" sz="900" b="1" dirty="0"/>
                        <a:t>Totalt</a:t>
                      </a:r>
                    </a:p>
                  </a:txBody>
                  <a:tcPr marL="85482" marR="85482" marT="42741" marB="42741">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sv-SE" sz="900" b="1" dirty="0"/>
                        <a:t>3 686</a:t>
                      </a:r>
                    </a:p>
                  </a:txBody>
                  <a:tcPr marL="85482" marR="85482" marT="42741" marB="42741">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sv-SE" sz="900" b="1" dirty="0"/>
                        <a:t>3 867</a:t>
                      </a:r>
                    </a:p>
                  </a:txBody>
                  <a:tcPr marL="85482" marR="85482" marT="42741" marB="42741">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sv-SE" sz="900" b="1" dirty="0"/>
                        <a:t>3 805</a:t>
                      </a:r>
                    </a:p>
                  </a:txBody>
                  <a:tcPr marL="85482" marR="85482" marT="42741" marB="42741">
                    <a:lnL w="12700" cmpd="sng">
                      <a:noFill/>
                    </a:lnL>
                    <a:lnR w="12700" cmpd="sng">
                      <a:noFill/>
                    </a:lnR>
                    <a:lnT w="31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r"/>
                      <a:r>
                        <a:rPr lang="sv-SE" sz="900" b="1" dirty="0"/>
                        <a:t>-2 %</a:t>
                      </a:r>
                    </a:p>
                  </a:txBody>
                  <a:tcPr marL="85482" marR="85482" marT="42741" marB="42741">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1288593"/>
                  </a:ext>
                </a:extLst>
              </a:tr>
            </a:tbl>
          </a:graphicData>
        </a:graphic>
      </p:graphicFrame>
      <p:sp>
        <p:nvSpPr>
          <p:cNvPr id="10" name="Platshållare för sidfot 4">
            <a:extLst>
              <a:ext uri="{FF2B5EF4-FFF2-40B4-BE49-F238E27FC236}">
                <a16:creationId xmlns:a16="http://schemas.microsoft.com/office/drawing/2014/main" id="{50AAB92C-AAD9-E3E5-5F27-8494124C104B}"/>
              </a:ext>
              <a:ext uri="{C183D7F6-B498-43B3-948B-1728B52AA6E4}">
                <adec:decorative xmlns:adec="http://schemas.microsoft.com/office/drawing/2017/decorative" val="1"/>
              </a:ext>
            </a:extLst>
          </p:cNvPr>
          <p:cNvSpPr txBox="1">
            <a:spLocks/>
          </p:cNvSpPr>
          <p:nvPr/>
        </p:nvSpPr>
        <p:spPr bwMode="auto">
          <a:xfrm>
            <a:off x="7471106" y="4287366"/>
            <a:ext cx="127735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r"/>
            <a:r>
              <a:rPr lang="sv-SE" altLang="sv-SE" sz="600" dirty="0">
                <a:solidFill>
                  <a:schemeClr val="tx1"/>
                </a:solidFill>
              </a:rPr>
              <a:t>Källa: Unit4 ERP</a:t>
            </a:r>
          </a:p>
        </p:txBody>
      </p:sp>
      <p:sp>
        <p:nvSpPr>
          <p:cNvPr id="3" name="Platshållare för sidfot 5">
            <a:extLst>
              <a:ext uri="{FF2B5EF4-FFF2-40B4-BE49-F238E27FC236}">
                <a16:creationId xmlns:a16="http://schemas.microsoft.com/office/drawing/2014/main" id="{AB74DEED-633B-9BB9-FCFE-85E10B24A3DF}"/>
              </a:ext>
            </a:extLst>
          </p:cNvPr>
          <p:cNvSpPr>
            <a:spLocks noGrp="1"/>
          </p:cNvSpPr>
          <p:nvPr>
            <p:ph type="ftr" sz="quarter" idx="3"/>
          </p:nvPr>
        </p:nvSpPr>
        <p:spPr>
          <a:xfrm>
            <a:off x="255983" y="4790351"/>
            <a:ext cx="2803849" cy="171450"/>
          </a:xfrm>
        </p:spPr>
        <p:txBody>
          <a:bodyPr anchor="t"/>
          <a:lstStyle/>
          <a:p>
            <a:r>
              <a:rPr lang="sv-SE" dirty="0"/>
              <a:t>Karolinska Institutet – ett medicinskt universitet</a:t>
            </a:r>
          </a:p>
        </p:txBody>
      </p:sp>
      <p:sp>
        <p:nvSpPr>
          <p:cNvPr id="2" name="Platshållare för datum 1">
            <a:extLst>
              <a:ext uri="{FF2B5EF4-FFF2-40B4-BE49-F238E27FC236}">
                <a16:creationId xmlns:a16="http://schemas.microsoft.com/office/drawing/2014/main" id="{F63C804D-0566-4340-B2AA-54366A27975E}"/>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dirty="0"/>
          </a:p>
        </p:txBody>
      </p:sp>
      <p:sp>
        <p:nvSpPr>
          <p:cNvPr id="4" name="Platshållare för bildnummer 3">
            <a:extLst>
              <a:ext uri="{FF2B5EF4-FFF2-40B4-BE49-F238E27FC236}">
                <a16:creationId xmlns:a16="http://schemas.microsoft.com/office/drawing/2014/main" id="{B17BDD64-4A43-4924-9187-7D923D66192B}"/>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12</a:t>
            </a:fld>
            <a:endParaRPr lang="sv-SE"/>
          </a:p>
        </p:txBody>
      </p:sp>
    </p:spTree>
    <p:extLst>
      <p:ext uri="{BB962C8B-B14F-4D97-AF65-F5344CB8AC3E}">
        <p14:creationId xmlns:p14="http://schemas.microsoft.com/office/powerpoint/2010/main" val="4216951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llips 27">
            <a:extLst>
              <a:ext uri="{FF2B5EF4-FFF2-40B4-BE49-F238E27FC236}">
                <a16:creationId xmlns:a16="http://schemas.microsoft.com/office/drawing/2014/main" id="{7C047C79-4B20-50C8-20D8-8CC0BF0E975F}"/>
              </a:ext>
              <a:ext uri="{C183D7F6-B498-43B3-948B-1728B52AA6E4}">
                <adec:decorative xmlns:adec="http://schemas.microsoft.com/office/drawing/2017/decorative" val="1"/>
              </a:ext>
            </a:extLst>
          </p:cNvPr>
          <p:cNvSpPr/>
          <p:nvPr/>
        </p:nvSpPr>
        <p:spPr bwMode="auto">
          <a:xfrm>
            <a:off x="6604128" y="1847804"/>
            <a:ext cx="1750110" cy="1750110"/>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dirty="0" err="1">
              <a:ln>
                <a:noFill/>
              </a:ln>
              <a:solidFill>
                <a:schemeClr val="bg1"/>
              </a:solidFill>
              <a:effectLst/>
              <a:latin typeface="+mn-lt"/>
            </a:endParaRPr>
          </a:p>
        </p:txBody>
      </p:sp>
      <p:sp>
        <p:nvSpPr>
          <p:cNvPr id="27" name="Ellips 26">
            <a:extLst>
              <a:ext uri="{FF2B5EF4-FFF2-40B4-BE49-F238E27FC236}">
                <a16:creationId xmlns:a16="http://schemas.microsoft.com/office/drawing/2014/main" id="{AE80F294-51F6-A929-937F-FDEBDC3BF8CA}"/>
              </a:ext>
              <a:ext uri="{C183D7F6-B498-43B3-948B-1728B52AA6E4}">
                <adec:decorative xmlns:adec="http://schemas.microsoft.com/office/drawing/2017/decorative" val="1"/>
              </a:ext>
            </a:extLst>
          </p:cNvPr>
          <p:cNvSpPr/>
          <p:nvPr/>
        </p:nvSpPr>
        <p:spPr bwMode="auto">
          <a:xfrm>
            <a:off x="3757994" y="1847804"/>
            <a:ext cx="1750110" cy="1750110"/>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dirty="0" err="1">
              <a:ln>
                <a:noFill/>
              </a:ln>
              <a:solidFill>
                <a:schemeClr val="bg1"/>
              </a:solidFill>
              <a:effectLst/>
              <a:latin typeface="+mn-lt"/>
            </a:endParaRPr>
          </a:p>
        </p:txBody>
      </p:sp>
      <p:sp>
        <p:nvSpPr>
          <p:cNvPr id="23" name="Ellips 22">
            <a:extLst>
              <a:ext uri="{FF2B5EF4-FFF2-40B4-BE49-F238E27FC236}">
                <a16:creationId xmlns:a16="http://schemas.microsoft.com/office/drawing/2014/main" id="{E8DEBC1F-BC9B-21A6-4892-34852FC360F8}"/>
              </a:ext>
              <a:ext uri="{C183D7F6-B498-43B3-948B-1728B52AA6E4}">
                <adec:decorative xmlns:adec="http://schemas.microsoft.com/office/drawing/2017/decorative" val="1"/>
              </a:ext>
            </a:extLst>
          </p:cNvPr>
          <p:cNvSpPr/>
          <p:nvPr/>
        </p:nvSpPr>
        <p:spPr bwMode="auto">
          <a:xfrm>
            <a:off x="805666" y="1847804"/>
            <a:ext cx="1750110" cy="1750110"/>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1400" b="0" i="0" u="none" strike="noStrike" cap="none" normalizeH="0" baseline="0" dirty="0" err="1">
              <a:ln>
                <a:noFill/>
              </a:ln>
              <a:solidFill>
                <a:schemeClr val="bg1"/>
              </a:solidFill>
              <a:effectLst/>
              <a:latin typeface="+mn-lt"/>
            </a:endParaRPr>
          </a:p>
        </p:txBody>
      </p:sp>
      <p:sp>
        <p:nvSpPr>
          <p:cNvPr id="5" name="Rubrik 4">
            <a:extLst>
              <a:ext uri="{FF2B5EF4-FFF2-40B4-BE49-F238E27FC236}">
                <a16:creationId xmlns:a16="http://schemas.microsoft.com/office/drawing/2014/main" id="{579AABFD-75B6-444F-B574-EE220AB3C9F7}"/>
              </a:ext>
            </a:extLst>
          </p:cNvPr>
          <p:cNvSpPr>
            <a:spLocks noGrp="1"/>
          </p:cNvSpPr>
          <p:nvPr>
            <p:ph type="title"/>
          </p:nvPr>
        </p:nvSpPr>
        <p:spPr/>
        <p:txBody>
          <a:bodyPr/>
          <a:lstStyle/>
          <a:p>
            <a:r>
              <a:rPr lang="sv-SE" dirty="0"/>
              <a:t>EU</a:t>
            </a:r>
          </a:p>
        </p:txBody>
      </p:sp>
      <p:sp>
        <p:nvSpPr>
          <p:cNvPr id="2" name="Platshållare för datum 1">
            <a:extLst>
              <a:ext uri="{FF2B5EF4-FFF2-40B4-BE49-F238E27FC236}">
                <a16:creationId xmlns:a16="http://schemas.microsoft.com/office/drawing/2014/main" id="{F8F64B1F-D112-42C5-A103-04DD7E6D0983}"/>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7BA631E4-D2E0-401E-A107-65CDEBA5D021}"/>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13</a:t>
            </a:fld>
            <a:endParaRPr lang="sv-SE" dirty="0"/>
          </a:p>
        </p:txBody>
      </p:sp>
      <p:sp>
        <p:nvSpPr>
          <p:cNvPr id="8" name="textruta 7">
            <a:extLst>
              <a:ext uri="{FF2B5EF4-FFF2-40B4-BE49-F238E27FC236}">
                <a16:creationId xmlns:a16="http://schemas.microsoft.com/office/drawing/2014/main" id="{F3ED04B6-9E96-4369-9CBC-BB3FB31E26F7}"/>
              </a:ext>
            </a:extLst>
          </p:cNvPr>
          <p:cNvSpPr txBox="1"/>
          <p:nvPr/>
        </p:nvSpPr>
        <p:spPr>
          <a:xfrm>
            <a:off x="323528" y="2213679"/>
            <a:ext cx="2732510" cy="1323439"/>
          </a:xfrm>
          <a:prstGeom prst="rect">
            <a:avLst/>
          </a:prstGeom>
          <a:noFill/>
        </p:spPr>
        <p:txBody>
          <a:bodyPr wrap="square" rtlCol="0">
            <a:spAutoFit/>
          </a:bodyPr>
          <a:lstStyle/>
          <a:p>
            <a:pPr algn="ctr"/>
            <a:r>
              <a:rPr lang="sv-SE" sz="6600" dirty="0">
                <a:solidFill>
                  <a:schemeClr val="accent1"/>
                </a:solidFill>
                <a:latin typeface="+mj-lt"/>
              </a:rPr>
              <a:t>394</a:t>
            </a:r>
          </a:p>
          <a:p>
            <a:pPr algn="ctr"/>
            <a:r>
              <a:rPr lang="sv-SE" sz="1400" b="1" dirty="0">
                <a:solidFill>
                  <a:schemeClr val="accent1"/>
                </a:solidFill>
                <a:latin typeface="+mn-lt"/>
                <a:cs typeface="Arial" panose="020B0604020202020204" pitchFamily="34" charset="0"/>
              </a:rPr>
              <a:t>Mnkr i intäkter från EU</a:t>
            </a:r>
          </a:p>
        </p:txBody>
      </p:sp>
      <p:sp>
        <p:nvSpPr>
          <p:cNvPr id="13" name="textruta 12">
            <a:extLst>
              <a:ext uri="{FF2B5EF4-FFF2-40B4-BE49-F238E27FC236}">
                <a16:creationId xmlns:a16="http://schemas.microsoft.com/office/drawing/2014/main" id="{23AC4852-1828-48FC-AE3E-C512F845AB67}"/>
              </a:ext>
            </a:extLst>
          </p:cNvPr>
          <p:cNvSpPr txBox="1"/>
          <p:nvPr/>
        </p:nvSpPr>
        <p:spPr>
          <a:xfrm>
            <a:off x="327322" y="3726401"/>
            <a:ext cx="2732510" cy="461665"/>
          </a:xfrm>
          <a:prstGeom prst="rect">
            <a:avLst/>
          </a:prstGeom>
          <a:noFill/>
        </p:spPr>
        <p:txBody>
          <a:bodyPr wrap="square" rtlCol="0">
            <a:spAutoFit/>
          </a:bodyPr>
          <a:lstStyle/>
          <a:p>
            <a:pPr algn="ctr"/>
            <a:r>
              <a:rPr lang="sv-SE" sz="1200" dirty="0">
                <a:latin typeface="+mn-lt"/>
              </a:rPr>
              <a:t>Inklusive stipendier och </a:t>
            </a:r>
          </a:p>
          <a:p>
            <a:pPr algn="ctr"/>
            <a:r>
              <a:rPr lang="sv-SE" sz="1200" dirty="0">
                <a:latin typeface="+mn-lt"/>
              </a:rPr>
              <a:t>andra transfereringar</a:t>
            </a:r>
            <a:endParaRPr lang="sv-SE" sz="1200" dirty="0">
              <a:latin typeface="+mn-lt"/>
              <a:cs typeface="Arial" panose="020B0604020202020204" pitchFamily="34" charset="0"/>
            </a:endParaRPr>
          </a:p>
        </p:txBody>
      </p:sp>
      <p:sp>
        <p:nvSpPr>
          <p:cNvPr id="9" name="textruta 8">
            <a:extLst>
              <a:ext uri="{FF2B5EF4-FFF2-40B4-BE49-F238E27FC236}">
                <a16:creationId xmlns:a16="http://schemas.microsoft.com/office/drawing/2014/main" id="{669232D8-8B64-40A1-B6C9-4D04B32F4045}"/>
              </a:ext>
            </a:extLst>
          </p:cNvPr>
          <p:cNvSpPr txBox="1"/>
          <p:nvPr/>
        </p:nvSpPr>
        <p:spPr>
          <a:xfrm>
            <a:off x="3279650" y="2213679"/>
            <a:ext cx="2732510" cy="1323439"/>
          </a:xfrm>
          <a:prstGeom prst="rect">
            <a:avLst/>
          </a:prstGeom>
          <a:noFill/>
        </p:spPr>
        <p:txBody>
          <a:bodyPr wrap="square" rtlCol="0">
            <a:spAutoFit/>
          </a:bodyPr>
          <a:lstStyle/>
          <a:p>
            <a:pPr algn="ctr"/>
            <a:r>
              <a:rPr lang="sv-SE" sz="6600" dirty="0">
                <a:solidFill>
                  <a:schemeClr val="accent1"/>
                </a:solidFill>
                <a:latin typeface="+mj-lt"/>
              </a:rPr>
              <a:t>237</a:t>
            </a:r>
          </a:p>
          <a:p>
            <a:pPr algn="ctr"/>
            <a:r>
              <a:rPr lang="sv-SE" sz="1400" b="1" spc="-20" dirty="0">
                <a:solidFill>
                  <a:schemeClr val="accent1"/>
                </a:solidFill>
                <a:latin typeface="+mn-lt"/>
                <a:cs typeface="Arial" panose="020B0604020202020204" pitchFamily="34" charset="0"/>
              </a:rPr>
              <a:t>EU-finansierade projekt</a:t>
            </a:r>
          </a:p>
        </p:txBody>
      </p:sp>
      <p:sp>
        <p:nvSpPr>
          <p:cNvPr id="11" name="textruta 10">
            <a:extLst>
              <a:ext uri="{FF2B5EF4-FFF2-40B4-BE49-F238E27FC236}">
                <a16:creationId xmlns:a16="http://schemas.microsoft.com/office/drawing/2014/main" id="{68B20161-CC58-4D21-9A55-9B2C5C456ED1}"/>
              </a:ext>
            </a:extLst>
          </p:cNvPr>
          <p:cNvSpPr txBox="1"/>
          <p:nvPr/>
        </p:nvSpPr>
        <p:spPr>
          <a:xfrm>
            <a:off x="3131840" y="3726589"/>
            <a:ext cx="3020542" cy="461665"/>
          </a:xfrm>
          <a:prstGeom prst="rect">
            <a:avLst/>
          </a:prstGeom>
          <a:noFill/>
        </p:spPr>
        <p:txBody>
          <a:bodyPr wrap="square" rtlCol="0">
            <a:spAutoFit/>
          </a:bodyPr>
          <a:lstStyle/>
          <a:p>
            <a:pPr algn="ctr"/>
            <a:r>
              <a:rPr lang="sv-SE" sz="1200" dirty="0">
                <a:latin typeface="+mn-lt"/>
              </a:rPr>
              <a:t>Under 2025 hade KI totalt 237 pågående EU-finansierade projekt</a:t>
            </a:r>
            <a:endParaRPr lang="sv-SE" sz="1200" dirty="0">
              <a:latin typeface="+mn-lt"/>
              <a:cs typeface="Arial" panose="020B0604020202020204" pitchFamily="34" charset="0"/>
            </a:endParaRPr>
          </a:p>
        </p:txBody>
      </p:sp>
      <p:sp>
        <p:nvSpPr>
          <p:cNvPr id="10" name="textruta 9">
            <a:extLst>
              <a:ext uri="{FF2B5EF4-FFF2-40B4-BE49-F238E27FC236}">
                <a16:creationId xmlns:a16="http://schemas.microsoft.com/office/drawing/2014/main" id="{9D38C7C0-A74C-4474-9EA5-702C636DD958}"/>
              </a:ext>
            </a:extLst>
          </p:cNvPr>
          <p:cNvSpPr txBox="1"/>
          <p:nvPr/>
        </p:nvSpPr>
        <p:spPr>
          <a:xfrm>
            <a:off x="6087962" y="2213679"/>
            <a:ext cx="2732510" cy="1323439"/>
          </a:xfrm>
          <a:prstGeom prst="rect">
            <a:avLst/>
          </a:prstGeom>
          <a:noFill/>
        </p:spPr>
        <p:txBody>
          <a:bodyPr wrap="square" rtlCol="0">
            <a:spAutoFit/>
          </a:bodyPr>
          <a:lstStyle/>
          <a:p>
            <a:pPr algn="ctr"/>
            <a:r>
              <a:rPr lang="sv-SE" sz="6600" dirty="0">
                <a:solidFill>
                  <a:schemeClr val="accent1"/>
                </a:solidFill>
                <a:latin typeface="+mj-lt"/>
              </a:rPr>
              <a:t>52</a:t>
            </a:r>
          </a:p>
          <a:p>
            <a:pPr algn="ctr"/>
            <a:r>
              <a:rPr lang="sv-SE" sz="1400" b="1" dirty="0">
                <a:solidFill>
                  <a:schemeClr val="accent1"/>
                </a:solidFill>
                <a:latin typeface="+mn-lt"/>
                <a:cs typeface="Arial" panose="020B0604020202020204" pitchFamily="34" charset="0"/>
              </a:rPr>
              <a:t>ERC-projekt</a:t>
            </a:r>
          </a:p>
        </p:txBody>
      </p:sp>
      <p:sp>
        <p:nvSpPr>
          <p:cNvPr id="12" name="textruta 11">
            <a:extLst>
              <a:ext uri="{FF2B5EF4-FFF2-40B4-BE49-F238E27FC236}">
                <a16:creationId xmlns:a16="http://schemas.microsoft.com/office/drawing/2014/main" id="{3E583889-D1B2-4296-8502-3066176CD1CB}"/>
              </a:ext>
            </a:extLst>
          </p:cNvPr>
          <p:cNvSpPr txBox="1"/>
          <p:nvPr/>
        </p:nvSpPr>
        <p:spPr>
          <a:xfrm>
            <a:off x="5943946" y="3725619"/>
            <a:ext cx="3020542" cy="646331"/>
          </a:xfrm>
          <a:prstGeom prst="rect">
            <a:avLst/>
          </a:prstGeom>
          <a:noFill/>
        </p:spPr>
        <p:txBody>
          <a:bodyPr wrap="square" rtlCol="0">
            <a:spAutoFit/>
          </a:bodyPr>
          <a:lstStyle/>
          <a:p>
            <a:pPr algn="ctr"/>
            <a:r>
              <a:rPr lang="sv-SE" sz="1200" dirty="0">
                <a:latin typeface="+mn-lt"/>
                <a:cs typeface="Arial" panose="020B0604020202020204" pitchFamily="34" charset="0"/>
              </a:rPr>
              <a:t>I slutet av 2025 hade KI </a:t>
            </a:r>
            <a:br>
              <a:rPr lang="sv-SE" sz="1200" dirty="0">
                <a:latin typeface="+mn-lt"/>
                <a:cs typeface="Arial" panose="020B0604020202020204" pitchFamily="34" charset="0"/>
              </a:rPr>
            </a:br>
            <a:r>
              <a:rPr lang="sv-SE" sz="1200" dirty="0">
                <a:latin typeface="+mn-lt"/>
                <a:cs typeface="Arial" panose="020B0604020202020204" pitchFamily="34" charset="0"/>
              </a:rPr>
              <a:t>deltagit i 52 ERC-projekt </a:t>
            </a:r>
            <a:br>
              <a:rPr lang="sv-SE" sz="1200" dirty="0">
                <a:latin typeface="+mn-lt"/>
                <a:cs typeface="Arial" panose="020B0604020202020204" pitchFamily="34" charset="0"/>
              </a:rPr>
            </a:br>
            <a:r>
              <a:rPr lang="sv-SE" sz="1200" dirty="0">
                <a:latin typeface="+mn-lt"/>
                <a:cs typeface="Arial" panose="020B0604020202020204" pitchFamily="34" charset="0"/>
              </a:rPr>
              <a:t>(Europeiska forskningsrådet)</a:t>
            </a:r>
          </a:p>
        </p:txBody>
      </p:sp>
      <p:pic>
        <p:nvPicPr>
          <p:cNvPr id="19" name="Bild 18">
            <a:extLst>
              <a:ext uri="{FF2B5EF4-FFF2-40B4-BE49-F238E27FC236}">
                <a16:creationId xmlns:a16="http://schemas.microsoft.com/office/drawing/2014/main" id="{D229B5DD-AA14-40B7-C706-14BC08F58CD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9328" y="1383260"/>
            <a:ext cx="914400" cy="914400"/>
          </a:xfrm>
          <a:prstGeom prst="rect">
            <a:avLst/>
          </a:prstGeom>
        </p:spPr>
      </p:pic>
      <p:pic>
        <p:nvPicPr>
          <p:cNvPr id="21" name="Bild 20">
            <a:extLst>
              <a:ext uri="{FF2B5EF4-FFF2-40B4-BE49-F238E27FC236}">
                <a16:creationId xmlns:a16="http://schemas.microsoft.com/office/drawing/2014/main" id="{F2BC403E-C514-1181-0A24-439DD4DD7E1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20272" y="1324947"/>
            <a:ext cx="914400" cy="914400"/>
          </a:xfrm>
          <a:prstGeom prst="rect">
            <a:avLst/>
          </a:prstGeom>
        </p:spPr>
      </p:pic>
      <p:pic>
        <p:nvPicPr>
          <p:cNvPr id="30" name="Bild 29">
            <a:extLst>
              <a:ext uri="{FF2B5EF4-FFF2-40B4-BE49-F238E27FC236}">
                <a16:creationId xmlns:a16="http://schemas.microsoft.com/office/drawing/2014/main" id="{2B05FAF0-29C5-3E98-11DF-996EC5D445A0}"/>
              </a:ext>
              <a:ext uri="{C183D7F6-B498-43B3-948B-1728B52AA6E4}">
                <adec:decorative xmlns:adec="http://schemas.microsoft.com/office/drawing/2017/decorative" val="1"/>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15001" t="18033" r="15001" b="37990"/>
          <a:stretch/>
        </p:blipFill>
        <p:spPr>
          <a:xfrm>
            <a:off x="4139953" y="1540971"/>
            <a:ext cx="970497" cy="609704"/>
          </a:xfrm>
          <a:prstGeom prst="rect">
            <a:avLst/>
          </a:prstGeom>
        </p:spPr>
      </p:pic>
      <p:sp>
        <p:nvSpPr>
          <p:cNvPr id="6" name="Platshållare för sidfot 5">
            <a:extLst>
              <a:ext uri="{FF2B5EF4-FFF2-40B4-BE49-F238E27FC236}">
                <a16:creationId xmlns:a16="http://schemas.microsoft.com/office/drawing/2014/main" id="{C8853F08-B7F7-415C-45D7-383412A4ED4C}"/>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Tree>
    <p:extLst>
      <p:ext uri="{BB962C8B-B14F-4D97-AF65-F5344CB8AC3E}">
        <p14:creationId xmlns:p14="http://schemas.microsoft.com/office/powerpoint/2010/main" val="1039984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62663B34-C085-DF07-BD1E-97C8ED50BEF5}"/>
              </a:ext>
            </a:extLst>
          </p:cNvPr>
          <p:cNvSpPr>
            <a:spLocks noGrp="1"/>
          </p:cNvSpPr>
          <p:nvPr>
            <p:ph type="title"/>
          </p:nvPr>
        </p:nvSpPr>
        <p:spPr>
          <a:xfrm>
            <a:off x="232502" y="361727"/>
            <a:ext cx="8632045" cy="857250"/>
          </a:xfrm>
        </p:spPr>
        <p:txBody>
          <a:bodyPr/>
          <a:lstStyle/>
          <a:p>
            <a:r>
              <a:rPr lang="sv-SE" dirty="0">
                <a:solidFill>
                  <a:schemeClr val="bg1"/>
                </a:solidFill>
              </a:rPr>
              <a:t>KI:s organisation och ledning</a:t>
            </a:r>
          </a:p>
        </p:txBody>
      </p:sp>
      <p:sp>
        <p:nvSpPr>
          <p:cNvPr id="2" name="Platshållare för datum 1">
            <a:extLst>
              <a:ext uri="{FF2B5EF4-FFF2-40B4-BE49-F238E27FC236}">
                <a16:creationId xmlns:a16="http://schemas.microsoft.com/office/drawing/2014/main" id="{BDF615DB-6517-43DE-B275-C080A3CE7FCC}"/>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1BF22697-74DC-4C70-952C-31112ADB84DA}"/>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14</a:t>
            </a:fld>
            <a:endParaRPr lang="sv-SE"/>
          </a:p>
        </p:txBody>
      </p:sp>
      <p:sp>
        <p:nvSpPr>
          <p:cNvPr id="5" name="Platshållare för sidfot 5">
            <a:extLst>
              <a:ext uri="{FF2B5EF4-FFF2-40B4-BE49-F238E27FC236}">
                <a16:creationId xmlns:a16="http://schemas.microsoft.com/office/drawing/2014/main" id="{448C849C-7A95-571E-0924-1DD554DA5368}"/>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pic>
        <p:nvPicPr>
          <p:cNvPr id="7" name="Bildobjekt 6" descr="Organisationsskiss över Karolinska Institutet">
            <a:extLst>
              <a:ext uri="{FF2B5EF4-FFF2-40B4-BE49-F238E27FC236}">
                <a16:creationId xmlns:a16="http://schemas.microsoft.com/office/drawing/2014/main" id="{6746862F-D831-7B82-BCF3-E13335384264}"/>
              </a:ext>
            </a:extLst>
          </p:cNvPr>
          <p:cNvPicPr>
            <a:picLocks noChangeAspect="1"/>
          </p:cNvPicPr>
          <p:nvPr/>
        </p:nvPicPr>
        <p:blipFill>
          <a:blip r:embed="rId3"/>
          <a:stretch>
            <a:fillRect/>
          </a:stretch>
        </p:blipFill>
        <p:spPr>
          <a:xfrm>
            <a:off x="1691680" y="293414"/>
            <a:ext cx="5760640" cy="4449395"/>
          </a:xfrm>
          <a:prstGeom prst="rect">
            <a:avLst/>
          </a:prstGeom>
        </p:spPr>
      </p:pic>
    </p:spTree>
    <p:extLst>
      <p:ext uri="{BB962C8B-B14F-4D97-AF65-F5344CB8AC3E}">
        <p14:creationId xmlns:p14="http://schemas.microsoft.com/office/powerpoint/2010/main" val="234411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7E87979-8388-4932-91D7-DCBBB5CC6B9A}"/>
              </a:ext>
            </a:extLst>
          </p:cNvPr>
          <p:cNvSpPr>
            <a:spLocks noGrp="1"/>
          </p:cNvSpPr>
          <p:nvPr>
            <p:ph type="title"/>
          </p:nvPr>
        </p:nvSpPr>
        <p:spPr/>
        <p:txBody>
          <a:bodyPr/>
          <a:lstStyle/>
          <a:p>
            <a:r>
              <a:rPr lang="sv-SE" dirty="0"/>
              <a:t>Geografisk </a:t>
            </a:r>
            <a:br>
              <a:rPr lang="sv-SE" dirty="0"/>
            </a:br>
            <a:r>
              <a:rPr lang="sv-SE" dirty="0"/>
              <a:t>placering</a:t>
            </a:r>
          </a:p>
        </p:txBody>
      </p:sp>
      <p:sp>
        <p:nvSpPr>
          <p:cNvPr id="9" name="Platshållare för innehåll 5">
            <a:extLst>
              <a:ext uri="{FF2B5EF4-FFF2-40B4-BE49-F238E27FC236}">
                <a16:creationId xmlns:a16="http://schemas.microsoft.com/office/drawing/2014/main" id="{3220920A-91A7-BB63-6057-2E4E892FE59B}"/>
              </a:ext>
            </a:extLst>
          </p:cNvPr>
          <p:cNvSpPr txBox="1">
            <a:spLocks/>
          </p:cNvSpPr>
          <p:nvPr/>
        </p:nvSpPr>
        <p:spPr bwMode="auto">
          <a:xfrm>
            <a:off x="266699" y="1750334"/>
            <a:ext cx="3585221" cy="282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Arial" panose="020B0604020202020204" pitchFamily="34" charset="0"/>
              <a:buChar char="•"/>
              <a:defRPr sz="1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2"/>
              <a:buChar char="à"/>
              <a:defRPr sz="1600">
                <a:solidFill>
                  <a:schemeClr val="tx1"/>
                </a:solidFill>
                <a:latin typeface="+mn-lt"/>
              </a:defRPr>
            </a:lvl2pPr>
            <a:lvl3pPr marL="1143000" indent="-22860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charset="2"/>
              <a:buChar char="à"/>
              <a:defRPr sz="12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18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buFont typeface="Arial" panose="020B0604020202020204" pitchFamily="34" charset="0"/>
              <a:buNone/>
            </a:pPr>
            <a:r>
              <a:rPr lang="sv-SE" kern="0" dirty="0"/>
              <a:t>Utbildning och forskning vid Karolinska Institutet bedrivs </a:t>
            </a:r>
            <a:br>
              <a:rPr lang="sv-SE" kern="0" dirty="0"/>
            </a:br>
            <a:r>
              <a:rPr lang="sv-SE" kern="0" dirty="0"/>
              <a:t>i huvudsak på två campus-områden: campus Solna och campus Flemingsberg.</a:t>
            </a:r>
          </a:p>
          <a:p>
            <a:pPr marL="0" indent="0">
              <a:spcBef>
                <a:spcPts val="1200"/>
              </a:spcBef>
              <a:buFont typeface="Arial" panose="020B0604020202020204" pitchFamily="34" charset="0"/>
              <a:buNone/>
            </a:pPr>
            <a:r>
              <a:rPr lang="sv-SE" kern="0" dirty="0"/>
              <a:t>Utöver campusområdena finns det flera sjukhus som är nära kopplade till KI:s utbildningar.</a:t>
            </a:r>
          </a:p>
        </p:txBody>
      </p:sp>
      <p:pic>
        <p:nvPicPr>
          <p:cNvPr id="8" name="Bildobjekt 7" descr="Karta som visar KI:s campusområden och samarbetande sjukhus.">
            <a:extLst>
              <a:ext uri="{FF2B5EF4-FFF2-40B4-BE49-F238E27FC236}">
                <a16:creationId xmlns:a16="http://schemas.microsoft.com/office/drawing/2014/main" id="{60637426-C26E-4BCE-F335-13459B853F53}"/>
              </a:ext>
            </a:extLst>
          </p:cNvPr>
          <p:cNvPicPr>
            <a:picLocks noChangeAspect="1"/>
          </p:cNvPicPr>
          <p:nvPr/>
        </p:nvPicPr>
        <p:blipFill rotWithShape="1">
          <a:blip r:embed="rId3"/>
          <a:srcRect l="1204" r="9874"/>
          <a:stretch/>
        </p:blipFill>
        <p:spPr>
          <a:xfrm>
            <a:off x="4256904" y="1573552"/>
            <a:ext cx="4559575" cy="2968344"/>
          </a:xfrm>
          <a:prstGeom prst="rect">
            <a:avLst/>
          </a:prstGeom>
        </p:spPr>
      </p:pic>
      <p:sp>
        <p:nvSpPr>
          <p:cNvPr id="10" name="Platshållare för sidfot 4">
            <a:extLst>
              <a:ext uri="{FF2B5EF4-FFF2-40B4-BE49-F238E27FC236}">
                <a16:creationId xmlns:a16="http://schemas.microsoft.com/office/drawing/2014/main" id="{F40CBB7B-43E6-CF13-69FF-4E4039D9F31D}"/>
              </a:ext>
              <a:ext uri="{C183D7F6-B498-43B3-948B-1728B52AA6E4}">
                <adec:decorative xmlns:adec="http://schemas.microsoft.com/office/drawing/2017/decorative" val="1"/>
              </a:ext>
            </a:extLst>
          </p:cNvPr>
          <p:cNvSpPr txBox="1">
            <a:spLocks/>
          </p:cNvSpPr>
          <p:nvPr/>
        </p:nvSpPr>
        <p:spPr bwMode="auto">
          <a:xfrm rot="16200000">
            <a:off x="8123359" y="3628903"/>
            <a:ext cx="176684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dirty="0">
                <a:solidFill>
                  <a:schemeClr val="tx1"/>
                </a:solidFill>
              </a:rPr>
              <a:t>Grafik: Arkitektkopia</a:t>
            </a:r>
          </a:p>
        </p:txBody>
      </p:sp>
      <p:sp>
        <p:nvSpPr>
          <p:cNvPr id="6" name="Platshållare för sidfot 5">
            <a:extLst>
              <a:ext uri="{FF2B5EF4-FFF2-40B4-BE49-F238E27FC236}">
                <a16:creationId xmlns:a16="http://schemas.microsoft.com/office/drawing/2014/main" id="{3A4F8E70-FE90-7867-EC0E-71FDBB73FC9F}"/>
              </a:ext>
              <a:ext uri="{C183D7F6-B498-43B3-948B-1728B52AA6E4}">
                <adec:decorative xmlns:adec="http://schemas.microsoft.com/office/drawing/2017/decorative" val="1"/>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
        <p:nvSpPr>
          <p:cNvPr id="2" name="Platshållare för datum 1">
            <a:extLst>
              <a:ext uri="{FF2B5EF4-FFF2-40B4-BE49-F238E27FC236}">
                <a16:creationId xmlns:a16="http://schemas.microsoft.com/office/drawing/2014/main" id="{7A198B46-3C86-43CC-A189-A4890CE220AA}"/>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B4CBD117-F600-48A1-9BCA-F3E3F6D6D2A9}"/>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15</a:t>
            </a:fld>
            <a:endParaRPr lang="sv-SE"/>
          </a:p>
        </p:txBody>
      </p:sp>
    </p:spTree>
    <p:extLst>
      <p:ext uri="{BB962C8B-B14F-4D97-AF65-F5344CB8AC3E}">
        <p14:creationId xmlns:p14="http://schemas.microsoft.com/office/powerpoint/2010/main" val="848917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descr="Ett foto som visar prideflaggan och som symboliserar ett KI på lika villkor.">
            <a:extLst>
              <a:ext uri="{FF2B5EF4-FFF2-40B4-BE49-F238E27FC236}">
                <a16:creationId xmlns:a16="http://schemas.microsoft.com/office/drawing/2014/main" id="{8072616D-97ED-4676-B1A0-4FBA5A821125}"/>
              </a:ext>
            </a:extLst>
          </p:cNvPr>
          <p:cNvGrpSpPr/>
          <p:nvPr/>
        </p:nvGrpSpPr>
        <p:grpSpPr>
          <a:xfrm>
            <a:off x="0" y="-11660"/>
            <a:ext cx="9145000" cy="5158670"/>
            <a:chOff x="0" y="-11660"/>
            <a:chExt cx="9145000" cy="5158670"/>
          </a:xfrm>
        </p:grpSpPr>
        <p:pic>
          <p:nvPicPr>
            <p:cNvPr id="10" name="Bildobjekt 9" descr="En bild som visar drake, person, utomhus, barn&#10;&#10;Automatiskt genererad beskrivning">
              <a:extLst>
                <a:ext uri="{FF2B5EF4-FFF2-40B4-BE49-F238E27FC236}">
                  <a16:creationId xmlns:a16="http://schemas.microsoft.com/office/drawing/2014/main" id="{FEAAEE1E-BD4B-444C-8833-5A1D0AAE403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7838"/>
              <a:ext cx="9144000" cy="5151338"/>
            </a:xfrm>
            <a:prstGeom prst="rect">
              <a:avLst/>
            </a:prstGeom>
          </p:spPr>
        </p:pic>
        <p:sp>
          <p:nvSpPr>
            <p:cNvPr id="12" name="Rektangel 11">
              <a:extLst>
                <a:ext uri="{FF2B5EF4-FFF2-40B4-BE49-F238E27FC236}">
                  <a16:creationId xmlns:a16="http://schemas.microsoft.com/office/drawing/2014/main" id="{E039C70E-AB12-43A6-BBFF-2DDEA50EC19F}"/>
                </a:ext>
              </a:extLst>
            </p:cNvPr>
            <p:cNvSpPr/>
            <p:nvPr/>
          </p:nvSpPr>
          <p:spPr bwMode="auto">
            <a:xfrm>
              <a:off x="1000" y="-11660"/>
              <a:ext cx="9144000" cy="5158670"/>
            </a:xfrm>
            <a:prstGeom prst="rect">
              <a:avLst/>
            </a:prstGeom>
            <a:solidFill>
              <a:schemeClr val="bg1">
                <a:alpha val="6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grpSp>
      <p:sp>
        <p:nvSpPr>
          <p:cNvPr id="5" name="Rubrik 4">
            <a:extLst>
              <a:ext uri="{FF2B5EF4-FFF2-40B4-BE49-F238E27FC236}">
                <a16:creationId xmlns:a16="http://schemas.microsoft.com/office/drawing/2014/main" id="{F349EEC9-0E1A-4853-854D-C753E134B7AB}"/>
              </a:ext>
            </a:extLst>
          </p:cNvPr>
          <p:cNvSpPr>
            <a:spLocks noGrp="1"/>
          </p:cNvSpPr>
          <p:nvPr>
            <p:ph type="title"/>
          </p:nvPr>
        </p:nvSpPr>
        <p:spPr/>
        <p:txBody>
          <a:bodyPr/>
          <a:lstStyle/>
          <a:p>
            <a:r>
              <a:rPr lang="sv-SE" dirty="0"/>
              <a:t>KI på lika villkor</a:t>
            </a:r>
          </a:p>
        </p:txBody>
      </p:sp>
      <p:sp>
        <p:nvSpPr>
          <p:cNvPr id="2" name="Platshållare för datum 1">
            <a:extLst>
              <a:ext uri="{FF2B5EF4-FFF2-40B4-BE49-F238E27FC236}">
                <a16:creationId xmlns:a16="http://schemas.microsoft.com/office/drawing/2014/main" id="{2CA648B8-A9B0-4253-81B1-66C4F7CEF8FE}"/>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dirty="0"/>
          </a:p>
        </p:txBody>
      </p:sp>
      <p:sp>
        <p:nvSpPr>
          <p:cNvPr id="4" name="Platshållare för bildnummer 3">
            <a:extLst>
              <a:ext uri="{FF2B5EF4-FFF2-40B4-BE49-F238E27FC236}">
                <a16:creationId xmlns:a16="http://schemas.microsoft.com/office/drawing/2014/main" id="{B194BA2B-2F55-441A-BBF2-28DC4525C51D}"/>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16</a:t>
            </a:fld>
            <a:endParaRPr lang="sv-SE"/>
          </a:p>
        </p:txBody>
      </p:sp>
      <p:sp>
        <p:nvSpPr>
          <p:cNvPr id="8" name="Platshållare för innehåll 2">
            <a:extLst>
              <a:ext uri="{FF2B5EF4-FFF2-40B4-BE49-F238E27FC236}">
                <a16:creationId xmlns:a16="http://schemas.microsoft.com/office/drawing/2014/main" id="{4ECF187B-DCF7-4730-8D5B-F96E598660B7}"/>
              </a:ext>
              <a:ext uri="{C183D7F6-B498-43B3-948B-1728B52AA6E4}">
                <adec:decorative xmlns:adec="http://schemas.microsoft.com/office/drawing/2017/decorative" val="0"/>
              </a:ext>
            </a:extLst>
          </p:cNvPr>
          <p:cNvSpPr txBox="1">
            <a:spLocks/>
          </p:cNvSpPr>
          <p:nvPr/>
        </p:nvSpPr>
        <p:spPr bwMode="auto">
          <a:xfrm>
            <a:off x="-295984" y="2571750"/>
            <a:ext cx="5372040" cy="2016224"/>
          </a:xfrm>
          <a:prstGeom prst="rect">
            <a:avLst/>
          </a:prstGeom>
          <a:solidFill>
            <a:schemeClr val="accent1"/>
          </a:solidFill>
          <a:ln>
            <a:noFill/>
          </a:ln>
          <a:effectLst/>
        </p:spPr>
        <p:txBody>
          <a:bodyPr vert="horz" wrap="square" lIns="648000" tIns="324000" rIns="216000" bIns="324000" numCol="1" anchor="ctr" anchorCtr="0" compatLnSpc="1">
            <a:prstTxWarp prst="textNoShape">
              <a:avLst/>
            </a:prstTxWarp>
            <a:noAutofit/>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a:spcBef>
                <a:spcPts val="0"/>
              </a:spcBef>
              <a:buClr>
                <a:schemeClr val="bg1"/>
              </a:buClr>
              <a:buFont typeface="Arial" panose="020B0604020202020204" pitchFamily="34" charset="0"/>
              <a:buChar char="•"/>
            </a:pPr>
            <a:r>
              <a:rPr lang="sv-SE" sz="1800" dirty="0">
                <a:solidFill>
                  <a:schemeClr val="bg1"/>
                </a:solidFill>
              </a:rPr>
              <a:t>Lika rättigheter och möjligheter för </a:t>
            </a:r>
            <a:br>
              <a:rPr lang="sv-SE" sz="1800" dirty="0">
                <a:solidFill>
                  <a:schemeClr val="bg1"/>
                </a:solidFill>
              </a:rPr>
            </a:br>
            <a:r>
              <a:rPr lang="sv-SE" sz="1800" dirty="0">
                <a:solidFill>
                  <a:schemeClr val="bg1"/>
                </a:solidFill>
              </a:rPr>
              <a:t>alla studenter och medarbetare. </a:t>
            </a:r>
          </a:p>
          <a:p>
            <a:pPr>
              <a:spcBef>
                <a:spcPts val="600"/>
              </a:spcBef>
              <a:buClr>
                <a:schemeClr val="bg1"/>
              </a:buClr>
              <a:buFont typeface="Arial" panose="020B0604020202020204" pitchFamily="34" charset="0"/>
              <a:buChar char="•"/>
            </a:pPr>
            <a:r>
              <a:rPr lang="sv-SE" sz="1800" dirty="0">
                <a:solidFill>
                  <a:schemeClr val="bg1"/>
                </a:solidFill>
              </a:rPr>
              <a:t>Motverka all form av diskriminering, trakasserier, kränkande särbehandling </a:t>
            </a:r>
            <a:br>
              <a:rPr lang="sv-SE" sz="1800" dirty="0">
                <a:solidFill>
                  <a:schemeClr val="bg1"/>
                </a:solidFill>
              </a:rPr>
            </a:br>
            <a:r>
              <a:rPr lang="sv-SE" sz="1800" dirty="0">
                <a:solidFill>
                  <a:schemeClr val="bg1"/>
                </a:solidFill>
              </a:rPr>
              <a:t>och exkludering.</a:t>
            </a:r>
          </a:p>
        </p:txBody>
      </p:sp>
      <p:sp>
        <p:nvSpPr>
          <p:cNvPr id="15" name="Platshållare för sidfot 4">
            <a:extLst>
              <a:ext uri="{FF2B5EF4-FFF2-40B4-BE49-F238E27FC236}">
                <a16:creationId xmlns:a16="http://schemas.microsoft.com/office/drawing/2014/main" id="{864C69EA-0EBF-5B2F-2879-C7CA257D84F1}"/>
              </a:ext>
              <a:ext uri="{C183D7F6-B498-43B3-948B-1728B52AA6E4}">
                <adec:decorative xmlns:adec="http://schemas.microsoft.com/office/drawing/2017/decorative" val="1"/>
              </a:ext>
            </a:extLst>
          </p:cNvPr>
          <p:cNvSpPr txBox="1">
            <a:spLocks/>
          </p:cNvSpPr>
          <p:nvPr/>
        </p:nvSpPr>
        <p:spPr bwMode="auto">
          <a:xfrm rot="16200000">
            <a:off x="8123359" y="3628903"/>
            <a:ext cx="176684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dirty="0">
                <a:solidFill>
                  <a:schemeClr val="tx1"/>
                </a:solidFill>
              </a:rPr>
              <a:t>Foto: Erik Flyg</a:t>
            </a:r>
          </a:p>
        </p:txBody>
      </p:sp>
      <p:sp>
        <p:nvSpPr>
          <p:cNvPr id="6" name="Platshållare för sidfot 5">
            <a:extLst>
              <a:ext uri="{FF2B5EF4-FFF2-40B4-BE49-F238E27FC236}">
                <a16:creationId xmlns:a16="http://schemas.microsoft.com/office/drawing/2014/main" id="{6EF69A97-EBE0-208A-91F9-151B8C20C088}"/>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Tree>
    <p:extLst>
      <p:ext uri="{BB962C8B-B14F-4D97-AF65-F5344CB8AC3E}">
        <p14:creationId xmlns:p14="http://schemas.microsoft.com/office/powerpoint/2010/main" val="1088785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3DA54B4-FF3C-4BAC-9844-DD48C4488943}"/>
              </a:ext>
            </a:extLst>
          </p:cNvPr>
          <p:cNvSpPr>
            <a:spLocks noGrp="1"/>
          </p:cNvSpPr>
          <p:nvPr>
            <p:ph type="title"/>
          </p:nvPr>
        </p:nvSpPr>
        <p:spPr/>
        <p:txBody>
          <a:bodyPr/>
          <a:lstStyle/>
          <a:p>
            <a:r>
              <a:rPr lang="sv-SE" dirty="0"/>
              <a:t>Utbildning</a:t>
            </a:r>
          </a:p>
        </p:txBody>
      </p:sp>
      <p:pic>
        <p:nvPicPr>
          <p:cNvPr id="7" name="Platshållare för innehåll 7" descr="Ett foto som visar sex studenter på en bänk. De skrattar och interagerar i en av KI:s campusbyggnader. ">
            <a:extLst>
              <a:ext uri="{FF2B5EF4-FFF2-40B4-BE49-F238E27FC236}">
                <a16:creationId xmlns:a16="http://schemas.microsoft.com/office/drawing/2014/main" id="{E4E5CAF8-97F0-4B6B-9732-BEEA2766FE71}"/>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360138" y="1563638"/>
            <a:ext cx="3504232" cy="194421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ktangel 23">
            <a:extLst>
              <a:ext uri="{FF2B5EF4-FFF2-40B4-BE49-F238E27FC236}">
                <a16:creationId xmlns:a16="http://schemas.microsoft.com/office/drawing/2014/main" id="{A9C9ECA4-AF88-417F-B39E-A5C4BE02233C}"/>
              </a:ext>
            </a:extLst>
          </p:cNvPr>
          <p:cNvSpPr/>
          <p:nvPr/>
        </p:nvSpPr>
        <p:spPr>
          <a:xfrm>
            <a:off x="251520" y="3639942"/>
            <a:ext cx="4572000" cy="923330"/>
          </a:xfrm>
          <a:prstGeom prst="rect">
            <a:avLst/>
          </a:prstGeom>
        </p:spPr>
        <p:txBody>
          <a:bodyPr>
            <a:spAutoFit/>
          </a:bodyPr>
          <a:lstStyle/>
          <a:p>
            <a:r>
              <a:rPr lang="sv-SE" sz="1800" dirty="0">
                <a:latin typeface="+mn-lt"/>
              </a:rPr>
              <a:t>Sveriges bredaste utbud av </a:t>
            </a:r>
          </a:p>
          <a:p>
            <a:r>
              <a:rPr lang="sv-SE" sz="1800" dirty="0">
                <a:latin typeface="+mn-lt"/>
              </a:rPr>
              <a:t>medicinska utbildningar på </a:t>
            </a:r>
          </a:p>
          <a:p>
            <a:r>
              <a:rPr lang="sv-SE" sz="1800" dirty="0">
                <a:latin typeface="+mn-lt"/>
              </a:rPr>
              <a:t>grund- och avancerad nivå. </a:t>
            </a:r>
          </a:p>
        </p:txBody>
      </p:sp>
      <p:pic>
        <p:nvPicPr>
          <p:cNvPr id="26" name="Bildobjekt 25" descr="Ett foto som visar en student i ett bibliotek, som sträcker sig efter en bok.">
            <a:extLst>
              <a:ext uri="{FF2B5EF4-FFF2-40B4-BE49-F238E27FC236}">
                <a16:creationId xmlns:a16="http://schemas.microsoft.com/office/drawing/2014/main" id="{34CEDFB9-662E-482A-80B2-4A19ED9D7C0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44668" y="815915"/>
            <a:ext cx="2583516" cy="3124727"/>
          </a:xfrm>
          <a:prstGeom prst="rect">
            <a:avLst/>
          </a:prstGeom>
        </p:spPr>
      </p:pic>
      <p:sp>
        <p:nvSpPr>
          <p:cNvPr id="23" name="Rektangel 22">
            <a:extLst>
              <a:ext uri="{FF2B5EF4-FFF2-40B4-BE49-F238E27FC236}">
                <a16:creationId xmlns:a16="http://schemas.microsoft.com/office/drawing/2014/main" id="{EF8E8927-C839-4996-83A7-A94F3172D27B}"/>
              </a:ext>
              <a:ext uri="{C183D7F6-B498-43B3-948B-1728B52AA6E4}">
                <adec:decorative xmlns:adec="http://schemas.microsoft.com/office/drawing/2017/decorative" val="1"/>
              </a:ext>
            </a:extLst>
          </p:cNvPr>
          <p:cNvSpPr/>
          <p:nvPr/>
        </p:nvSpPr>
        <p:spPr bwMode="auto">
          <a:xfrm>
            <a:off x="5949274" y="1573552"/>
            <a:ext cx="2867205" cy="295901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bg1"/>
              </a:solidFill>
              <a:effectLst/>
              <a:latin typeface="Times"/>
            </a:endParaRPr>
          </a:p>
        </p:txBody>
      </p:sp>
      <p:sp>
        <p:nvSpPr>
          <p:cNvPr id="19" name="textruta 18">
            <a:extLst>
              <a:ext uri="{FF2B5EF4-FFF2-40B4-BE49-F238E27FC236}">
                <a16:creationId xmlns:a16="http://schemas.microsoft.com/office/drawing/2014/main" id="{E77BBD7B-A50A-4D96-A7B5-E27D80F4BE9A}"/>
              </a:ext>
            </a:extLst>
          </p:cNvPr>
          <p:cNvSpPr txBox="1"/>
          <p:nvPr/>
        </p:nvSpPr>
        <p:spPr>
          <a:xfrm>
            <a:off x="6106646" y="1679778"/>
            <a:ext cx="3443387" cy="1015663"/>
          </a:xfrm>
          <a:prstGeom prst="rect">
            <a:avLst/>
          </a:prstGeom>
          <a:noFill/>
        </p:spPr>
        <p:txBody>
          <a:bodyPr wrap="square" rtlCol="0">
            <a:spAutoFit/>
          </a:bodyPr>
          <a:lstStyle/>
          <a:p>
            <a:r>
              <a:rPr lang="sv-SE" sz="6000" dirty="0">
                <a:solidFill>
                  <a:schemeClr val="bg1"/>
                </a:solidFill>
                <a:latin typeface="+mj-lt"/>
              </a:rPr>
              <a:t>13</a:t>
            </a:r>
            <a:r>
              <a:rPr lang="sv-SE" sz="1000" b="1" dirty="0">
                <a:solidFill>
                  <a:schemeClr val="bg1"/>
                </a:solidFill>
                <a:latin typeface="+mj-lt"/>
                <a:cs typeface="Arial" panose="020B0604020202020204" pitchFamily="34" charset="0"/>
              </a:rPr>
              <a:t> </a:t>
            </a:r>
            <a:r>
              <a:rPr lang="sv-SE" sz="1000" b="1" dirty="0">
                <a:solidFill>
                  <a:schemeClr val="bg1"/>
                </a:solidFill>
                <a:latin typeface="+mn-lt"/>
                <a:cs typeface="Arial" panose="020B0604020202020204" pitchFamily="34" charset="0"/>
              </a:rPr>
              <a:t>nybörjarprogram</a:t>
            </a:r>
          </a:p>
        </p:txBody>
      </p:sp>
      <p:sp>
        <p:nvSpPr>
          <p:cNvPr id="20" name="textruta 19">
            <a:extLst>
              <a:ext uri="{FF2B5EF4-FFF2-40B4-BE49-F238E27FC236}">
                <a16:creationId xmlns:a16="http://schemas.microsoft.com/office/drawing/2014/main" id="{1B8E2257-F19F-42C1-8933-702D24936E03}"/>
              </a:ext>
            </a:extLst>
          </p:cNvPr>
          <p:cNvSpPr txBox="1"/>
          <p:nvPr/>
        </p:nvSpPr>
        <p:spPr>
          <a:xfrm>
            <a:off x="6121425" y="2548565"/>
            <a:ext cx="3644740" cy="1015663"/>
          </a:xfrm>
          <a:prstGeom prst="rect">
            <a:avLst/>
          </a:prstGeom>
          <a:noFill/>
        </p:spPr>
        <p:txBody>
          <a:bodyPr wrap="square" rtlCol="0">
            <a:spAutoFit/>
          </a:bodyPr>
          <a:lstStyle/>
          <a:p>
            <a:r>
              <a:rPr lang="sv-SE" sz="6000" dirty="0">
                <a:solidFill>
                  <a:schemeClr val="bg1"/>
                </a:solidFill>
                <a:latin typeface="+mj-lt"/>
              </a:rPr>
              <a:t>31</a:t>
            </a:r>
            <a:r>
              <a:rPr lang="sv-SE" sz="1000" dirty="0">
                <a:solidFill>
                  <a:schemeClr val="bg1"/>
                </a:solidFill>
                <a:latin typeface="+mj-lt"/>
              </a:rPr>
              <a:t> </a:t>
            </a:r>
            <a:r>
              <a:rPr lang="sv-SE" sz="1000" b="1" dirty="0">
                <a:solidFill>
                  <a:schemeClr val="bg1"/>
                </a:solidFill>
                <a:latin typeface="+mn-lt"/>
                <a:cs typeface="Arial" panose="020B0604020202020204" pitchFamily="34" charset="0"/>
              </a:rPr>
              <a:t>påbyggnadsprogram</a:t>
            </a:r>
            <a:endParaRPr lang="sv-SE" sz="1000" dirty="0">
              <a:solidFill>
                <a:schemeClr val="bg1"/>
              </a:solidFill>
              <a:latin typeface="+mn-lt"/>
            </a:endParaRPr>
          </a:p>
        </p:txBody>
      </p:sp>
      <p:sp>
        <p:nvSpPr>
          <p:cNvPr id="21" name="textruta 20">
            <a:extLst>
              <a:ext uri="{FF2B5EF4-FFF2-40B4-BE49-F238E27FC236}">
                <a16:creationId xmlns:a16="http://schemas.microsoft.com/office/drawing/2014/main" id="{059F71AB-30F0-4130-83DA-FF3B296F75E3}"/>
              </a:ext>
            </a:extLst>
          </p:cNvPr>
          <p:cNvSpPr txBox="1"/>
          <p:nvPr/>
        </p:nvSpPr>
        <p:spPr>
          <a:xfrm>
            <a:off x="6155339" y="3464004"/>
            <a:ext cx="4105293" cy="1015663"/>
          </a:xfrm>
          <a:prstGeom prst="rect">
            <a:avLst/>
          </a:prstGeom>
          <a:noFill/>
        </p:spPr>
        <p:txBody>
          <a:bodyPr wrap="square" rtlCol="0">
            <a:spAutoFit/>
          </a:bodyPr>
          <a:lstStyle/>
          <a:p>
            <a:r>
              <a:rPr lang="sv-SE" sz="6000" spc="-300" dirty="0">
                <a:solidFill>
                  <a:schemeClr val="bg1"/>
                </a:solidFill>
                <a:latin typeface="+mj-lt"/>
              </a:rPr>
              <a:t>110</a:t>
            </a:r>
            <a:r>
              <a:rPr lang="sv-SE" sz="1000" b="1" dirty="0">
                <a:solidFill>
                  <a:schemeClr val="bg1"/>
                </a:solidFill>
                <a:latin typeface="+mj-lt"/>
                <a:cs typeface="Arial" panose="020B0604020202020204" pitchFamily="34" charset="0"/>
              </a:rPr>
              <a:t>  </a:t>
            </a:r>
            <a:r>
              <a:rPr lang="sv-SE" sz="1000" b="1" dirty="0">
                <a:solidFill>
                  <a:schemeClr val="bg1"/>
                </a:solidFill>
                <a:latin typeface="+mn-lt"/>
                <a:cs typeface="Arial" panose="020B0604020202020204" pitchFamily="34" charset="0"/>
              </a:rPr>
              <a:t>fristående kurser</a:t>
            </a:r>
          </a:p>
        </p:txBody>
      </p:sp>
      <p:sp>
        <p:nvSpPr>
          <p:cNvPr id="27" name="Platshållare för sidfot 4">
            <a:extLst>
              <a:ext uri="{FF2B5EF4-FFF2-40B4-BE49-F238E27FC236}">
                <a16:creationId xmlns:a16="http://schemas.microsoft.com/office/drawing/2014/main" id="{AF49CAB5-0A83-46C9-8B3A-7ACD973686A3}"/>
              </a:ext>
              <a:ext uri="{C183D7F6-B498-43B3-948B-1728B52AA6E4}">
                <adec:decorative xmlns:adec="http://schemas.microsoft.com/office/drawing/2017/decorative" val="1"/>
              </a:ext>
            </a:extLst>
          </p:cNvPr>
          <p:cNvSpPr txBox="1">
            <a:spLocks/>
          </p:cNvSpPr>
          <p:nvPr/>
        </p:nvSpPr>
        <p:spPr bwMode="auto">
          <a:xfrm rot="16200000">
            <a:off x="8123359" y="3628903"/>
            <a:ext cx="176684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dirty="0">
                <a:solidFill>
                  <a:schemeClr val="tx1"/>
                </a:solidFill>
              </a:rPr>
              <a:t>Foto: Erik Flyg</a:t>
            </a:r>
          </a:p>
        </p:txBody>
      </p:sp>
      <p:sp>
        <p:nvSpPr>
          <p:cNvPr id="6" name="Platshållare för sidfot 5">
            <a:extLst>
              <a:ext uri="{FF2B5EF4-FFF2-40B4-BE49-F238E27FC236}">
                <a16:creationId xmlns:a16="http://schemas.microsoft.com/office/drawing/2014/main" id="{00114105-5CC7-A426-6781-3C78482A34FD}"/>
              </a:ext>
              <a:ext uri="{C183D7F6-B498-43B3-948B-1728B52AA6E4}">
                <adec:decorative xmlns:adec="http://schemas.microsoft.com/office/drawing/2017/decorative" val="1"/>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
        <p:nvSpPr>
          <p:cNvPr id="2" name="Platshållare för datum 1">
            <a:extLst>
              <a:ext uri="{FF2B5EF4-FFF2-40B4-BE49-F238E27FC236}">
                <a16:creationId xmlns:a16="http://schemas.microsoft.com/office/drawing/2014/main" id="{D274555C-1B9D-4C47-8461-AC9A65DF9678}"/>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BB7F030A-EBBE-4EC3-A409-4D2F50121E28}"/>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17</a:t>
            </a:fld>
            <a:endParaRPr lang="sv-SE"/>
          </a:p>
        </p:txBody>
      </p:sp>
    </p:spTree>
    <p:extLst>
      <p:ext uri="{BB962C8B-B14F-4D97-AF65-F5344CB8AC3E}">
        <p14:creationId xmlns:p14="http://schemas.microsoft.com/office/powerpoint/2010/main" val="2727942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4">
            <a:extLst>
              <a:ext uri="{FF2B5EF4-FFF2-40B4-BE49-F238E27FC236}">
                <a16:creationId xmlns:a16="http://schemas.microsoft.com/office/drawing/2014/main" id="{27DE182F-B99B-7D11-9340-DCAF260ABEE2}"/>
              </a:ext>
            </a:extLst>
          </p:cNvPr>
          <p:cNvSpPr txBox="1">
            <a:spLocks noGrp="1"/>
          </p:cNvSpPr>
          <p:nvPr>
            <p:ph type="title" idx="4294967295"/>
          </p:nvPr>
        </p:nvSpPr>
        <p:spPr bwMode="auto">
          <a:xfrm>
            <a:off x="255971" y="339502"/>
            <a:ext cx="8632045" cy="8572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2800" b="0" spc="-50"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800" b="0" i="0" u="none" strike="noStrike" kern="1200" cap="none" spc="-50" normalizeH="0" baseline="0" noProof="0" dirty="0">
                <a:ln>
                  <a:noFill/>
                </a:ln>
                <a:solidFill>
                  <a:schemeClr val="accent1"/>
                </a:solidFill>
                <a:effectLst/>
                <a:uLnTx/>
                <a:uFillTx/>
                <a:latin typeface="+mj-lt"/>
                <a:ea typeface="+mj-ea"/>
                <a:cs typeface="+mj-cs"/>
              </a:rPr>
              <a:t>Våra nybörjarprogram</a:t>
            </a:r>
            <a:endParaRPr kumimoji="0" lang="sv-SE" sz="2800" b="0" i="0" u="none" strike="noStrike" kern="0" cap="none" spc="-50" normalizeH="0" baseline="0" noProof="0" dirty="0">
              <a:ln>
                <a:noFill/>
              </a:ln>
              <a:solidFill>
                <a:schemeClr val="accent1"/>
              </a:solidFill>
              <a:effectLst/>
              <a:uLnTx/>
              <a:uFillTx/>
              <a:latin typeface="+mj-lt"/>
              <a:ea typeface="+mj-ea"/>
              <a:cs typeface="+mj-cs"/>
            </a:endParaRPr>
          </a:p>
        </p:txBody>
      </p:sp>
      <p:sp>
        <p:nvSpPr>
          <p:cNvPr id="22" name="Platshållare för innehåll 5">
            <a:extLst>
              <a:ext uri="{FF2B5EF4-FFF2-40B4-BE49-F238E27FC236}">
                <a16:creationId xmlns:a16="http://schemas.microsoft.com/office/drawing/2014/main" id="{36251213-8588-4C03-B566-1816DE52DCAD}"/>
              </a:ext>
            </a:extLst>
          </p:cNvPr>
          <p:cNvSpPr txBox="1">
            <a:spLocks/>
          </p:cNvSpPr>
          <p:nvPr/>
        </p:nvSpPr>
        <p:spPr bwMode="auto">
          <a:xfrm>
            <a:off x="255971" y="1275606"/>
            <a:ext cx="4416828" cy="341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sz="1800">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18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a:lnSpc>
                <a:spcPts val="2820"/>
              </a:lnSpc>
              <a:spcBef>
                <a:spcPts val="600"/>
              </a:spcBef>
              <a:buFont typeface="Arial" panose="020B0604020202020204" pitchFamily="34" charset="0"/>
              <a:buChar char="•"/>
            </a:pPr>
            <a:r>
              <a:rPr lang="sv-SE" sz="1800" kern="0" dirty="0"/>
              <a:t>Arbetsterapeutprogrammet</a:t>
            </a:r>
          </a:p>
          <a:p>
            <a:pPr>
              <a:lnSpc>
                <a:spcPts val="2820"/>
              </a:lnSpc>
              <a:spcBef>
                <a:spcPts val="600"/>
              </a:spcBef>
              <a:buFont typeface="Arial" panose="020B0604020202020204" pitchFamily="34" charset="0"/>
              <a:buChar char="•"/>
            </a:pPr>
            <a:r>
              <a:rPr lang="sv-SE" sz="1800" kern="0" dirty="0"/>
              <a:t>Audionomprogrammet</a:t>
            </a:r>
          </a:p>
          <a:p>
            <a:pPr>
              <a:lnSpc>
                <a:spcPts val="2820"/>
              </a:lnSpc>
              <a:spcBef>
                <a:spcPts val="600"/>
              </a:spcBef>
              <a:buFont typeface="Arial" panose="020B0604020202020204" pitchFamily="34" charset="0"/>
              <a:buChar char="•"/>
            </a:pPr>
            <a:r>
              <a:rPr lang="sv-SE" sz="1800" spc="-20" dirty="0"/>
              <a:t>Biomedicinska analytikerprogrammet</a:t>
            </a:r>
          </a:p>
          <a:p>
            <a:pPr>
              <a:lnSpc>
                <a:spcPts val="2820"/>
              </a:lnSpc>
              <a:spcBef>
                <a:spcPts val="600"/>
              </a:spcBef>
              <a:buFont typeface="Arial" panose="020B0604020202020204" pitchFamily="34" charset="0"/>
              <a:buChar char="•"/>
            </a:pPr>
            <a:r>
              <a:rPr lang="sv-SE" sz="1800" kern="0" dirty="0"/>
              <a:t>Fysioterapeutprogrammet</a:t>
            </a:r>
          </a:p>
          <a:p>
            <a:pPr>
              <a:lnSpc>
                <a:spcPts val="2820"/>
              </a:lnSpc>
              <a:spcBef>
                <a:spcPts val="600"/>
              </a:spcBef>
              <a:buFont typeface="Arial" panose="020B0604020202020204" pitchFamily="34" charset="0"/>
              <a:buChar char="•"/>
            </a:pPr>
            <a:r>
              <a:rPr lang="sv-SE" sz="1800" kern="0" dirty="0"/>
              <a:t>Kandidatprogrammet i biomedicin</a:t>
            </a:r>
          </a:p>
          <a:p>
            <a:pPr>
              <a:lnSpc>
                <a:spcPts val="2820"/>
              </a:lnSpc>
              <a:spcBef>
                <a:spcPts val="600"/>
              </a:spcBef>
              <a:buFont typeface="Arial" panose="020B0604020202020204" pitchFamily="34" charset="0"/>
              <a:buChar char="•"/>
            </a:pPr>
            <a:r>
              <a:rPr lang="sv-SE" sz="1800" kern="0" dirty="0"/>
              <a:t>Logopedprogrammet</a:t>
            </a:r>
          </a:p>
          <a:p>
            <a:pPr>
              <a:lnSpc>
                <a:spcPts val="2820"/>
              </a:lnSpc>
              <a:spcBef>
                <a:spcPts val="600"/>
              </a:spcBef>
              <a:buFont typeface="Arial" panose="020B0604020202020204" pitchFamily="34" charset="0"/>
              <a:buChar char="•"/>
            </a:pPr>
            <a:r>
              <a:rPr lang="sv-SE" sz="1800" kern="0" dirty="0"/>
              <a:t>Läkarprogrammet</a:t>
            </a:r>
          </a:p>
        </p:txBody>
      </p:sp>
      <p:sp>
        <p:nvSpPr>
          <p:cNvPr id="25" name="Platshållare för innehåll 5">
            <a:extLst>
              <a:ext uri="{FF2B5EF4-FFF2-40B4-BE49-F238E27FC236}">
                <a16:creationId xmlns:a16="http://schemas.microsoft.com/office/drawing/2014/main" id="{6A0EFE9C-54B6-4C30-9605-E4817F5FA993}"/>
              </a:ext>
            </a:extLst>
          </p:cNvPr>
          <p:cNvSpPr txBox="1">
            <a:spLocks/>
          </p:cNvSpPr>
          <p:nvPr/>
        </p:nvSpPr>
        <p:spPr bwMode="auto">
          <a:xfrm>
            <a:off x="4792475" y="1281911"/>
            <a:ext cx="4227370" cy="341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sz="1800">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18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a:lnSpc>
                <a:spcPts val="2820"/>
              </a:lnSpc>
              <a:spcBef>
                <a:spcPts val="600"/>
              </a:spcBef>
              <a:buFont typeface="Arial" panose="020B0604020202020204" pitchFamily="34" charset="0"/>
              <a:buChar char="•"/>
            </a:pPr>
            <a:r>
              <a:rPr lang="sv-SE" sz="1800" kern="0" dirty="0"/>
              <a:t>Optikerprogrammet</a:t>
            </a:r>
          </a:p>
          <a:p>
            <a:pPr>
              <a:lnSpc>
                <a:spcPts val="2820"/>
              </a:lnSpc>
              <a:spcBef>
                <a:spcPts val="600"/>
              </a:spcBef>
              <a:buFont typeface="Arial" panose="020B0604020202020204" pitchFamily="34" charset="0"/>
              <a:buChar char="•"/>
            </a:pPr>
            <a:r>
              <a:rPr lang="sv-SE" sz="1800" kern="0" dirty="0"/>
              <a:t>Psykologprogrammet</a:t>
            </a:r>
          </a:p>
          <a:p>
            <a:pPr>
              <a:lnSpc>
                <a:spcPts val="2820"/>
              </a:lnSpc>
              <a:spcBef>
                <a:spcPts val="600"/>
              </a:spcBef>
              <a:buFont typeface="Arial" panose="020B0604020202020204" pitchFamily="34" charset="0"/>
              <a:buChar char="•"/>
            </a:pPr>
            <a:r>
              <a:rPr lang="sv-SE" sz="1800" spc="-40" dirty="0"/>
              <a:t>Röntgensjuksköterskeprogrammet</a:t>
            </a:r>
          </a:p>
          <a:p>
            <a:pPr>
              <a:lnSpc>
                <a:spcPts val="2820"/>
              </a:lnSpc>
              <a:spcBef>
                <a:spcPts val="600"/>
              </a:spcBef>
              <a:buFont typeface="Arial" panose="020B0604020202020204" pitchFamily="34" charset="0"/>
              <a:buChar char="•"/>
            </a:pPr>
            <a:r>
              <a:rPr lang="sv-SE" sz="1800" kern="0" dirty="0"/>
              <a:t>Sjuksköterskeprogrammet</a:t>
            </a:r>
          </a:p>
          <a:p>
            <a:pPr>
              <a:lnSpc>
                <a:spcPts val="2820"/>
              </a:lnSpc>
              <a:spcBef>
                <a:spcPts val="600"/>
              </a:spcBef>
              <a:buFont typeface="Arial" panose="020B0604020202020204" pitchFamily="34" charset="0"/>
              <a:buChar char="•"/>
            </a:pPr>
            <a:r>
              <a:rPr lang="sv-SE" sz="1800" kern="0" dirty="0"/>
              <a:t>Tandhygienistprogrammet</a:t>
            </a:r>
          </a:p>
          <a:p>
            <a:pPr>
              <a:lnSpc>
                <a:spcPts val="2820"/>
              </a:lnSpc>
              <a:spcBef>
                <a:spcPts val="600"/>
              </a:spcBef>
              <a:buFont typeface="Arial" panose="020B0604020202020204" pitchFamily="34" charset="0"/>
              <a:buChar char="•"/>
            </a:pPr>
            <a:r>
              <a:rPr lang="sv-SE" sz="1800" kern="0" dirty="0"/>
              <a:t>Tandläkarprogrammet</a:t>
            </a:r>
          </a:p>
        </p:txBody>
      </p:sp>
      <p:sp>
        <p:nvSpPr>
          <p:cNvPr id="3" name="Platshållare för sidfot 5">
            <a:extLst>
              <a:ext uri="{FF2B5EF4-FFF2-40B4-BE49-F238E27FC236}">
                <a16:creationId xmlns:a16="http://schemas.microsoft.com/office/drawing/2014/main" id="{181919CA-DC6E-912F-D266-933CD63C360D}"/>
              </a:ext>
              <a:ext uri="{C183D7F6-B498-43B3-948B-1728B52AA6E4}">
                <adec:decorative xmlns:adec="http://schemas.microsoft.com/office/drawing/2017/decorative" val="1"/>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
        <p:nvSpPr>
          <p:cNvPr id="2" name="Platshållare för datum 1">
            <a:extLst>
              <a:ext uri="{FF2B5EF4-FFF2-40B4-BE49-F238E27FC236}">
                <a16:creationId xmlns:a16="http://schemas.microsoft.com/office/drawing/2014/main" id="{F4861103-B878-4155-A7A6-12A3087C9276}"/>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A25C5F2E-03FD-4932-B7DE-1D47C1202C04}"/>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18</a:t>
            </a:fld>
            <a:endParaRPr lang="sv-SE"/>
          </a:p>
        </p:txBody>
      </p:sp>
    </p:spTree>
    <p:extLst>
      <p:ext uri="{BB962C8B-B14F-4D97-AF65-F5344CB8AC3E}">
        <p14:creationId xmlns:p14="http://schemas.microsoft.com/office/powerpoint/2010/main" val="950425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4">
            <a:extLst>
              <a:ext uri="{FF2B5EF4-FFF2-40B4-BE49-F238E27FC236}">
                <a16:creationId xmlns:a16="http://schemas.microsoft.com/office/drawing/2014/main" id="{0F8A185C-E02E-487B-B15A-787BD6AB314F}"/>
              </a:ext>
            </a:extLst>
          </p:cNvPr>
          <p:cNvSpPr txBox="1">
            <a:spLocks noGrp="1"/>
          </p:cNvSpPr>
          <p:nvPr>
            <p:ph type="title" idx="4294967295"/>
          </p:nvPr>
        </p:nvSpPr>
        <p:spPr bwMode="auto">
          <a:xfrm>
            <a:off x="255971" y="339502"/>
            <a:ext cx="8632045" cy="8572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2800" b="0" spc="-50"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800" b="0" i="0" u="none" strike="noStrike" kern="0" cap="none" spc="-50" normalizeH="0" baseline="0" noProof="0" dirty="0">
                <a:ln>
                  <a:noFill/>
                </a:ln>
                <a:solidFill>
                  <a:schemeClr val="accent1"/>
                </a:solidFill>
                <a:effectLst/>
                <a:uLnTx/>
                <a:uFillTx/>
                <a:latin typeface="+mj-lt"/>
                <a:ea typeface="+mj-ea"/>
                <a:cs typeface="+mj-cs"/>
              </a:rPr>
              <a:t>Magister- och masterutbildningar</a:t>
            </a:r>
          </a:p>
        </p:txBody>
      </p:sp>
      <p:sp>
        <p:nvSpPr>
          <p:cNvPr id="7" name="Platshållare för innehåll 2">
            <a:extLst>
              <a:ext uri="{FF2B5EF4-FFF2-40B4-BE49-F238E27FC236}">
                <a16:creationId xmlns:a16="http://schemas.microsoft.com/office/drawing/2014/main" id="{086A7D33-07EE-4CC4-9633-6134CBAD0079}"/>
              </a:ext>
            </a:extLst>
          </p:cNvPr>
          <p:cNvSpPr txBox="1">
            <a:spLocks/>
          </p:cNvSpPr>
          <p:nvPr/>
        </p:nvSpPr>
        <p:spPr bwMode="auto">
          <a:xfrm>
            <a:off x="2987824" y="1156177"/>
            <a:ext cx="5953597" cy="362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spcCol="36000" anchor="t" anchorCtr="0" compatLnSpc="1">
            <a:prstTxWarp prst="textNoShape">
              <a:avLst/>
            </a:prstTxWarp>
            <a:noAutofit/>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sz="1800">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18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spcBef>
                <a:spcPts val="0"/>
              </a:spcBef>
              <a:buFont typeface="Wingdings" charset="2"/>
              <a:buNone/>
            </a:pPr>
            <a:r>
              <a:rPr lang="en-GB" sz="1800" b="1" kern="0" dirty="0" err="1"/>
              <a:t>Magisterprogrammet</a:t>
            </a:r>
            <a:r>
              <a:rPr lang="en-GB" sz="1800" b="1" kern="0" dirty="0"/>
              <a:t> i</a:t>
            </a:r>
          </a:p>
          <a:p>
            <a:pPr marL="179388" indent="-179388">
              <a:spcBef>
                <a:spcPts val="0"/>
              </a:spcBef>
              <a:buFont typeface="Arial" panose="020B0604020202020204" pitchFamily="34" charset="0"/>
              <a:buChar char="•"/>
            </a:pPr>
            <a:r>
              <a:rPr lang="sv-SE" sz="1800" dirty="0"/>
              <a:t>arbete och hälsa</a:t>
            </a:r>
          </a:p>
          <a:p>
            <a:pPr marL="179388" indent="-179388">
              <a:spcBef>
                <a:spcPts val="0"/>
              </a:spcBef>
              <a:buFont typeface="Arial" panose="020B0604020202020204" pitchFamily="34" charset="0"/>
              <a:buChar char="•"/>
            </a:pPr>
            <a:r>
              <a:rPr lang="sv-SE" sz="1800" dirty="0"/>
              <a:t>biomedicinsk laboratorievetenskap</a:t>
            </a:r>
            <a:r>
              <a:rPr lang="sv-SE" sz="1800" dirty="0">
                <a:latin typeface="Footlight MT Light" panose="0204060206030A020304" pitchFamily="18" charset="0"/>
                <a:sym typeface="Symbol" panose="05050102010706020507" pitchFamily="18" charset="2"/>
              </a:rPr>
              <a:t></a:t>
            </a:r>
            <a:endParaRPr lang="sv-SE" sz="1800" dirty="0"/>
          </a:p>
          <a:p>
            <a:pPr marL="179388" indent="-179388">
              <a:spcBef>
                <a:spcPts val="0"/>
              </a:spcBef>
              <a:buFont typeface="Arial" panose="020B0604020202020204" pitchFamily="34" charset="0"/>
              <a:buChar char="•"/>
            </a:pPr>
            <a:r>
              <a:rPr lang="sv-SE" sz="1800" dirty="0"/>
              <a:t>klinisk </a:t>
            </a:r>
            <a:r>
              <a:rPr lang="sv-SE" sz="1800" dirty="0" err="1"/>
              <a:t>optometri</a:t>
            </a:r>
            <a:endParaRPr lang="sv-SE" sz="1800" b="1" kern="0" dirty="0"/>
          </a:p>
          <a:p>
            <a:pPr marL="266700" indent="-266700">
              <a:spcBef>
                <a:spcPts val="1200"/>
              </a:spcBef>
              <a:buFont typeface="Wingdings" charset="2"/>
              <a:buNone/>
            </a:pPr>
            <a:r>
              <a:rPr lang="sv-SE" sz="1800" b="1" kern="0" dirty="0" err="1"/>
              <a:t>Masterprogrammet</a:t>
            </a:r>
            <a:r>
              <a:rPr lang="sv-SE" sz="1800" b="1" kern="0" dirty="0"/>
              <a:t> i</a:t>
            </a:r>
            <a:endParaRPr lang="sv-SE" sz="1800" kern="0" dirty="0"/>
          </a:p>
          <a:p>
            <a:pPr marL="179388" indent="-179388">
              <a:spcBef>
                <a:spcPts val="0"/>
              </a:spcBef>
              <a:buFont typeface="Arial" panose="020B0604020202020204" pitchFamily="34" charset="0"/>
              <a:buChar char="•"/>
            </a:pPr>
            <a:r>
              <a:rPr lang="sv-SE" sz="1800" dirty="0"/>
              <a:t>bioentreprenörskap*</a:t>
            </a:r>
          </a:p>
          <a:p>
            <a:pPr marL="179388" indent="-179388">
              <a:spcBef>
                <a:spcPts val="0"/>
              </a:spcBef>
              <a:buFont typeface="Arial" panose="020B0604020202020204" pitchFamily="34" charset="0"/>
              <a:buChar char="•"/>
            </a:pPr>
            <a:r>
              <a:rPr lang="sv-SE" sz="1800" dirty="0"/>
              <a:t>biomedicin*</a:t>
            </a:r>
          </a:p>
          <a:p>
            <a:pPr marL="179388" indent="-179388">
              <a:spcBef>
                <a:spcPts val="0"/>
              </a:spcBef>
              <a:buFont typeface="Arial" panose="020B0604020202020204" pitchFamily="34" charset="0"/>
              <a:buChar char="•"/>
            </a:pPr>
            <a:r>
              <a:rPr lang="sv-SE" sz="1800" dirty="0"/>
              <a:t>biostatistik och datavetenskap*</a:t>
            </a:r>
          </a:p>
          <a:p>
            <a:pPr marL="179388" indent="-179388">
              <a:spcBef>
                <a:spcPts val="0"/>
              </a:spcBef>
              <a:buFont typeface="Arial" panose="020B0604020202020204" pitchFamily="34" charset="0"/>
              <a:buChar char="•"/>
            </a:pPr>
            <a:r>
              <a:rPr lang="sv-SE" sz="1800" dirty="0"/>
              <a:t>folkhälsovetenskap*</a:t>
            </a:r>
            <a:br>
              <a:rPr lang="sv-SE" sz="1800" dirty="0"/>
            </a:br>
            <a:br>
              <a:rPr lang="sv-SE" sz="1800" dirty="0"/>
            </a:br>
            <a:endParaRPr lang="sv-SE" sz="1800" dirty="0"/>
          </a:p>
          <a:p>
            <a:pPr marL="179388" indent="-179388">
              <a:spcBef>
                <a:spcPts val="0"/>
              </a:spcBef>
              <a:buFont typeface="Arial" panose="020B0604020202020204" pitchFamily="34" charset="0"/>
              <a:buChar char="•"/>
            </a:pPr>
            <a:r>
              <a:rPr lang="sv-SE" sz="1800" dirty="0"/>
              <a:t>global hälsa*</a:t>
            </a:r>
          </a:p>
          <a:p>
            <a:pPr marL="179388" indent="-179388">
              <a:spcBef>
                <a:spcPts val="0"/>
              </a:spcBef>
              <a:buFont typeface="Arial" panose="020B0604020202020204" pitchFamily="34" charset="0"/>
              <a:buChar char="•"/>
            </a:pPr>
            <a:r>
              <a:rPr lang="sv-SE" sz="1800" dirty="0"/>
              <a:t>hälsoekonomi, policy </a:t>
            </a:r>
            <a:br>
              <a:rPr lang="sv-SE" sz="1800" dirty="0"/>
            </a:br>
            <a:r>
              <a:rPr lang="sv-SE" sz="1800" dirty="0"/>
              <a:t>och management*</a:t>
            </a:r>
          </a:p>
          <a:p>
            <a:pPr marL="179388" indent="-179388">
              <a:spcBef>
                <a:spcPts val="0"/>
              </a:spcBef>
              <a:buFont typeface="Arial" panose="020B0604020202020204" pitchFamily="34" charset="0"/>
              <a:buChar char="•"/>
            </a:pPr>
            <a:r>
              <a:rPr lang="sv-SE" sz="1800" dirty="0"/>
              <a:t>hälsoinformatik*</a:t>
            </a:r>
          </a:p>
          <a:p>
            <a:pPr marL="179388" indent="-179388">
              <a:spcBef>
                <a:spcPts val="0"/>
              </a:spcBef>
              <a:buFont typeface="Arial" panose="020B0604020202020204" pitchFamily="34" charset="0"/>
              <a:buChar char="•"/>
            </a:pPr>
            <a:r>
              <a:rPr lang="sv-SE" sz="1800" dirty="0"/>
              <a:t>molekylära tekniker inom livsvetenskaperna*</a:t>
            </a:r>
          </a:p>
          <a:p>
            <a:pPr marL="179388" indent="-179388">
              <a:spcBef>
                <a:spcPts val="0"/>
              </a:spcBef>
              <a:buFont typeface="Arial" panose="020B0604020202020204" pitchFamily="34" charset="0"/>
              <a:buChar char="•"/>
            </a:pPr>
            <a:r>
              <a:rPr lang="sv-SE" sz="1800" dirty="0"/>
              <a:t>nutritionsvetenskap*</a:t>
            </a:r>
          </a:p>
          <a:p>
            <a:pPr marL="179388" indent="-179388">
              <a:spcBef>
                <a:spcPts val="0"/>
              </a:spcBef>
              <a:buFont typeface="Arial" panose="020B0604020202020204" pitchFamily="34" charset="0"/>
              <a:buChar char="•"/>
            </a:pPr>
            <a:r>
              <a:rPr lang="sv-SE" sz="1800" dirty="0"/>
              <a:t>toxikologi*</a:t>
            </a:r>
          </a:p>
          <a:p>
            <a:pPr marL="179388" indent="-179388">
              <a:spcBef>
                <a:spcPts val="0"/>
              </a:spcBef>
              <a:buFont typeface="Arial" panose="020B0604020202020204" pitchFamily="34" charset="0"/>
              <a:buChar char="•"/>
            </a:pPr>
            <a:r>
              <a:rPr lang="sv-SE" sz="1800" dirty="0" err="1"/>
              <a:t>translationell</a:t>
            </a:r>
            <a:r>
              <a:rPr lang="sv-SE" sz="1800" dirty="0"/>
              <a:t> fysiologi och farmakologi*</a:t>
            </a:r>
          </a:p>
          <a:p>
            <a:pPr marL="0" indent="0">
              <a:spcBef>
                <a:spcPts val="0"/>
              </a:spcBef>
              <a:buNone/>
            </a:pPr>
            <a:endParaRPr lang="sv-SE" sz="1050" dirty="0">
              <a:latin typeface="+mn-lt"/>
            </a:endParaRPr>
          </a:p>
          <a:p>
            <a:pPr marL="0" indent="0">
              <a:spcBef>
                <a:spcPts val="600"/>
              </a:spcBef>
              <a:buNone/>
            </a:pPr>
            <a:r>
              <a:rPr lang="sv-SE" sz="1050" dirty="0">
                <a:latin typeface="+mn-lt"/>
              </a:rPr>
              <a:t>*Dessa utbildningar ges bara på engelska</a:t>
            </a:r>
          </a:p>
          <a:p>
            <a:pPr marL="179388" indent="-179388">
              <a:spcBef>
                <a:spcPts val="0"/>
              </a:spcBef>
              <a:buFont typeface="Arial" panose="020B0604020202020204" pitchFamily="34" charset="0"/>
              <a:buChar char="•"/>
            </a:pPr>
            <a:endParaRPr lang="sv-SE" sz="1800" dirty="0"/>
          </a:p>
          <a:p>
            <a:pPr marL="266700" indent="-266700">
              <a:spcBef>
                <a:spcPts val="0"/>
              </a:spcBef>
            </a:pPr>
            <a:endParaRPr lang="sv-SE" sz="1800" kern="0" dirty="0"/>
          </a:p>
        </p:txBody>
      </p:sp>
      <p:pic>
        <p:nvPicPr>
          <p:cNvPr id="12" name="Bildobjekt 11">
            <a:extLst>
              <a:ext uri="{FF2B5EF4-FFF2-40B4-BE49-F238E27FC236}">
                <a16:creationId xmlns:a16="http://schemas.microsoft.com/office/drawing/2014/main" id="{CD175CC0-E065-4F38-9F26-4E01183079C8}"/>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733" t="3264" r="30048" b="462"/>
          <a:stretch/>
        </p:blipFill>
        <p:spPr>
          <a:xfrm>
            <a:off x="360734" y="1236038"/>
            <a:ext cx="2483074" cy="2775871"/>
          </a:xfrm>
          <a:prstGeom prst="rect">
            <a:avLst/>
          </a:prstGeom>
        </p:spPr>
      </p:pic>
      <p:sp>
        <p:nvSpPr>
          <p:cNvPr id="8" name="Platshållare för sidfot 4">
            <a:extLst>
              <a:ext uri="{FF2B5EF4-FFF2-40B4-BE49-F238E27FC236}">
                <a16:creationId xmlns:a16="http://schemas.microsoft.com/office/drawing/2014/main" id="{5ACFA635-35BB-4364-0C04-E19F15F026F2}"/>
              </a:ext>
              <a:ext uri="{C183D7F6-B498-43B3-948B-1728B52AA6E4}">
                <adec:decorative xmlns:adec="http://schemas.microsoft.com/office/drawing/2017/decorative" val="1"/>
              </a:ext>
            </a:extLst>
          </p:cNvPr>
          <p:cNvSpPr txBox="1">
            <a:spLocks/>
          </p:cNvSpPr>
          <p:nvPr/>
        </p:nvSpPr>
        <p:spPr bwMode="auto">
          <a:xfrm rot="16200000">
            <a:off x="8123359" y="3628903"/>
            <a:ext cx="176684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dirty="0">
                <a:solidFill>
                  <a:schemeClr val="tx1"/>
                </a:solidFill>
              </a:rPr>
              <a:t>Foto: Erik Flyg</a:t>
            </a:r>
          </a:p>
        </p:txBody>
      </p:sp>
      <p:sp>
        <p:nvSpPr>
          <p:cNvPr id="3" name="Platshållare för sidfot 5">
            <a:extLst>
              <a:ext uri="{FF2B5EF4-FFF2-40B4-BE49-F238E27FC236}">
                <a16:creationId xmlns:a16="http://schemas.microsoft.com/office/drawing/2014/main" id="{A4F6528F-2C7B-D1B0-D67A-32F54EF11748}"/>
              </a:ext>
              <a:ext uri="{C183D7F6-B498-43B3-948B-1728B52AA6E4}">
                <adec:decorative xmlns:adec="http://schemas.microsoft.com/office/drawing/2017/decorative" val="1"/>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
        <p:nvSpPr>
          <p:cNvPr id="2" name="Platshållare för datum 1">
            <a:extLst>
              <a:ext uri="{FF2B5EF4-FFF2-40B4-BE49-F238E27FC236}">
                <a16:creationId xmlns:a16="http://schemas.microsoft.com/office/drawing/2014/main" id="{F4861103-B878-4155-A7A6-12A3087C9276}"/>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A25C5F2E-03FD-4932-B7DE-1D47C1202C04}"/>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19</a:t>
            </a:fld>
            <a:endParaRPr lang="sv-SE"/>
          </a:p>
        </p:txBody>
      </p:sp>
    </p:spTree>
    <p:extLst>
      <p:ext uri="{BB962C8B-B14F-4D97-AF65-F5344CB8AC3E}">
        <p14:creationId xmlns:p14="http://schemas.microsoft.com/office/powerpoint/2010/main" val="223098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4">
            <a:extLst>
              <a:ext uri="{FF2B5EF4-FFF2-40B4-BE49-F238E27FC236}">
                <a16:creationId xmlns:a16="http://schemas.microsoft.com/office/drawing/2014/main" id="{06D5C657-8547-4378-AC77-030664D4FD26}"/>
              </a:ext>
            </a:extLst>
          </p:cNvPr>
          <p:cNvSpPr>
            <a:spLocks noGrp="1"/>
          </p:cNvSpPr>
          <p:nvPr>
            <p:ph type="title"/>
          </p:nvPr>
        </p:nvSpPr>
        <p:spPr/>
        <p:txBody>
          <a:bodyPr/>
          <a:lstStyle/>
          <a:p>
            <a:r>
              <a:rPr lang="en-US" spc="-20" dirty="0"/>
              <a:t>Welcome to Karolinska Institutet</a:t>
            </a:r>
            <a:endParaRPr lang="sv-SE" spc="-20" dirty="0"/>
          </a:p>
        </p:txBody>
      </p:sp>
      <p:pic>
        <p:nvPicPr>
          <p:cNvPr id="5" name="Bildobjekt 4" descr="Annika Östman Wernerson, rektor vid Karolinska Institutet">
            <a:extLst>
              <a:ext uri="{FF2B5EF4-FFF2-40B4-BE49-F238E27FC236}">
                <a16:creationId xmlns:a16="http://schemas.microsoft.com/office/drawing/2014/main" id="{BC93E0AE-A974-2BE8-CA05-F0F7EFC7359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2" name="Platshållare för innehåll 2">
            <a:extLst>
              <a:ext uri="{FF2B5EF4-FFF2-40B4-BE49-F238E27FC236}">
                <a16:creationId xmlns:a16="http://schemas.microsoft.com/office/drawing/2014/main" id="{25AD9AF3-C456-492D-AE0E-FADD6FE532F1}"/>
              </a:ext>
            </a:extLst>
          </p:cNvPr>
          <p:cNvSpPr txBox="1">
            <a:spLocks/>
          </p:cNvSpPr>
          <p:nvPr/>
        </p:nvSpPr>
        <p:spPr bwMode="auto">
          <a:xfrm>
            <a:off x="-216024" y="1504939"/>
            <a:ext cx="3347863" cy="2650987"/>
          </a:xfrm>
          <a:prstGeom prst="rect">
            <a:avLst/>
          </a:prstGeom>
          <a:solidFill>
            <a:schemeClr val="accent1"/>
          </a:solidFill>
          <a:ln>
            <a:noFill/>
          </a:ln>
          <a:effectLst/>
        </p:spPr>
        <p:txBody>
          <a:bodyPr vert="horz" wrap="square" lIns="648000" tIns="360000" rIns="360000" bIns="36000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spcBef>
                <a:spcPts val="0"/>
              </a:spcBef>
              <a:buNone/>
            </a:pPr>
            <a:r>
              <a:rPr lang="sv-SE" sz="1800" kern="0" spc="-20" dirty="0">
                <a:solidFill>
                  <a:schemeClr val="bg1"/>
                </a:solidFill>
              </a:rPr>
              <a:t>På KI finns möjligheter till en livslång karriär inom akademin, hälso- och sjukvården eller</a:t>
            </a:r>
          </a:p>
          <a:p>
            <a:pPr marL="0" indent="0">
              <a:spcBef>
                <a:spcPts val="0"/>
              </a:spcBef>
              <a:buNone/>
            </a:pPr>
            <a:r>
              <a:rPr lang="sv-SE" sz="1800" kern="0" spc="-20" dirty="0" err="1">
                <a:solidFill>
                  <a:schemeClr val="bg1"/>
                </a:solidFill>
              </a:rPr>
              <a:t>life</a:t>
            </a:r>
            <a:r>
              <a:rPr lang="sv-SE" sz="1800" kern="0" spc="-20" dirty="0">
                <a:solidFill>
                  <a:schemeClr val="bg1"/>
                </a:solidFill>
              </a:rPr>
              <a:t> science-sektorn</a:t>
            </a:r>
            <a:r>
              <a:rPr lang="en-US" sz="1800" kern="0" spc="-20" dirty="0">
                <a:solidFill>
                  <a:schemeClr val="bg1"/>
                </a:solidFill>
              </a:rPr>
              <a:t>.</a:t>
            </a:r>
          </a:p>
          <a:p>
            <a:pPr marL="0" indent="0">
              <a:spcBef>
                <a:spcPts val="0"/>
              </a:spcBef>
              <a:buNone/>
            </a:pPr>
            <a:endParaRPr lang="en-US" sz="1100" kern="0" dirty="0">
              <a:solidFill>
                <a:schemeClr val="bg1"/>
              </a:solidFill>
            </a:endParaRPr>
          </a:p>
          <a:p>
            <a:pPr marL="0" indent="0">
              <a:spcBef>
                <a:spcPts val="0"/>
              </a:spcBef>
              <a:buNone/>
            </a:pPr>
            <a:r>
              <a:rPr lang="en-US" sz="1100" b="1" kern="0" dirty="0">
                <a:solidFill>
                  <a:schemeClr val="bg1"/>
                </a:solidFill>
              </a:rPr>
              <a:t>Annika Östman Wernerson</a:t>
            </a:r>
          </a:p>
          <a:p>
            <a:pPr marL="0" indent="0">
              <a:spcBef>
                <a:spcPts val="0"/>
              </a:spcBef>
              <a:buNone/>
            </a:pPr>
            <a:r>
              <a:rPr lang="en-US" sz="1100" kern="0" dirty="0" err="1">
                <a:solidFill>
                  <a:schemeClr val="bg1"/>
                </a:solidFill>
              </a:rPr>
              <a:t>Rektor</a:t>
            </a:r>
            <a:r>
              <a:rPr lang="en-US" sz="1100" kern="0" dirty="0">
                <a:solidFill>
                  <a:schemeClr val="bg1"/>
                </a:solidFill>
              </a:rPr>
              <a:t>, Karolinska Institutet</a:t>
            </a:r>
            <a:endParaRPr lang="en-US" b="1" kern="0" dirty="0">
              <a:solidFill>
                <a:schemeClr val="bg1"/>
              </a:solidFill>
            </a:endParaRPr>
          </a:p>
        </p:txBody>
      </p:sp>
      <p:pic>
        <p:nvPicPr>
          <p:cNvPr id="14" name="Bildobjekt 13">
            <a:extLst>
              <a:ext uri="{FF2B5EF4-FFF2-40B4-BE49-F238E27FC236}">
                <a16:creationId xmlns:a16="http://schemas.microsoft.com/office/drawing/2014/main" id="{D05D6590-63DE-4A67-AF89-BFF9A398829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0800000">
            <a:off x="1403648" y="771550"/>
            <a:ext cx="1510430" cy="1006153"/>
          </a:xfrm>
          <a:prstGeom prst="rect">
            <a:avLst/>
          </a:prstGeom>
        </p:spPr>
      </p:pic>
      <p:sp>
        <p:nvSpPr>
          <p:cNvPr id="8" name="Platshållare för sidfot 5">
            <a:extLst>
              <a:ext uri="{FF2B5EF4-FFF2-40B4-BE49-F238E27FC236}">
                <a16:creationId xmlns:a16="http://schemas.microsoft.com/office/drawing/2014/main" id="{8F41C7FD-CC7A-5D0A-2344-36A6B9F29E6D}"/>
              </a:ext>
            </a:extLst>
          </p:cNvPr>
          <p:cNvSpPr>
            <a:spLocks noGrp="1"/>
          </p:cNvSpPr>
          <p:nvPr>
            <p:ph type="ftr" sz="quarter" idx="3"/>
          </p:nvPr>
        </p:nvSpPr>
        <p:spPr>
          <a:xfrm>
            <a:off x="255983" y="4787115"/>
            <a:ext cx="2803849" cy="171450"/>
          </a:xfrm>
        </p:spPr>
        <p:txBody>
          <a:bodyPr anchor="t"/>
          <a:lstStyle/>
          <a:p>
            <a:r>
              <a:rPr lang="sv-SE" dirty="0">
                <a:solidFill>
                  <a:schemeClr val="bg1"/>
                </a:solidFill>
              </a:rPr>
              <a:t>Karolinska Institutet – ett medicinskt universitet</a:t>
            </a:r>
          </a:p>
        </p:txBody>
      </p:sp>
      <p:sp>
        <p:nvSpPr>
          <p:cNvPr id="13" name="Platshållare för sidfot 4">
            <a:extLst>
              <a:ext uri="{FF2B5EF4-FFF2-40B4-BE49-F238E27FC236}">
                <a16:creationId xmlns:a16="http://schemas.microsoft.com/office/drawing/2014/main" id="{5AFFF95C-C1EF-9082-73CE-F4820CDC195D}"/>
              </a:ext>
              <a:ext uri="{C183D7F6-B498-43B3-948B-1728B52AA6E4}">
                <adec:decorative xmlns:adec="http://schemas.microsoft.com/office/drawing/2017/decorative" val="1"/>
              </a:ext>
            </a:extLst>
          </p:cNvPr>
          <p:cNvSpPr txBox="1">
            <a:spLocks/>
          </p:cNvSpPr>
          <p:nvPr/>
        </p:nvSpPr>
        <p:spPr bwMode="auto">
          <a:xfrm>
            <a:off x="7933185" y="4873958"/>
            <a:ext cx="115212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r"/>
            <a:r>
              <a:rPr lang="sv-SE" altLang="sv-SE" sz="600" dirty="0">
                <a:solidFill>
                  <a:schemeClr val="bg1"/>
                </a:solidFill>
              </a:rPr>
              <a:t>Foto: Liza Simonsson</a:t>
            </a:r>
          </a:p>
        </p:txBody>
      </p:sp>
    </p:spTree>
    <p:extLst>
      <p:ext uri="{BB962C8B-B14F-4D97-AF65-F5344CB8AC3E}">
        <p14:creationId xmlns:p14="http://schemas.microsoft.com/office/powerpoint/2010/main" val="2050203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7">
            <a:extLst>
              <a:ext uri="{FF2B5EF4-FFF2-40B4-BE49-F238E27FC236}">
                <a16:creationId xmlns:a16="http://schemas.microsoft.com/office/drawing/2014/main" id="{AEF5A14F-57A4-42F5-8572-6F0E7090593D}"/>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1937373" y="2615883"/>
            <a:ext cx="3334054" cy="203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ubrik 4">
            <a:extLst>
              <a:ext uri="{FF2B5EF4-FFF2-40B4-BE49-F238E27FC236}">
                <a16:creationId xmlns:a16="http://schemas.microsoft.com/office/drawing/2014/main" id="{F3DA54B4-FF3C-4BAC-9844-DD48C4488943}"/>
              </a:ext>
            </a:extLst>
          </p:cNvPr>
          <p:cNvSpPr>
            <a:spLocks noGrp="1"/>
          </p:cNvSpPr>
          <p:nvPr>
            <p:ph type="title"/>
          </p:nvPr>
        </p:nvSpPr>
        <p:spPr/>
        <p:txBody>
          <a:bodyPr/>
          <a:lstStyle/>
          <a:p>
            <a:r>
              <a:rPr lang="sv-SE" dirty="0"/>
              <a:t>Utbildning på forskarnivå</a:t>
            </a:r>
          </a:p>
        </p:txBody>
      </p:sp>
      <p:grpSp>
        <p:nvGrpSpPr>
          <p:cNvPr id="6" name="Grupp 5" descr="34 % av alla doktorander i Sverige inom medicin och hälsovetenskap finns på KI">
            <a:extLst>
              <a:ext uri="{FF2B5EF4-FFF2-40B4-BE49-F238E27FC236}">
                <a16:creationId xmlns:a16="http://schemas.microsoft.com/office/drawing/2014/main" id="{4EDB2ADB-6BB7-4003-96EC-C6588658ACC8}"/>
              </a:ext>
            </a:extLst>
          </p:cNvPr>
          <p:cNvGrpSpPr/>
          <p:nvPr/>
        </p:nvGrpSpPr>
        <p:grpSpPr>
          <a:xfrm>
            <a:off x="179512" y="1275606"/>
            <a:ext cx="5657238" cy="1107996"/>
            <a:chOff x="179512" y="1275606"/>
            <a:chExt cx="5657238" cy="1107996"/>
          </a:xfrm>
        </p:grpSpPr>
        <p:sp>
          <p:nvSpPr>
            <p:cNvPr id="13" name="textruta 12">
              <a:extLst>
                <a:ext uri="{FF2B5EF4-FFF2-40B4-BE49-F238E27FC236}">
                  <a16:creationId xmlns:a16="http://schemas.microsoft.com/office/drawing/2014/main" id="{622F5AB8-9B2F-4F3C-A062-293381467537}"/>
                </a:ext>
              </a:extLst>
            </p:cNvPr>
            <p:cNvSpPr txBox="1"/>
            <p:nvPr/>
          </p:nvSpPr>
          <p:spPr>
            <a:xfrm>
              <a:off x="179512" y="1275606"/>
              <a:ext cx="2430560" cy="1107996"/>
            </a:xfrm>
            <a:prstGeom prst="rect">
              <a:avLst/>
            </a:prstGeom>
            <a:noFill/>
          </p:spPr>
          <p:txBody>
            <a:bodyPr wrap="square" rtlCol="0">
              <a:spAutoFit/>
            </a:bodyPr>
            <a:lstStyle/>
            <a:p>
              <a:pPr algn="ctr"/>
              <a:r>
                <a:rPr lang="sv-SE" sz="6600" spc="-150" dirty="0">
                  <a:solidFill>
                    <a:schemeClr val="accent1"/>
                  </a:solidFill>
                  <a:latin typeface="+mj-lt"/>
                  <a:cs typeface="Arial" panose="020B0604020202020204" pitchFamily="34" charset="0"/>
                </a:rPr>
                <a:t>33 %</a:t>
              </a:r>
              <a:endParaRPr lang="sv-SE" sz="1000" spc="-150" dirty="0">
                <a:solidFill>
                  <a:schemeClr val="accent1"/>
                </a:solidFill>
                <a:latin typeface="+mj-lt"/>
                <a:cs typeface="Arial" panose="020B0604020202020204" pitchFamily="34" charset="0"/>
              </a:endParaRPr>
            </a:p>
          </p:txBody>
        </p:sp>
        <p:sp>
          <p:nvSpPr>
            <p:cNvPr id="7" name="Rektangel 6">
              <a:extLst>
                <a:ext uri="{FF2B5EF4-FFF2-40B4-BE49-F238E27FC236}">
                  <a16:creationId xmlns:a16="http://schemas.microsoft.com/office/drawing/2014/main" id="{7E159365-2C11-4432-B373-73B4AA83EE7A}"/>
                </a:ext>
              </a:extLst>
            </p:cNvPr>
            <p:cNvSpPr/>
            <p:nvPr/>
          </p:nvSpPr>
          <p:spPr>
            <a:xfrm>
              <a:off x="2389725" y="1371081"/>
              <a:ext cx="3447025" cy="830997"/>
            </a:xfrm>
            <a:prstGeom prst="rect">
              <a:avLst/>
            </a:prstGeom>
          </p:spPr>
          <p:txBody>
            <a:bodyPr wrap="square">
              <a:spAutoFit/>
            </a:bodyPr>
            <a:lstStyle/>
            <a:p>
              <a:r>
                <a:rPr lang="sv-SE" sz="1600" dirty="0">
                  <a:solidFill>
                    <a:schemeClr val="accent1"/>
                  </a:solidFill>
                  <a:latin typeface="+mj-lt"/>
                  <a:cs typeface="Arial" panose="020B0604020202020204" pitchFamily="34" charset="0"/>
                </a:rPr>
                <a:t>av alla doktorander i </a:t>
              </a:r>
              <a:br>
                <a:rPr lang="sv-SE" sz="1600" dirty="0">
                  <a:solidFill>
                    <a:schemeClr val="accent1"/>
                  </a:solidFill>
                  <a:latin typeface="+mj-lt"/>
                  <a:cs typeface="Arial" panose="020B0604020202020204" pitchFamily="34" charset="0"/>
                </a:rPr>
              </a:br>
              <a:r>
                <a:rPr lang="sv-SE" sz="1600" dirty="0">
                  <a:solidFill>
                    <a:schemeClr val="accent1"/>
                  </a:solidFill>
                  <a:latin typeface="+mj-lt"/>
                  <a:cs typeface="Arial" panose="020B0604020202020204" pitchFamily="34" charset="0"/>
                </a:rPr>
                <a:t>Sverige inom medicin och hälsovetenskap finns på KI</a:t>
              </a:r>
            </a:p>
          </p:txBody>
        </p:sp>
      </p:grpSp>
      <p:sp>
        <p:nvSpPr>
          <p:cNvPr id="16" name="textruta 15">
            <a:extLst>
              <a:ext uri="{FF2B5EF4-FFF2-40B4-BE49-F238E27FC236}">
                <a16:creationId xmlns:a16="http://schemas.microsoft.com/office/drawing/2014/main" id="{CA58EE90-E31B-4723-8DE7-EAE154E0F490}"/>
              </a:ext>
            </a:extLst>
          </p:cNvPr>
          <p:cNvSpPr txBox="1"/>
          <p:nvPr/>
        </p:nvSpPr>
        <p:spPr>
          <a:xfrm>
            <a:off x="4716017" y="3207406"/>
            <a:ext cx="3742184" cy="1348401"/>
          </a:xfrm>
          <a:prstGeom prst="rect">
            <a:avLst/>
          </a:prstGeom>
          <a:solidFill>
            <a:schemeClr val="accent6"/>
          </a:solidFill>
        </p:spPr>
        <p:txBody>
          <a:bodyPr wrap="square" lIns="216000" tIns="180000" rIns="72000" bIns="180000" rtlCol="0">
            <a:spAutoFit/>
          </a:bodyPr>
          <a:lstStyle/>
          <a:p>
            <a:r>
              <a:rPr lang="sv-SE" sz="1600" dirty="0">
                <a:latin typeface="+mn-lt"/>
              </a:rPr>
              <a:t>Doktoranden utvecklar kunskap </a:t>
            </a:r>
          </a:p>
          <a:p>
            <a:r>
              <a:rPr lang="sv-SE" sz="1600" dirty="0">
                <a:latin typeface="+mn-lt"/>
              </a:rPr>
              <a:t>och förståelse vid genomförande </a:t>
            </a:r>
          </a:p>
          <a:p>
            <a:r>
              <a:rPr lang="sv-SE" sz="1600" dirty="0">
                <a:latin typeface="+mn-lt"/>
              </a:rPr>
              <a:t>av det egna forskningsprojektet i </a:t>
            </a:r>
            <a:r>
              <a:rPr lang="sv-SE" sz="1600" spc="-20" dirty="0">
                <a:latin typeface="+mn-lt"/>
              </a:rPr>
              <a:t>samarbete med erfarna handledare.</a:t>
            </a:r>
          </a:p>
        </p:txBody>
      </p:sp>
      <p:pic>
        <p:nvPicPr>
          <p:cNvPr id="14" name="Platshållare för innehåll 7">
            <a:extLst>
              <a:ext uri="{FF2B5EF4-FFF2-40B4-BE49-F238E27FC236}">
                <a16:creationId xmlns:a16="http://schemas.microsoft.com/office/drawing/2014/main" id="{51466175-AD66-4135-9F91-1D2022A52368}"/>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bwMode="auto">
          <a:xfrm>
            <a:off x="5457331" y="955492"/>
            <a:ext cx="3000869" cy="204830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a:extLst>
              <a:ext uri="{FF2B5EF4-FFF2-40B4-BE49-F238E27FC236}">
                <a16:creationId xmlns:a16="http://schemas.microsoft.com/office/drawing/2014/main" id="{0D42BC0E-24EE-42FF-9E05-2B994F342591}"/>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47700" y="3091297"/>
            <a:ext cx="1691567" cy="1289425"/>
          </a:xfrm>
          <a:prstGeom prst="rect">
            <a:avLst/>
          </a:prstGeom>
          <a:ln>
            <a:solidFill>
              <a:schemeClr val="bg1"/>
            </a:solidFill>
          </a:ln>
        </p:spPr>
      </p:pic>
      <p:sp>
        <p:nvSpPr>
          <p:cNvPr id="10" name="Platshållare för sidfot 4">
            <a:extLst>
              <a:ext uri="{FF2B5EF4-FFF2-40B4-BE49-F238E27FC236}">
                <a16:creationId xmlns:a16="http://schemas.microsoft.com/office/drawing/2014/main" id="{5B0FAFDB-A40D-3D1C-AE93-67EB97DB25A2}"/>
              </a:ext>
              <a:ext uri="{C183D7F6-B498-43B3-948B-1728B52AA6E4}">
                <adec:decorative xmlns:adec="http://schemas.microsoft.com/office/drawing/2017/decorative" val="1"/>
              </a:ext>
            </a:extLst>
          </p:cNvPr>
          <p:cNvSpPr txBox="1">
            <a:spLocks/>
          </p:cNvSpPr>
          <p:nvPr/>
        </p:nvSpPr>
        <p:spPr bwMode="auto">
          <a:xfrm rot="16200000">
            <a:off x="8123359" y="3628903"/>
            <a:ext cx="176684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dirty="0">
                <a:solidFill>
                  <a:schemeClr val="tx1"/>
                </a:solidFill>
              </a:rPr>
              <a:t>Foto: Erik Cronberg</a:t>
            </a:r>
          </a:p>
        </p:txBody>
      </p:sp>
      <p:sp>
        <p:nvSpPr>
          <p:cNvPr id="8" name="Platshållare för sidfot 5">
            <a:extLst>
              <a:ext uri="{FF2B5EF4-FFF2-40B4-BE49-F238E27FC236}">
                <a16:creationId xmlns:a16="http://schemas.microsoft.com/office/drawing/2014/main" id="{6AA5A5E3-46CA-2CD0-39C8-A34366A7E44D}"/>
              </a:ext>
              <a:ext uri="{C183D7F6-B498-43B3-948B-1728B52AA6E4}">
                <adec:decorative xmlns:adec="http://schemas.microsoft.com/office/drawing/2017/decorative" val="1"/>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
        <p:nvSpPr>
          <p:cNvPr id="2" name="Platshållare för datum 1">
            <a:extLst>
              <a:ext uri="{FF2B5EF4-FFF2-40B4-BE49-F238E27FC236}">
                <a16:creationId xmlns:a16="http://schemas.microsoft.com/office/drawing/2014/main" id="{D274555C-1B9D-4C47-8461-AC9A65DF9678}"/>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BB7F030A-EBBE-4EC3-A409-4D2F50121E28}"/>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20</a:t>
            </a:fld>
            <a:endParaRPr lang="sv-SE"/>
          </a:p>
        </p:txBody>
      </p:sp>
    </p:spTree>
    <p:extLst>
      <p:ext uri="{BB962C8B-B14F-4D97-AF65-F5344CB8AC3E}">
        <p14:creationId xmlns:p14="http://schemas.microsoft.com/office/powerpoint/2010/main" val="268990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49516B-AD05-8C4B-06B6-F4FE0F9DA69F}"/>
              </a:ext>
            </a:extLst>
          </p:cNvPr>
          <p:cNvSpPr>
            <a:spLocks noGrp="1"/>
          </p:cNvSpPr>
          <p:nvPr>
            <p:ph type="title"/>
          </p:nvPr>
        </p:nvSpPr>
        <p:spPr/>
        <p:txBody>
          <a:bodyPr/>
          <a:lstStyle/>
          <a:p>
            <a:r>
              <a:rPr lang="sv-SE" dirty="0"/>
              <a:t>Utbildning på forskarnivå forts.</a:t>
            </a:r>
          </a:p>
        </p:txBody>
      </p:sp>
      <p:grpSp>
        <p:nvGrpSpPr>
          <p:cNvPr id="10" name="Grupp 9" descr="En skiss som visar tidslinjen för en utbildning på forskarnivå på KI. Forskning under handledning plus kurser och lärandemoment, inklusive fastställd individuell studieplan, uppföljning, halvtidskontroll och efter fyra år: disputation och doktorsexamen.">
            <a:extLst>
              <a:ext uri="{FF2B5EF4-FFF2-40B4-BE49-F238E27FC236}">
                <a16:creationId xmlns:a16="http://schemas.microsoft.com/office/drawing/2014/main" id="{5AE8909B-46FC-4FC7-99FE-A1C2E2F50800}"/>
              </a:ext>
            </a:extLst>
          </p:cNvPr>
          <p:cNvGrpSpPr/>
          <p:nvPr/>
        </p:nvGrpSpPr>
        <p:grpSpPr>
          <a:xfrm>
            <a:off x="354014" y="1491631"/>
            <a:ext cx="8466458" cy="2740706"/>
            <a:chOff x="354014" y="1491631"/>
            <a:chExt cx="8466458" cy="2740706"/>
          </a:xfrm>
        </p:grpSpPr>
        <p:sp>
          <p:nvSpPr>
            <p:cNvPr id="30" name="Text Box 19">
              <a:extLst>
                <a:ext uri="{FF2B5EF4-FFF2-40B4-BE49-F238E27FC236}">
                  <a16:creationId xmlns:a16="http://schemas.microsoft.com/office/drawing/2014/main" id="{69CCCBCC-B819-45D1-9D5F-510DC9163D6D}"/>
                </a:ext>
              </a:extLst>
            </p:cNvPr>
            <p:cNvSpPr txBox="1">
              <a:spLocks noChangeArrowheads="1"/>
            </p:cNvSpPr>
            <p:nvPr/>
          </p:nvSpPr>
          <p:spPr bwMode="auto">
            <a:xfrm>
              <a:off x="568904" y="2276092"/>
              <a:ext cx="1330492" cy="184666"/>
            </a:xfrm>
            <a:prstGeom prst="rect">
              <a:avLst/>
            </a:prstGeom>
          </p:spPr>
          <p:txBody>
            <a:bodyPr vert="horz" wrap="square" lIns="0" tIns="0" rIns="0" bIns="0" rtlCol="0">
              <a:spAutoFit/>
            </a:bodyPr>
            <a:lstStyle/>
            <a:p>
              <a:r>
                <a:rPr lang="en-GB" sz="1200" b="1" dirty="0" err="1">
                  <a:latin typeface="+mn-lt"/>
                </a:rPr>
                <a:t>Antagning</a:t>
              </a:r>
              <a:endParaRPr lang="sv-SE" sz="1200" b="1" dirty="0">
                <a:latin typeface="+mn-lt"/>
              </a:endParaRPr>
            </a:p>
          </p:txBody>
        </p:sp>
        <p:sp>
          <p:nvSpPr>
            <p:cNvPr id="32" name="Femhörning 15" descr="Grafik av tidslinje som visar hur en utbildning på forskarnivå går till.">
              <a:extLst>
                <a:ext uri="{FF2B5EF4-FFF2-40B4-BE49-F238E27FC236}">
                  <a16:creationId xmlns:a16="http://schemas.microsoft.com/office/drawing/2014/main" id="{3C4409EB-6E36-49CF-9B62-A5C58FC86339}"/>
                </a:ext>
              </a:extLst>
            </p:cNvPr>
            <p:cNvSpPr/>
            <p:nvPr/>
          </p:nvSpPr>
          <p:spPr>
            <a:xfrm>
              <a:off x="354014" y="2787854"/>
              <a:ext cx="6738266" cy="720000"/>
            </a:xfrm>
            <a:prstGeom prst="homePlat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800" dirty="0"/>
                <a:t>Forskning under handledning + kurser och lärandemoment</a:t>
              </a:r>
            </a:p>
          </p:txBody>
        </p:sp>
        <p:sp>
          <p:nvSpPr>
            <p:cNvPr id="77" name="Text Box 19">
              <a:extLst>
                <a:ext uri="{FF2B5EF4-FFF2-40B4-BE49-F238E27FC236}">
                  <a16:creationId xmlns:a16="http://schemas.microsoft.com/office/drawing/2014/main" id="{5CC97B98-FCA5-4B76-836E-517B5D5D1D84}"/>
                </a:ext>
              </a:extLst>
            </p:cNvPr>
            <p:cNvSpPr txBox="1">
              <a:spLocks noChangeArrowheads="1"/>
            </p:cNvSpPr>
            <p:nvPr/>
          </p:nvSpPr>
          <p:spPr bwMode="auto">
            <a:xfrm>
              <a:off x="1966075" y="2091913"/>
              <a:ext cx="1381789" cy="369332"/>
            </a:xfrm>
            <a:prstGeom prst="rect">
              <a:avLst/>
            </a:prstGeom>
          </p:spPr>
          <p:txBody>
            <a:bodyPr vert="horz" wrap="square" lIns="0" tIns="0" rIns="0" bIns="0" rtlCol="0">
              <a:spAutoFit/>
            </a:bodyPr>
            <a:lstStyle/>
            <a:p>
              <a:pPr algn="ctr"/>
              <a:r>
                <a:rPr lang="en-GB" sz="1200" b="1" dirty="0" err="1">
                  <a:latin typeface="+mn-lt"/>
                </a:rPr>
                <a:t>Uppföljning</a:t>
              </a:r>
              <a:r>
                <a:rPr lang="en-GB" sz="1200" b="1" dirty="0">
                  <a:latin typeface="+mn-lt"/>
                </a:rPr>
                <a:t> </a:t>
              </a:r>
              <a:br>
                <a:rPr lang="en-GB" sz="1200" b="1" dirty="0">
                  <a:latin typeface="+mn-lt"/>
                </a:rPr>
              </a:br>
              <a:r>
                <a:rPr lang="en-GB" sz="1200" b="1" dirty="0" err="1">
                  <a:latin typeface="+mn-lt"/>
                </a:rPr>
                <a:t>av</a:t>
              </a:r>
              <a:r>
                <a:rPr lang="en-GB" sz="1200" b="1" dirty="0">
                  <a:latin typeface="+mn-lt"/>
                </a:rPr>
                <a:t> </a:t>
              </a:r>
              <a:r>
                <a:rPr lang="en-GB" sz="1200" b="1" dirty="0" err="1">
                  <a:latin typeface="+mn-lt"/>
                </a:rPr>
                <a:t>isp</a:t>
              </a:r>
              <a:endParaRPr lang="sv-SE" sz="1200" b="1" dirty="0">
                <a:latin typeface="+mn-lt"/>
              </a:endParaRPr>
            </a:p>
          </p:txBody>
        </p:sp>
        <p:sp>
          <p:nvSpPr>
            <p:cNvPr id="80" name="Text Box 19">
              <a:extLst>
                <a:ext uri="{FF2B5EF4-FFF2-40B4-BE49-F238E27FC236}">
                  <a16:creationId xmlns:a16="http://schemas.microsoft.com/office/drawing/2014/main" id="{D9518ABD-083A-4A6A-B48A-7B8ADA986A37}"/>
                </a:ext>
              </a:extLst>
            </p:cNvPr>
            <p:cNvSpPr txBox="1">
              <a:spLocks noChangeArrowheads="1"/>
            </p:cNvSpPr>
            <p:nvPr/>
          </p:nvSpPr>
          <p:spPr bwMode="auto">
            <a:xfrm>
              <a:off x="3441471" y="2091971"/>
              <a:ext cx="1688722" cy="369332"/>
            </a:xfrm>
            <a:prstGeom prst="rect">
              <a:avLst/>
            </a:prstGeom>
          </p:spPr>
          <p:txBody>
            <a:bodyPr vert="horz" wrap="square" lIns="0" tIns="0" rIns="0" bIns="0" rtlCol="0">
              <a:spAutoFit/>
            </a:bodyPr>
            <a:lstStyle/>
            <a:p>
              <a:pPr algn="ctr"/>
              <a:r>
                <a:rPr lang="en-GB" sz="1200" b="1" dirty="0" err="1">
                  <a:latin typeface="+mn-lt"/>
                </a:rPr>
                <a:t>Halvtidskontroll-uppföljning</a:t>
              </a:r>
              <a:r>
                <a:rPr lang="en-GB" sz="1200" b="1" dirty="0">
                  <a:latin typeface="+mn-lt"/>
                </a:rPr>
                <a:t> </a:t>
              </a:r>
              <a:r>
                <a:rPr lang="en-GB" sz="1200" b="1" dirty="0" err="1">
                  <a:latin typeface="+mn-lt"/>
                </a:rPr>
                <a:t>av</a:t>
              </a:r>
              <a:r>
                <a:rPr lang="en-GB" sz="1200" b="1" dirty="0">
                  <a:latin typeface="+mn-lt"/>
                </a:rPr>
                <a:t> </a:t>
              </a:r>
              <a:r>
                <a:rPr lang="en-GB" sz="1200" b="1" dirty="0" err="1">
                  <a:latin typeface="+mn-lt"/>
                </a:rPr>
                <a:t>isp</a:t>
              </a:r>
              <a:endParaRPr lang="sv-SE" sz="1200" b="1" dirty="0">
                <a:latin typeface="+mn-lt"/>
              </a:endParaRPr>
            </a:p>
          </p:txBody>
        </p:sp>
        <p:sp>
          <p:nvSpPr>
            <p:cNvPr id="81" name="Text Box 19">
              <a:extLst>
                <a:ext uri="{FF2B5EF4-FFF2-40B4-BE49-F238E27FC236}">
                  <a16:creationId xmlns:a16="http://schemas.microsoft.com/office/drawing/2014/main" id="{2503DB4E-E70C-47C0-9979-6FBA373D4E3F}"/>
                </a:ext>
              </a:extLst>
            </p:cNvPr>
            <p:cNvSpPr txBox="1">
              <a:spLocks noChangeArrowheads="1"/>
            </p:cNvSpPr>
            <p:nvPr/>
          </p:nvSpPr>
          <p:spPr bwMode="auto">
            <a:xfrm>
              <a:off x="5364088" y="2087968"/>
              <a:ext cx="1381789" cy="369332"/>
            </a:xfrm>
            <a:prstGeom prst="rect">
              <a:avLst/>
            </a:prstGeom>
          </p:spPr>
          <p:txBody>
            <a:bodyPr vert="horz" wrap="square" lIns="0" tIns="0" rIns="0" bIns="0" rtlCol="0">
              <a:spAutoFit/>
            </a:bodyPr>
            <a:lstStyle/>
            <a:p>
              <a:pPr algn="ctr"/>
              <a:r>
                <a:rPr lang="en-GB" sz="1200" b="1" dirty="0" err="1">
                  <a:latin typeface="+mn-lt"/>
                </a:rPr>
                <a:t>Uppföljning</a:t>
              </a:r>
              <a:r>
                <a:rPr lang="en-GB" sz="1200" b="1" dirty="0">
                  <a:latin typeface="+mn-lt"/>
                </a:rPr>
                <a:t> </a:t>
              </a:r>
              <a:br>
                <a:rPr lang="en-GB" sz="1200" b="1" dirty="0">
                  <a:latin typeface="+mn-lt"/>
                </a:rPr>
              </a:br>
              <a:r>
                <a:rPr lang="en-GB" sz="1200" b="1" dirty="0" err="1">
                  <a:latin typeface="+mn-lt"/>
                </a:rPr>
                <a:t>av</a:t>
              </a:r>
              <a:r>
                <a:rPr lang="en-GB" sz="1200" b="1" dirty="0">
                  <a:latin typeface="+mn-lt"/>
                </a:rPr>
                <a:t> </a:t>
              </a:r>
              <a:r>
                <a:rPr lang="en-GB" sz="1200" b="1" dirty="0" err="1">
                  <a:latin typeface="+mn-lt"/>
                </a:rPr>
                <a:t>isp</a:t>
              </a:r>
              <a:endParaRPr lang="sv-SE" sz="1200" b="1" dirty="0">
                <a:latin typeface="+mn-lt"/>
              </a:endParaRPr>
            </a:p>
          </p:txBody>
        </p:sp>
        <p:cxnSp>
          <p:nvCxnSpPr>
            <p:cNvPr id="83" name="Rak koppling 82">
              <a:extLst>
                <a:ext uri="{FF2B5EF4-FFF2-40B4-BE49-F238E27FC236}">
                  <a16:creationId xmlns:a16="http://schemas.microsoft.com/office/drawing/2014/main" id="{77FC4304-2502-4207-9021-AD0D0F7B2E1C}"/>
                </a:ext>
              </a:extLst>
            </p:cNvPr>
            <p:cNvCxnSpPr/>
            <p:nvPr/>
          </p:nvCxnSpPr>
          <p:spPr bwMode="auto">
            <a:xfrm>
              <a:off x="769224" y="2474149"/>
              <a:ext cx="0" cy="169609"/>
            </a:xfrm>
            <a:prstGeom prst="line">
              <a:avLst/>
            </a:prstGeom>
            <a:solidFill>
              <a:schemeClr val="accent1"/>
            </a:solidFill>
            <a:ln w="1905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Rak koppling 85">
              <a:extLst>
                <a:ext uri="{FF2B5EF4-FFF2-40B4-BE49-F238E27FC236}">
                  <a16:creationId xmlns:a16="http://schemas.microsoft.com/office/drawing/2014/main" id="{A0BC314B-B51C-471B-84E6-EB0802369DB0}"/>
                </a:ext>
              </a:extLst>
            </p:cNvPr>
            <p:cNvCxnSpPr/>
            <p:nvPr/>
          </p:nvCxnSpPr>
          <p:spPr bwMode="auto">
            <a:xfrm>
              <a:off x="2622773" y="2474149"/>
              <a:ext cx="0" cy="169609"/>
            </a:xfrm>
            <a:prstGeom prst="line">
              <a:avLst/>
            </a:prstGeom>
            <a:solidFill>
              <a:schemeClr val="accent1"/>
            </a:solidFill>
            <a:ln w="1905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Rak koppling 87">
              <a:extLst>
                <a:ext uri="{FF2B5EF4-FFF2-40B4-BE49-F238E27FC236}">
                  <a16:creationId xmlns:a16="http://schemas.microsoft.com/office/drawing/2014/main" id="{9021032F-5304-4D03-ACC7-D3BBD812BB5F}"/>
                </a:ext>
              </a:extLst>
            </p:cNvPr>
            <p:cNvCxnSpPr/>
            <p:nvPr/>
          </p:nvCxnSpPr>
          <p:spPr bwMode="auto">
            <a:xfrm>
              <a:off x="4211960" y="2474149"/>
              <a:ext cx="0" cy="169609"/>
            </a:xfrm>
            <a:prstGeom prst="line">
              <a:avLst/>
            </a:prstGeom>
            <a:solidFill>
              <a:schemeClr val="accent1"/>
            </a:solidFill>
            <a:ln w="1905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Rak koppling 88">
              <a:extLst>
                <a:ext uri="{FF2B5EF4-FFF2-40B4-BE49-F238E27FC236}">
                  <a16:creationId xmlns:a16="http://schemas.microsoft.com/office/drawing/2014/main" id="{447560DE-4D61-4F5D-8EF5-683663EEA0AA}"/>
                </a:ext>
              </a:extLst>
            </p:cNvPr>
            <p:cNvCxnSpPr/>
            <p:nvPr/>
          </p:nvCxnSpPr>
          <p:spPr bwMode="auto">
            <a:xfrm>
              <a:off x="6012160" y="2474149"/>
              <a:ext cx="0" cy="169609"/>
            </a:xfrm>
            <a:prstGeom prst="line">
              <a:avLst/>
            </a:prstGeom>
            <a:solidFill>
              <a:schemeClr val="accent1"/>
            </a:solidFill>
            <a:ln w="1905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 Box 19">
              <a:extLst>
                <a:ext uri="{FF2B5EF4-FFF2-40B4-BE49-F238E27FC236}">
                  <a16:creationId xmlns:a16="http://schemas.microsoft.com/office/drawing/2014/main" id="{780668DA-3452-4F3B-9C31-2709438EDB2A}"/>
                </a:ext>
              </a:extLst>
            </p:cNvPr>
            <p:cNvSpPr txBox="1">
              <a:spLocks noChangeArrowheads="1"/>
            </p:cNvSpPr>
            <p:nvPr/>
          </p:nvSpPr>
          <p:spPr bwMode="auto">
            <a:xfrm>
              <a:off x="7355684" y="1911566"/>
              <a:ext cx="1464788" cy="553998"/>
            </a:xfrm>
            <a:prstGeom prst="rect">
              <a:avLst/>
            </a:prstGeom>
          </p:spPr>
          <p:txBody>
            <a:bodyPr vert="horz" wrap="square" lIns="0" tIns="0" rIns="0" bIns="0" rtlCol="0">
              <a:spAutoFit/>
            </a:bodyPr>
            <a:lstStyle/>
            <a:p>
              <a:pPr algn="ctr"/>
              <a:r>
                <a:rPr lang="en-GB" sz="1200" b="1" dirty="0" err="1">
                  <a:latin typeface="+mn-lt"/>
                </a:rPr>
                <a:t>Efter</a:t>
              </a:r>
              <a:r>
                <a:rPr lang="en-GB" sz="1200" b="1" dirty="0">
                  <a:latin typeface="+mn-lt"/>
                </a:rPr>
                <a:t> 4 </a:t>
              </a:r>
              <a:r>
                <a:rPr lang="en-GB" sz="1200" b="1" dirty="0" err="1">
                  <a:latin typeface="+mn-lt"/>
                </a:rPr>
                <a:t>år</a:t>
              </a:r>
              <a:r>
                <a:rPr lang="en-GB" sz="1200" b="1" dirty="0">
                  <a:latin typeface="+mn-lt"/>
                </a:rPr>
                <a:t>:</a:t>
              </a:r>
            </a:p>
            <a:p>
              <a:pPr algn="ctr"/>
              <a:r>
                <a:rPr lang="en-GB" sz="1200" b="1" dirty="0">
                  <a:latin typeface="+mn-lt"/>
                </a:rPr>
                <a:t>Disputation </a:t>
              </a:r>
              <a:r>
                <a:rPr lang="en-GB" sz="1200" b="1" dirty="0" err="1">
                  <a:latin typeface="+mn-lt"/>
                </a:rPr>
                <a:t>doktorsexamen</a:t>
              </a:r>
              <a:endParaRPr lang="sv-SE" sz="1200" b="1" dirty="0">
                <a:latin typeface="+mn-lt"/>
              </a:endParaRPr>
            </a:p>
          </p:txBody>
        </p:sp>
        <p:sp>
          <p:nvSpPr>
            <p:cNvPr id="92" name="Platshållare för innehåll 5">
              <a:extLst>
                <a:ext uri="{FF2B5EF4-FFF2-40B4-BE49-F238E27FC236}">
                  <a16:creationId xmlns:a16="http://schemas.microsoft.com/office/drawing/2014/main" id="{7E87EC67-46B8-4EA5-B224-862E0758168A}"/>
                </a:ext>
              </a:extLst>
            </p:cNvPr>
            <p:cNvSpPr txBox="1">
              <a:spLocks/>
            </p:cNvSpPr>
            <p:nvPr/>
          </p:nvSpPr>
          <p:spPr bwMode="auto">
            <a:xfrm>
              <a:off x="459153" y="1491631"/>
              <a:ext cx="2168631" cy="63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sz="1800">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18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buNone/>
              </a:pPr>
              <a:r>
                <a:rPr lang="sv-SE" sz="1200" b="1" kern="0" dirty="0"/>
                <a:t>Individuell </a:t>
              </a:r>
            </a:p>
            <a:p>
              <a:pPr marL="0" indent="0">
                <a:buNone/>
              </a:pPr>
              <a:r>
                <a:rPr lang="sv-SE" sz="1200" b="1" kern="0" dirty="0"/>
                <a:t>Studieplan (</a:t>
              </a:r>
              <a:r>
                <a:rPr lang="sv-SE" sz="1200" b="1" kern="0" dirty="0" err="1"/>
                <a:t>isp</a:t>
              </a:r>
              <a:r>
                <a:rPr lang="sv-SE" sz="1200" b="1" kern="0" dirty="0"/>
                <a:t>) fastställs</a:t>
              </a:r>
            </a:p>
          </p:txBody>
        </p:sp>
        <p:sp>
          <p:nvSpPr>
            <p:cNvPr id="98" name="Ofullständig cirkel 97" descr="Grafik av tidslinje som visar hur en utbildning på forskarnivå går till.">
              <a:extLst>
                <a:ext uri="{FF2B5EF4-FFF2-40B4-BE49-F238E27FC236}">
                  <a16:creationId xmlns:a16="http://schemas.microsoft.com/office/drawing/2014/main" id="{3B74D074-F106-464D-A612-40DF438AB971}"/>
                </a:ext>
              </a:extLst>
            </p:cNvPr>
            <p:cNvSpPr/>
            <p:nvPr/>
          </p:nvSpPr>
          <p:spPr bwMode="auto">
            <a:xfrm rot="16200000">
              <a:off x="5784914" y="3651870"/>
              <a:ext cx="576064" cy="576064"/>
            </a:xfrm>
            <a:prstGeom prst="pi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sp>
          <p:nvSpPr>
            <p:cNvPr id="99" name="Ellips 98" descr="Grafik av tidslinje som visar hur en utbildning på forskarnivå går till.">
              <a:extLst>
                <a:ext uri="{FF2B5EF4-FFF2-40B4-BE49-F238E27FC236}">
                  <a16:creationId xmlns:a16="http://schemas.microsoft.com/office/drawing/2014/main" id="{5BC3D0AE-35CE-4006-9F9F-8F039F8CDF9D}"/>
                </a:ext>
              </a:extLst>
            </p:cNvPr>
            <p:cNvSpPr/>
            <p:nvPr/>
          </p:nvSpPr>
          <p:spPr bwMode="auto">
            <a:xfrm>
              <a:off x="7740352" y="3656272"/>
              <a:ext cx="576064" cy="576065"/>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cxnSp>
          <p:nvCxnSpPr>
            <p:cNvPr id="101" name="Rak koppling 100">
              <a:extLst>
                <a:ext uri="{FF2B5EF4-FFF2-40B4-BE49-F238E27FC236}">
                  <a16:creationId xmlns:a16="http://schemas.microsoft.com/office/drawing/2014/main" id="{10DC7ECB-FDFC-4863-8CB4-4A6E67293664}"/>
                </a:ext>
              </a:extLst>
            </p:cNvPr>
            <p:cNvCxnSpPr>
              <a:stCxn id="99" idx="0"/>
            </p:cNvCxnSpPr>
            <p:nvPr/>
          </p:nvCxnSpPr>
          <p:spPr bwMode="auto">
            <a:xfrm>
              <a:off x="8028384" y="3656272"/>
              <a:ext cx="0" cy="288032"/>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Flödesschema: Uppehåll 102" descr="Grafik av tidslinje som visar hur en utbildning på forskarnivå går till.">
              <a:extLst>
                <a:ext uri="{FF2B5EF4-FFF2-40B4-BE49-F238E27FC236}">
                  <a16:creationId xmlns:a16="http://schemas.microsoft.com/office/drawing/2014/main" id="{340015AC-9858-4C37-8D61-0FB1A07C1775}"/>
                </a:ext>
              </a:extLst>
            </p:cNvPr>
            <p:cNvSpPr/>
            <p:nvPr/>
          </p:nvSpPr>
          <p:spPr bwMode="auto">
            <a:xfrm>
              <a:off x="4145714" y="3651870"/>
              <a:ext cx="280236" cy="576064"/>
            </a:xfrm>
            <a:custGeom>
              <a:avLst/>
              <a:gdLst>
                <a:gd name="connsiteX0" fmla="*/ 0 w 512480"/>
                <a:gd name="connsiteY0" fmla="*/ 0 h 576064"/>
                <a:gd name="connsiteX1" fmla="*/ 256240 w 512480"/>
                <a:gd name="connsiteY1" fmla="*/ 0 h 576064"/>
                <a:gd name="connsiteX2" fmla="*/ 512480 w 512480"/>
                <a:gd name="connsiteY2" fmla="*/ 288032 h 576064"/>
                <a:gd name="connsiteX3" fmla="*/ 256240 w 512480"/>
                <a:gd name="connsiteY3" fmla="*/ 576064 h 576064"/>
                <a:gd name="connsiteX4" fmla="*/ 0 w 512480"/>
                <a:gd name="connsiteY4" fmla="*/ 576064 h 576064"/>
                <a:gd name="connsiteX5" fmla="*/ 0 w 512480"/>
                <a:gd name="connsiteY5" fmla="*/ 0 h 576064"/>
                <a:gd name="connsiteX0" fmla="*/ 141027 w 512480"/>
                <a:gd name="connsiteY0" fmla="*/ 0 h 576064"/>
                <a:gd name="connsiteX1" fmla="*/ 256240 w 512480"/>
                <a:gd name="connsiteY1" fmla="*/ 0 h 576064"/>
                <a:gd name="connsiteX2" fmla="*/ 512480 w 512480"/>
                <a:gd name="connsiteY2" fmla="*/ 288032 h 576064"/>
                <a:gd name="connsiteX3" fmla="*/ 256240 w 512480"/>
                <a:gd name="connsiteY3" fmla="*/ 576064 h 576064"/>
                <a:gd name="connsiteX4" fmla="*/ 0 w 512480"/>
                <a:gd name="connsiteY4" fmla="*/ 576064 h 576064"/>
                <a:gd name="connsiteX5" fmla="*/ 141027 w 512480"/>
                <a:gd name="connsiteY5" fmla="*/ 0 h 576064"/>
                <a:gd name="connsiteX0" fmla="*/ 9099 w 380552"/>
                <a:gd name="connsiteY0" fmla="*/ 0 h 580613"/>
                <a:gd name="connsiteX1" fmla="*/ 124312 w 380552"/>
                <a:gd name="connsiteY1" fmla="*/ 0 h 580613"/>
                <a:gd name="connsiteX2" fmla="*/ 380552 w 380552"/>
                <a:gd name="connsiteY2" fmla="*/ 288032 h 580613"/>
                <a:gd name="connsiteX3" fmla="*/ 124312 w 380552"/>
                <a:gd name="connsiteY3" fmla="*/ 576064 h 580613"/>
                <a:gd name="connsiteX4" fmla="*/ 0 w 380552"/>
                <a:gd name="connsiteY4" fmla="*/ 580613 h 580613"/>
                <a:gd name="connsiteX5" fmla="*/ 9099 w 380552"/>
                <a:gd name="connsiteY5" fmla="*/ 0 h 580613"/>
                <a:gd name="connsiteX0" fmla="*/ 0 w 371453"/>
                <a:gd name="connsiteY0" fmla="*/ 0 h 592043"/>
                <a:gd name="connsiteX1" fmla="*/ 115213 w 371453"/>
                <a:gd name="connsiteY1" fmla="*/ 0 h 592043"/>
                <a:gd name="connsiteX2" fmla="*/ 371453 w 371453"/>
                <a:gd name="connsiteY2" fmla="*/ 288032 h 592043"/>
                <a:gd name="connsiteX3" fmla="*/ 115213 w 371453"/>
                <a:gd name="connsiteY3" fmla="*/ 576064 h 592043"/>
                <a:gd name="connsiteX4" fmla="*/ 51861 w 371453"/>
                <a:gd name="connsiteY4" fmla="*/ 592043 h 592043"/>
                <a:gd name="connsiteX5" fmla="*/ 0 w 371453"/>
                <a:gd name="connsiteY5" fmla="*/ 0 h 592043"/>
                <a:gd name="connsiteX0" fmla="*/ 62439 w 319592"/>
                <a:gd name="connsiteY0" fmla="*/ 11430 h 592043"/>
                <a:gd name="connsiteX1" fmla="*/ 63352 w 319592"/>
                <a:gd name="connsiteY1" fmla="*/ 0 h 592043"/>
                <a:gd name="connsiteX2" fmla="*/ 319592 w 319592"/>
                <a:gd name="connsiteY2" fmla="*/ 288032 h 592043"/>
                <a:gd name="connsiteX3" fmla="*/ 63352 w 319592"/>
                <a:gd name="connsiteY3" fmla="*/ 576064 h 592043"/>
                <a:gd name="connsiteX4" fmla="*/ 0 w 319592"/>
                <a:gd name="connsiteY4" fmla="*/ 592043 h 592043"/>
                <a:gd name="connsiteX5" fmla="*/ 62439 w 319592"/>
                <a:gd name="connsiteY5" fmla="*/ 11430 h 592043"/>
                <a:gd name="connsiteX0" fmla="*/ 31959 w 319592"/>
                <a:gd name="connsiteY0" fmla="*/ 7620 h 592043"/>
                <a:gd name="connsiteX1" fmla="*/ 63352 w 319592"/>
                <a:gd name="connsiteY1" fmla="*/ 0 h 592043"/>
                <a:gd name="connsiteX2" fmla="*/ 319592 w 319592"/>
                <a:gd name="connsiteY2" fmla="*/ 288032 h 592043"/>
                <a:gd name="connsiteX3" fmla="*/ 63352 w 319592"/>
                <a:gd name="connsiteY3" fmla="*/ 576064 h 592043"/>
                <a:gd name="connsiteX4" fmla="*/ 0 w 319592"/>
                <a:gd name="connsiteY4" fmla="*/ 592043 h 592043"/>
                <a:gd name="connsiteX5" fmla="*/ 31959 w 319592"/>
                <a:gd name="connsiteY5" fmla="*/ 7620 h 592043"/>
                <a:gd name="connsiteX0" fmla="*/ 0 w 287633"/>
                <a:gd name="connsiteY0" fmla="*/ 7620 h 580613"/>
                <a:gd name="connsiteX1" fmla="*/ 31393 w 287633"/>
                <a:gd name="connsiteY1" fmla="*/ 0 h 580613"/>
                <a:gd name="connsiteX2" fmla="*/ 287633 w 287633"/>
                <a:gd name="connsiteY2" fmla="*/ 288032 h 580613"/>
                <a:gd name="connsiteX3" fmla="*/ 31393 w 287633"/>
                <a:gd name="connsiteY3" fmla="*/ 576064 h 580613"/>
                <a:gd name="connsiteX4" fmla="*/ 9951 w 287633"/>
                <a:gd name="connsiteY4" fmla="*/ 580613 h 580613"/>
                <a:gd name="connsiteX5" fmla="*/ 0 w 287633"/>
                <a:gd name="connsiteY5" fmla="*/ 7620 h 580613"/>
                <a:gd name="connsiteX0" fmla="*/ 5289 w 292922"/>
                <a:gd name="connsiteY0" fmla="*/ 7620 h 580613"/>
                <a:gd name="connsiteX1" fmla="*/ 36682 w 292922"/>
                <a:gd name="connsiteY1" fmla="*/ 0 h 580613"/>
                <a:gd name="connsiteX2" fmla="*/ 292922 w 292922"/>
                <a:gd name="connsiteY2" fmla="*/ 288032 h 580613"/>
                <a:gd name="connsiteX3" fmla="*/ 36682 w 292922"/>
                <a:gd name="connsiteY3" fmla="*/ 576064 h 580613"/>
                <a:gd name="connsiteX4" fmla="*/ 0 w 292922"/>
                <a:gd name="connsiteY4" fmla="*/ 580613 h 580613"/>
                <a:gd name="connsiteX5" fmla="*/ 5289 w 292922"/>
                <a:gd name="connsiteY5" fmla="*/ 7620 h 580613"/>
                <a:gd name="connsiteX0" fmla="*/ 24339 w 292922"/>
                <a:gd name="connsiteY0" fmla="*/ 15240 h 580613"/>
                <a:gd name="connsiteX1" fmla="*/ 36682 w 292922"/>
                <a:gd name="connsiteY1" fmla="*/ 0 h 580613"/>
                <a:gd name="connsiteX2" fmla="*/ 292922 w 292922"/>
                <a:gd name="connsiteY2" fmla="*/ 288032 h 580613"/>
                <a:gd name="connsiteX3" fmla="*/ 36682 w 292922"/>
                <a:gd name="connsiteY3" fmla="*/ 576064 h 580613"/>
                <a:gd name="connsiteX4" fmla="*/ 0 w 292922"/>
                <a:gd name="connsiteY4" fmla="*/ 580613 h 580613"/>
                <a:gd name="connsiteX5" fmla="*/ 24339 w 292922"/>
                <a:gd name="connsiteY5" fmla="*/ 15240 h 580613"/>
                <a:gd name="connsiteX0" fmla="*/ 35769 w 292922"/>
                <a:gd name="connsiteY0" fmla="*/ 7620 h 580613"/>
                <a:gd name="connsiteX1" fmla="*/ 36682 w 292922"/>
                <a:gd name="connsiteY1" fmla="*/ 0 h 580613"/>
                <a:gd name="connsiteX2" fmla="*/ 292922 w 292922"/>
                <a:gd name="connsiteY2" fmla="*/ 288032 h 580613"/>
                <a:gd name="connsiteX3" fmla="*/ 36682 w 292922"/>
                <a:gd name="connsiteY3" fmla="*/ 576064 h 580613"/>
                <a:gd name="connsiteX4" fmla="*/ 0 w 292922"/>
                <a:gd name="connsiteY4" fmla="*/ 580613 h 580613"/>
                <a:gd name="connsiteX5" fmla="*/ 35769 w 292922"/>
                <a:gd name="connsiteY5" fmla="*/ 7620 h 580613"/>
                <a:gd name="connsiteX0" fmla="*/ 0 w 257153"/>
                <a:gd name="connsiteY0" fmla="*/ 7620 h 576064"/>
                <a:gd name="connsiteX1" fmla="*/ 913 w 257153"/>
                <a:gd name="connsiteY1" fmla="*/ 0 h 576064"/>
                <a:gd name="connsiteX2" fmla="*/ 257153 w 257153"/>
                <a:gd name="connsiteY2" fmla="*/ 288032 h 576064"/>
                <a:gd name="connsiteX3" fmla="*/ 913 w 257153"/>
                <a:gd name="connsiteY3" fmla="*/ 576064 h 576064"/>
                <a:gd name="connsiteX4" fmla="*/ 2331 w 257153"/>
                <a:gd name="connsiteY4" fmla="*/ 569183 h 576064"/>
                <a:gd name="connsiteX5" fmla="*/ 0 w 257153"/>
                <a:gd name="connsiteY5" fmla="*/ 7620 h 5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53" h="576064">
                  <a:moveTo>
                    <a:pt x="0" y="7620"/>
                  </a:moveTo>
                  <a:cubicBezTo>
                    <a:pt x="304" y="3810"/>
                    <a:pt x="609" y="3810"/>
                    <a:pt x="913" y="0"/>
                  </a:cubicBezTo>
                  <a:cubicBezTo>
                    <a:pt x="142430" y="0"/>
                    <a:pt x="257153" y="128956"/>
                    <a:pt x="257153" y="288032"/>
                  </a:cubicBezTo>
                  <a:cubicBezTo>
                    <a:pt x="257153" y="447108"/>
                    <a:pt x="142430" y="576064"/>
                    <a:pt x="913" y="576064"/>
                  </a:cubicBezTo>
                  <a:lnTo>
                    <a:pt x="2331" y="569183"/>
                  </a:lnTo>
                  <a:lnTo>
                    <a:pt x="0" y="7620"/>
                  </a:lnTo>
                  <a:close/>
                </a:path>
              </a:pathLst>
            </a:cu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sp>
          <p:nvSpPr>
            <p:cNvPr id="23" name="Ofullständig cirkel 22" descr="Grafik av tidslinje som visar hur en utbildning på forskarnivå går till.">
              <a:extLst>
                <a:ext uri="{FF2B5EF4-FFF2-40B4-BE49-F238E27FC236}">
                  <a16:creationId xmlns:a16="http://schemas.microsoft.com/office/drawing/2014/main" id="{22B8D9DB-4C7E-491F-931C-8D7401D5A0DE}"/>
                </a:ext>
              </a:extLst>
            </p:cNvPr>
            <p:cNvSpPr/>
            <p:nvPr/>
          </p:nvSpPr>
          <p:spPr bwMode="auto">
            <a:xfrm rot="5400000">
              <a:off x="2195736" y="3647063"/>
              <a:ext cx="576064" cy="576064"/>
            </a:xfrm>
            <a:prstGeom prst="pie">
              <a:avLst>
                <a:gd name="adj1" fmla="val 10853152"/>
                <a:gd name="adj2" fmla="val 16200000"/>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sp>
          <p:nvSpPr>
            <p:cNvPr id="8" name="Pil: vänster-höger 7">
              <a:extLst>
                <a:ext uri="{FF2B5EF4-FFF2-40B4-BE49-F238E27FC236}">
                  <a16:creationId xmlns:a16="http://schemas.microsoft.com/office/drawing/2014/main" id="{393193B3-3984-491A-9793-285CAA647098}"/>
                </a:ext>
              </a:extLst>
            </p:cNvPr>
            <p:cNvSpPr/>
            <p:nvPr/>
          </p:nvSpPr>
          <p:spPr bwMode="auto">
            <a:xfrm>
              <a:off x="8127331" y="2918888"/>
              <a:ext cx="288023" cy="169609"/>
            </a:xfrm>
            <a:prstGeom prst="lef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a:ln>
                  <a:noFill/>
                </a:ln>
                <a:solidFill>
                  <a:schemeClr val="tx1"/>
                </a:solidFill>
                <a:effectLst/>
                <a:latin typeface="Times"/>
              </a:endParaRPr>
            </a:p>
          </p:txBody>
        </p:sp>
        <p:sp>
          <p:nvSpPr>
            <p:cNvPr id="26" name="Text Box 19">
              <a:extLst>
                <a:ext uri="{FF2B5EF4-FFF2-40B4-BE49-F238E27FC236}">
                  <a16:creationId xmlns:a16="http://schemas.microsoft.com/office/drawing/2014/main" id="{4B899275-F369-458A-AB66-AD45B1366F80}"/>
                </a:ext>
              </a:extLst>
            </p:cNvPr>
            <p:cNvSpPr txBox="1">
              <a:spLocks noChangeArrowheads="1"/>
            </p:cNvSpPr>
            <p:nvPr/>
          </p:nvSpPr>
          <p:spPr bwMode="auto">
            <a:xfrm>
              <a:off x="571236" y="3795886"/>
              <a:ext cx="1330492" cy="184666"/>
            </a:xfrm>
            <a:prstGeom prst="rect">
              <a:avLst/>
            </a:prstGeom>
          </p:spPr>
          <p:txBody>
            <a:bodyPr vert="horz" wrap="square" lIns="0" tIns="0" rIns="0" bIns="0" rtlCol="0">
              <a:spAutoFit/>
            </a:bodyPr>
            <a:lstStyle/>
            <a:p>
              <a:r>
                <a:rPr lang="en-GB" sz="1200" b="1" dirty="0">
                  <a:latin typeface="+mn-lt"/>
                </a:rPr>
                <a:t>Måluppfyllnad</a:t>
              </a:r>
              <a:endParaRPr lang="sv-SE" sz="1200" b="1" dirty="0">
                <a:latin typeface="+mn-lt"/>
              </a:endParaRPr>
            </a:p>
          </p:txBody>
        </p:sp>
        <p:cxnSp>
          <p:nvCxnSpPr>
            <p:cNvPr id="27" name="Rak koppling 26">
              <a:extLst>
                <a:ext uri="{FF2B5EF4-FFF2-40B4-BE49-F238E27FC236}">
                  <a16:creationId xmlns:a16="http://schemas.microsoft.com/office/drawing/2014/main" id="{EC50C21A-B489-4281-A6B8-76C3F2F6C3D9}"/>
                </a:ext>
              </a:extLst>
            </p:cNvPr>
            <p:cNvCxnSpPr/>
            <p:nvPr/>
          </p:nvCxnSpPr>
          <p:spPr bwMode="auto">
            <a:xfrm rot="-5400000">
              <a:off x="1720379" y="3812241"/>
              <a:ext cx="0" cy="169609"/>
            </a:xfrm>
            <a:prstGeom prst="line">
              <a:avLst/>
            </a:prstGeom>
            <a:solidFill>
              <a:schemeClr val="accent1"/>
            </a:solidFill>
            <a:ln w="1905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upp 15" descr="Grafik som visar disputation av doktorsexamen">
            <a:extLst>
              <a:ext uri="{FF2B5EF4-FFF2-40B4-BE49-F238E27FC236}">
                <a16:creationId xmlns:a16="http://schemas.microsoft.com/office/drawing/2014/main" id="{9AFE2687-C5FD-F998-42DA-A7E59799502C}"/>
              </a:ext>
            </a:extLst>
          </p:cNvPr>
          <p:cNvGrpSpPr/>
          <p:nvPr/>
        </p:nvGrpSpPr>
        <p:grpSpPr>
          <a:xfrm>
            <a:off x="7164288" y="2500554"/>
            <a:ext cx="1854597" cy="1041812"/>
            <a:chOff x="7142648" y="2445939"/>
            <a:chExt cx="1854597" cy="1041812"/>
          </a:xfrm>
        </p:grpSpPr>
        <p:pic>
          <p:nvPicPr>
            <p:cNvPr id="9" name="Bild 8" descr="Användare med hel fyllning">
              <a:extLst>
                <a:ext uri="{FF2B5EF4-FFF2-40B4-BE49-F238E27FC236}">
                  <a16:creationId xmlns:a16="http://schemas.microsoft.com/office/drawing/2014/main" id="{2DD77B7B-4F0B-41D5-F99C-9442CCA57B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2648" y="2445939"/>
              <a:ext cx="914400" cy="914400"/>
            </a:xfrm>
            <a:prstGeom prst="rect">
              <a:avLst/>
            </a:prstGeom>
          </p:spPr>
        </p:pic>
        <p:pic>
          <p:nvPicPr>
            <p:cNvPr id="13" name="Bild 12" descr="Användare med hel fyllning">
              <a:extLst>
                <a:ext uri="{FF2B5EF4-FFF2-40B4-BE49-F238E27FC236}">
                  <a16:creationId xmlns:a16="http://schemas.microsoft.com/office/drawing/2014/main" id="{587BA3C3-E25C-FF57-AA5A-B51DE45B68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22495" y="2713001"/>
              <a:ext cx="774750" cy="774750"/>
            </a:xfrm>
            <a:prstGeom prst="rect">
              <a:avLst/>
            </a:prstGeom>
          </p:spPr>
        </p:pic>
        <p:pic>
          <p:nvPicPr>
            <p:cNvPr id="15" name="Bild 14" descr="Hög hatt med hel fyllning">
              <a:extLst>
                <a:ext uri="{FF2B5EF4-FFF2-40B4-BE49-F238E27FC236}">
                  <a16:creationId xmlns:a16="http://schemas.microsoft.com/office/drawing/2014/main" id="{6FD3B3F2-4518-1758-BE0F-F9D1E83C07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5150" y="2524967"/>
              <a:ext cx="389439" cy="389439"/>
            </a:xfrm>
            <a:prstGeom prst="rect">
              <a:avLst/>
            </a:prstGeom>
          </p:spPr>
        </p:pic>
      </p:grpSp>
      <p:sp>
        <p:nvSpPr>
          <p:cNvPr id="5" name="Platshållare för sidfot 5">
            <a:extLst>
              <a:ext uri="{FF2B5EF4-FFF2-40B4-BE49-F238E27FC236}">
                <a16:creationId xmlns:a16="http://schemas.microsoft.com/office/drawing/2014/main" id="{7E177BA4-F175-1329-7B0F-81BB0BFDA4B5}"/>
              </a:ext>
              <a:ext uri="{C183D7F6-B498-43B3-948B-1728B52AA6E4}">
                <adec:decorative xmlns:adec="http://schemas.microsoft.com/office/drawing/2017/decorative" val="1"/>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
        <p:nvSpPr>
          <p:cNvPr id="2" name="Platshållare för datum 1">
            <a:extLst>
              <a:ext uri="{FF2B5EF4-FFF2-40B4-BE49-F238E27FC236}">
                <a16:creationId xmlns:a16="http://schemas.microsoft.com/office/drawing/2014/main" id="{A5BEBE55-F0BF-4C1E-AE32-E00B489B9C83}"/>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DEE57A7F-B9F2-4D64-8FD8-AEDE8D482ABF}"/>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21</a:t>
            </a:fld>
            <a:endParaRPr lang="sv-SE"/>
          </a:p>
        </p:txBody>
      </p:sp>
    </p:spTree>
    <p:extLst>
      <p:ext uri="{BB962C8B-B14F-4D97-AF65-F5344CB8AC3E}">
        <p14:creationId xmlns:p14="http://schemas.microsoft.com/office/powerpoint/2010/main" val="140348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CA25BE76-F3A9-4612-8CB7-96C59FAA5A9C}"/>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476625" y="993790"/>
            <a:ext cx="3621984" cy="2404024"/>
          </a:xfrm>
          <a:prstGeom prst="rect">
            <a:avLst/>
          </a:prstGeom>
        </p:spPr>
      </p:pic>
      <p:pic>
        <p:nvPicPr>
          <p:cNvPr id="13" name="Bildobjekt 12">
            <a:extLst>
              <a:ext uri="{FF2B5EF4-FFF2-40B4-BE49-F238E27FC236}">
                <a16:creationId xmlns:a16="http://schemas.microsoft.com/office/drawing/2014/main" id="{488A8516-F298-4CF7-89AD-180C98FC03DA}"/>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738526" y="2396216"/>
            <a:ext cx="2916187" cy="2079261"/>
          </a:xfrm>
          <a:prstGeom prst="rect">
            <a:avLst/>
          </a:prstGeom>
          <a:ln>
            <a:solidFill>
              <a:schemeClr val="bg1"/>
            </a:solidFill>
          </a:ln>
        </p:spPr>
      </p:pic>
      <p:sp>
        <p:nvSpPr>
          <p:cNvPr id="5" name="Rubrik 4">
            <a:extLst>
              <a:ext uri="{FF2B5EF4-FFF2-40B4-BE49-F238E27FC236}">
                <a16:creationId xmlns:a16="http://schemas.microsoft.com/office/drawing/2014/main" id="{641952F1-7144-4FA2-B59A-DFF57C681884}"/>
              </a:ext>
            </a:extLst>
          </p:cNvPr>
          <p:cNvSpPr>
            <a:spLocks noGrp="1"/>
          </p:cNvSpPr>
          <p:nvPr>
            <p:ph type="title"/>
          </p:nvPr>
        </p:nvSpPr>
        <p:spPr/>
        <p:txBody>
          <a:bodyPr/>
          <a:lstStyle/>
          <a:p>
            <a:r>
              <a:rPr lang="sv-SE" dirty="0"/>
              <a:t>Forskning</a:t>
            </a:r>
          </a:p>
        </p:txBody>
      </p:sp>
      <p:sp>
        <p:nvSpPr>
          <p:cNvPr id="8" name="textruta 7">
            <a:extLst>
              <a:ext uri="{FF2B5EF4-FFF2-40B4-BE49-F238E27FC236}">
                <a16:creationId xmlns:a16="http://schemas.microsoft.com/office/drawing/2014/main" id="{0E5DACEE-25AD-4515-85BD-6AC3A46F4733}"/>
              </a:ext>
            </a:extLst>
          </p:cNvPr>
          <p:cNvSpPr txBox="1"/>
          <p:nvPr/>
        </p:nvSpPr>
        <p:spPr>
          <a:xfrm>
            <a:off x="354013" y="1614877"/>
            <a:ext cx="3667924" cy="1471511"/>
          </a:xfrm>
          <a:prstGeom prst="rect">
            <a:avLst/>
          </a:prstGeom>
          <a:solidFill>
            <a:schemeClr val="accent6"/>
          </a:solidFill>
        </p:spPr>
        <p:txBody>
          <a:bodyPr wrap="square" lIns="252000" tIns="180000" rIns="108000" bIns="180000" rtlCol="0">
            <a:spAutoFit/>
          </a:bodyPr>
          <a:lstStyle/>
          <a:p>
            <a:r>
              <a:rPr lang="sv-SE" sz="1800" dirty="0">
                <a:latin typeface="+mn-lt"/>
              </a:rPr>
              <a:t>Från molekylärbiologisk grundforskning till klinisk epidemiologi, vårdvetenskap och global hälsa</a:t>
            </a:r>
          </a:p>
        </p:txBody>
      </p:sp>
      <p:grpSp>
        <p:nvGrpSpPr>
          <p:cNvPr id="6" name="Grupp 5" descr="7 667 antal publikationer (articles and reviews)">
            <a:extLst>
              <a:ext uri="{FF2B5EF4-FFF2-40B4-BE49-F238E27FC236}">
                <a16:creationId xmlns:a16="http://schemas.microsoft.com/office/drawing/2014/main" id="{CA917D85-6B06-410B-AEF4-70C13EA3F53A}"/>
              </a:ext>
            </a:extLst>
          </p:cNvPr>
          <p:cNvGrpSpPr/>
          <p:nvPr/>
        </p:nvGrpSpPr>
        <p:grpSpPr>
          <a:xfrm>
            <a:off x="539552" y="3507854"/>
            <a:ext cx="7164288" cy="1107996"/>
            <a:chOff x="683568" y="3651870"/>
            <a:chExt cx="7164288" cy="1107996"/>
          </a:xfrm>
        </p:grpSpPr>
        <p:sp>
          <p:nvSpPr>
            <p:cNvPr id="9" name="textruta 8">
              <a:extLst>
                <a:ext uri="{FF2B5EF4-FFF2-40B4-BE49-F238E27FC236}">
                  <a16:creationId xmlns:a16="http://schemas.microsoft.com/office/drawing/2014/main" id="{DE20EC50-6D03-4D5F-9FA8-9E3B50EDC23E}"/>
                </a:ext>
              </a:extLst>
            </p:cNvPr>
            <p:cNvSpPr txBox="1"/>
            <p:nvPr/>
          </p:nvSpPr>
          <p:spPr>
            <a:xfrm>
              <a:off x="683568" y="3651870"/>
              <a:ext cx="2836984" cy="1107996"/>
            </a:xfrm>
            <a:prstGeom prst="rect">
              <a:avLst/>
            </a:prstGeom>
            <a:noFill/>
          </p:spPr>
          <p:txBody>
            <a:bodyPr wrap="square" rtlCol="0">
              <a:spAutoFit/>
            </a:bodyPr>
            <a:lstStyle/>
            <a:p>
              <a:pPr algn="ctr"/>
              <a:r>
                <a:rPr lang="sv-SE" sz="6600" dirty="0">
                  <a:solidFill>
                    <a:schemeClr val="accent1"/>
                  </a:solidFill>
                  <a:latin typeface="+mj-lt"/>
                  <a:cs typeface="Arial" panose="020B0604020202020204" pitchFamily="34" charset="0"/>
                </a:rPr>
                <a:t>7 200</a:t>
              </a:r>
              <a:endParaRPr lang="sv-SE" sz="1000" dirty="0">
                <a:solidFill>
                  <a:schemeClr val="accent1"/>
                </a:solidFill>
                <a:latin typeface="+mj-lt"/>
                <a:cs typeface="Arial" panose="020B0604020202020204" pitchFamily="34" charset="0"/>
              </a:endParaRPr>
            </a:p>
          </p:txBody>
        </p:sp>
        <p:sp>
          <p:nvSpPr>
            <p:cNvPr id="10" name="Rektangel 9">
              <a:extLst>
                <a:ext uri="{FF2B5EF4-FFF2-40B4-BE49-F238E27FC236}">
                  <a16:creationId xmlns:a16="http://schemas.microsoft.com/office/drawing/2014/main" id="{26F60F4D-B708-4E38-94CD-D16CBBEBAAF3}"/>
                </a:ext>
              </a:extLst>
            </p:cNvPr>
            <p:cNvSpPr/>
            <p:nvPr/>
          </p:nvSpPr>
          <p:spPr>
            <a:xfrm>
              <a:off x="3275856" y="4001338"/>
              <a:ext cx="4572000" cy="584775"/>
            </a:xfrm>
            <a:prstGeom prst="rect">
              <a:avLst/>
            </a:prstGeom>
          </p:spPr>
          <p:txBody>
            <a:bodyPr>
              <a:spAutoFit/>
            </a:bodyPr>
            <a:lstStyle/>
            <a:p>
              <a:r>
                <a:rPr lang="sv-SE" sz="1600" dirty="0">
                  <a:solidFill>
                    <a:schemeClr val="accent1"/>
                  </a:solidFill>
                  <a:latin typeface="+mj-lt"/>
                  <a:cs typeface="Arial" panose="020B0604020202020204" pitchFamily="34" charset="0"/>
                </a:rPr>
                <a:t>Antal publikationer </a:t>
              </a:r>
              <a:br>
                <a:rPr lang="sv-SE" sz="1600" dirty="0">
                  <a:solidFill>
                    <a:schemeClr val="accent1"/>
                  </a:solidFill>
                  <a:latin typeface="+mj-lt"/>
                  <a:cs typeface="Arial" panose="020B0604020202020204" pitchFamily="34" charset="0"/>
                </a:rPr>
              </a:br>
              <a:r>
                <a:rPr lang="sv-SE" sz="1600" dirty="0">
                  <a:solidFill>
                    <a:schemeClr val="accent1"/>
                  </a:solidFill>
                  <a:latin typeface="+mj-lt"/>
                  <a:cs typeface="Arial" panose="020B0604020202020204" pitchFamily="34" charset="0"/>
                </a:rPr>
                <a:t>(articles och reviews)</a:t>
              </a:r>
            </a:p>
          </p:txBody>
        </p:sp>
      </p:grpSp>
      <p:sp>
        <p:nvSpPr>
          <p:cNvPr id="12" name="Platshållare för sidfot 4">
            <a:extLst>
              <a:ext uri="{FF2B5EF4-FFF2-40B4-BE49-F238E27FC236}">
                <a16:creationId xmlns:a16="http://schemas.microsoft.com/office/drawing/2014/main" id="{8E0E167C-6E9B-0B81-63A9-805F1EC502BA}"/>
              </a:ext>
              <a:ext uri="{C183D7F6-B498-43B3-948B-1728B52AA6E4}">
                <adec:decorative xmlns:adec="http://schemas.microsoft.com/office/drawing/2017/decorative" val="1"/>
              </a:ext>
            </a:extLst>
          </p:cNvPr>
          <p:cNvSpPr txBox="1">
            <a:spLocks/>
          </p:cNvSpPr>
          <p:nvPr/>
        </p:nvSpPr>
        <p:spPr bwMode="auto">
          <a:xfrm rot="16200000">
            <a:off x="7763319" y="3268863"/>
            <a:ext cx="248692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dirty="0">
                <a:solidFill>
                  <a:schemeClr val="tx1"/>
                </a:solidFill>
              </a:rPr>
              <a:t>Foto: Erik Cronberg. Källa: Web </a:t>
            </a:r>
            <a:r>
              <a:rPr lang="sv-SE" altLang="sv-SE" sz="600" dirty="0" err="1">
                <a:solidFill>
                  <a:schemeClr val="tx1"/>
                </a:solidFill>
              </a:rPr>
              <a:t>of</a:t>
            </a:r>
            <a:r>
              <a:rPr lang="sv-SE" altLang="sv-SE" sz="600" dirty="0">
                <a:solidFill>
                  <a:schemeClr val="tx1"/>
                </a:solidFill>
              </a:rPr>
              <a:t> Science och </a:t>
            </a:r>
            <a:r>
              <a:rPr lang="sv-SE" altLang="sv-SE" sz="600" dirty="0" err="1">
                <a:solidFill>
                  <a:schemeClr val="tx1"/>
                </a:solidFill>
              </a:rPr>
              <a:t>Medline</a:t>
            </a:r>
            <a:r>
              <a:rPr lang="sv-SE" altLang="sv-SE" sz="600" dirty="0">
                <a:solidFill>
                  <a:schemeClr val="tx1"/>
                </a:solidFill>
              </a:rPr>
              <a:t>.</a:t>
            </a:r>
          </a:p>
        </p:txBody>
      </p:sp>
      <p:sp>
        <p:nvSpPr>
          <p:cNvPr id="14" name="Platshållare för sidfot 5">
            <a:extLst>
              <a:ext uri="{FF2B5EF4-FFF2-40B4-BE49-F238E27FC236}">
                <a16:creationId xmlns:a16="http://schemas.microsoft.com/office/drawing/2014/main" id="{FD853D28-061F-1E0A-1A85-34EC384D2D0E}"/>
              </a:ext>
              <a:ext uri="{C183D7F6-B498-43B3-948B-1728B52AA6E4}">
                <adec:decorative xmlns:adec="http://schemas.microsoft.com/office/drawing/2017/decorative" val="1"/>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
        <p:nvSpPr>
          <p:cNvPr id="2" name="Platshållare för datum 1">
            <a:extLst>
              <a:ext uri="{FF2B5EF4-FFF2-40B4-BE49-F238E27FC236}">
                <a16:creationId xmlns:a16="http://schemas.microsoft.com/office/drawing/2014/main" id="{40B99EA2-31F0-4E67-B419-A7E7F019BA64}"/>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66F3B245-DDA1-489D-904E-041F6B01E724}"/>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22</a:t>
            </a:fld>
            <a:endParaRPr lang="sv-SE"/>
          </a:p>
        </p:txBody>
      </p:sp>
    </p:spTree>
    <p:extLst>
      <p:ext uri="{BB962C8B-B14F-4D97-AF65-F5344CB8AC3E}">
        <p14:creationId xmlns:p14="http://schemas.microsoft.com/office/powerpoint/2010/main" val="1450443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AE6D1-C7CD-9A23-C17D-6C41F04986A8}"/>
            </a:ext>
          </a:extLst>
        </p:cNvPr>
        <p:cNvGrpSpPr/>
        <p:nvPr/>
      </p:nvGrpSpPr>
      <p:grpSpPr>
        <a:xfrm>
          <a:off x="0" y="0"/>
          <a:ext cx="0" cy="0"/>
          <a:chOff x="0" y="0"/>
          <a:chExt cx="0" cy="0"/>
        </a:xfrm>
      </p:grpSpPr>
      <p:sp>
        <p:nvSpPr>
          <p:cNvPr id="8" name="Rubrik 10">
            <a:extLst>
              <a:ext uri="{FF2B5EF4-FFF2-40B4-BE49-F238E27FC236}">
                <a16:creationId xmlns:a16="http://schemas.microsoft.com/office/drawing/2014/main" id="{9C5CA830-1C60-D309-769A-829B68A1F5AF}"/>
              </a:ext>
            </a:extLst>
          </p:cNvPr>
          <p:cNvSpPr txBox="1">
            <a:spLocks noGrp="1"/>
          </p:cNvSpPr>
          <p:nvPr>
            <p:ph type="title"/>
          </p:nvPr>
        </p:nvSpPr>
        <p:spPr bwMode="auto">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2800" b="0" spc="-50"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800" b="0" i="0" u="none" strike="noStrike" kern="1200" cap="none" spc="-50" normalizeH="0" baseline="0" noProof="0" dirty="0">
                <a:ln>
                  <a:noFill/>
                </a:ln>
                <a:solidFill>
                  <a:schemeClr val="accent1"/>
                </a:solidFill>
                <a:effectLst/>
                <a:uLnTx/>
                <a:uFillTx/>
                <a:latin typeface="+mj-lt"/>
                <a:ea typeface="+mj-ea"/>
                <a:cs typeface="+mj-cs"/>
              </a:rPr>
              <a:t>Stark forskning</a:t>
            </a:r>
            <a:endParaRPr kumimoji="0" lang="sv-SE" sz="2800" b="0" i="0" u="none" strike="noStrike" kern="0" cap="none" spc="-50" normalizeH="0" baseline="0" noProof="0" dirty="0">
              <a:ln>
                <a:noFill/>
              </a:ln>
              <a:solidFill>
                <a:schemeClr val="accent1"/>
              </a:solidFill>
              <a:effectLst/>
              <a:uLnTx/>
              <a:uFillTx/>
              <a:latin typeface="+mj-lt"/>
              <a:ea typeface="+mj-ea"/>
              <a:cs typeface="+mj-cs"/>
            </a:endParaRPr>
          </a:p>
        </p:txBody>
      </p:sp>
      <p:sp>
        <p:nvSpPr>
          <p:cNvPr id="11" name="Platshållare för innehåll 10">
            <a:extLst>
              <a:ext uri="{FF2B5EF4-FFF2-40B4-BE49-F238E27FC236}">
                <a16:creationId xmlns:a16="http://schemas.microsoft.com/office/drawing/2014/main" id="{E3B13625-09F7-618D-D724-7F8A505BE19F}"/>
              </a:ext>
            </a:extLst>
          </p:cNvPr>
          <p:cNvSpPr>
            <a:spLocks noGrp="1"/>
          </p:cNvSpPr>
          <p:nvPr>
            <p:ph idx="1"/>
          </p:nvPr>
        </p:nvSpPr>
        <p:spPr>
          <a:xfrm>
            <a:off x="2988073" y="1154504"/>
            <a:ext cx="6155927" cy="3190191"/>
          </a:xfrm>
        </p:spPr>
        <p:txBody>
          <a:bodyPr/>
          <a:lstStyle/>
          <a:p>
            <a:r>
              <a:rPr lang="sv-SE" spc="-10" dirty="0"/>
              <a:t>Hälsa och sjukdom genom livets alla skeden</a:t>
            </a:r>
          </a:p>
          <a:p>
            <a:r>
              <a:rPr lang="sv-SE" spc="-10" dirty="0"/>
              <a:t>Världen omkring oss - global hälsa och </a:t>
            </a:r>
            <a:br>
              <a:rPr lang="sv-SE" spc="-10" dirty="0"/>
            </a:br>
            <a:r>
              <a:rPr lang="sv-SE" spc="-10" dirty="0"/>
              <a:t>internationellt samarbete</a:t>
            </a:r>
          </a:p>
          <a:p>
            <a:r>
              <a:rPr lang="sv-SE" spc="-10" dirty="0"/>
              <a:t>Framtidens hälso- och sjukvård - precisionsmedicin, ATMP, AI och prevention</a:t>
            </a:r>
          </a:p>
          <a:p>
            <a:r>
              <a:rPr lang="sv-SE" spc="-10" dirty="0"/>
              <a:t>Cancer och immunologi - bättre diagnostik och behandlingar</a:t>
            </a:r>
          </a:p>
          <a:p>
            <a:r>
              <a:rPr lang="sv-SE" spc="-10" dirty="0"/>
              <a:t>Hjärna, nervsystem och mental hälsa</a:t>
            </a:r>
          </a:p>
          <a:p>
            <a:r>
              <a:rPr lang="sv-SE" spc="-10" dirty="0"/>
              <a:t>Registerforskning, epidemiologi och biostatistik</a:t>
            </a:r>
          </a:p>
          <a:p>
            <a:r>
              <a:rPr lang="sv-SE" spc="-10" dirty="0"/>
              <a:t>Nyfikenhetsdriven grundforskning om kroppens minsta beståndsdelar</a:t>
            </a:r>
          </a:p>
        </p:txBody>
      </p:sp>
      <p:pic>
        <p:nvPicPr>
          <p:cNvPr id="32" name="Bildobjekt 31">
            <a:extLst>
              <a:ext uri="{FF2B5EF4-FFF2-40B4-BE49-F238E27FC236}">
                <a16:creationId xmlns:a16="http://schemas.microsoft.com/office/drawing/2014/main" id="{A8848854-7553-07B6-A9BF-5F636D0E2F19}"/>
              </a:ext>
              <a:ext uri="{C183D7F6-B498-43B3-948B-1728B52AA6E4}">
                <adec:decorative xmlns:adec="http://schemas.microsoft.com/office/drawing/2017/decorative" val="1"/>
              </a:ext>
            </a:extLst>
          </p:cNvPr>
          <p:cNvPicPr>
            <a:picLocks noChangeAspect="1"/>
          </p:cNvPicPr>
          <p:nvPr/>
        </p:nvPicPr>
        <p:blipFill>
          <a:blip r:embed="rId3"/>
          <a:srcRect l="20282" t="1354" r="21213" b="553"/>
          <a:stretch/>
        </p:blipFill>
        <p:spPr>
          <a:xfrm>
            <a:off x="360734" y="1235075"/>
            <a:ext cx="2483074" cy="2776834"/>
          </a:xfrm>
          <a:prstGeom prst="rect">
            <a:avLst/>
          </a:prstGeom>
        </p:spPr>
      </p:pic>
      <p:sp>
        <p:nvSpPr>
          <p:cNvPr id="7" name="Platshållare för sidfot 5">
            <a:extLst>
              <a:ext uri="{FF2B5EF4-FFF2-40B4-BE49-F238E27FC236}">
                <a16:creationId xmlns:a16="http://schemas.microsoft.com/office/drawing/2014/main" id="{73F1B700-6FB3-3AC6-7798-64E64815BCF8}"/>
              </a:ext>
              <a:ext uri="{C183D7F6-B498-43B3-948B-1728B52AA6E4}">
                <adec:decorative xmlns:adec="http://schemas.microsoft.com/office/drawing/2017/decorative" val="1"/>
              </a:ext>
            </a:extLst>
          </p:cNvPr>
          <p:cNvSpPr>
            <a:spLocks noGrp="1"/>
          </p:cNvSpPr>
          <p:nvPr>
            <p:ph type="ftr" sz="quarter" idx="3"/>
          </p:nvPr>
        </p:nvSpPr>
        <p:spPr>
          <a:xfrm>
            <a:off x="255983" y="4790351"/>
            <a:ext cx="3091881" cy="171450"/>
          </a:xfrm>
        </p:spPr>
        <p:txBody>
          <a:bodyPr anchor="t"/>
          <a:lstStyle/>
          <a:p>
            <a:r>
              <a:rPr lang="sv-SE" dirty="0"/>
              <a:t>Karolinska Institutet – ett medicinskt universitet</a:t>
            </a:r>
          </a:p>
        </p:txBody>
      </p:sp>
      <p:sp>
        <p:nvSpPr>
          <p:cNvPr id="2" name="Platshållare för datum 1">
            <a:extLst>
              <a:ext uri="{FF2B5EF4-FFF2-40B4-BE49-F238E27FC236}">
                <a16:creationId xmlns:a16="http://schemas.microsoft.com/office/drawing/2014/main" id="{20D3D592-2D09-21DC-5B3D-2FBD2B1B0F48}"/>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A56F03C9-4132-6FC5-C459-7EE97B81389A}"/>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23</a:t>
            </a:fld>
            <a:endParaRPr lang="sv-SE"/>
          </a:p>
        </p:txBody>
      </p:sp>
      <p:sp>
        <p:nvSpPr>
          <p:cNvPr id="9" name="Platshållare för sidfot 4">
            <a:extLst>
              <a:ext uri="{FF2B5EF4-FFF2-40B4-BE49-F238E27FC236}">
                <a16:creationId xmlns:a16="http://schemas.microsoft.com/office/drawing/2014/main" id="{C5520021-A674-20BC-9D95-C3E9AEB0DE78}"/>
              </a:ext>
              <a:ext uri="{C183D7F6-B498-43B3-948B-1728B52AA6E4}">
                <adec:decorative xmlns:adec="http://schemas.microsoft.com/office/drawing/2017/decorative" val="1"/>
              </a:ext>
            </a:extLst>
          </p:cNvPr>
          <p:cNvSpPr txBox="1">
            <a:spLocks/>
          </p:cNvSpPr>
          <p:nvPr/>
        </p:nvSpPr>
        <p:spPr bwMode="auto">
          <a:xfrm rot="16200000">
            <a:off x="7763319" y="3268863"/>
            <a:ext cx="248692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dirty="0">
                <a:solidFill>
                  <a:schemeClr val="tx1"/>
                </a:solidFill>
              </a:rPr>
              <a:t>Foto: Liza Simonsson</a:t>
            </a:r>
          </a:p>
        </p:txBody>
      </p:sp>
    </p:spTree>
    <p:extLst>
      <p:ext uri="{BB962C8B-B14F-4D97-AF65-F5344CB8AC3E}">
        <p14:creationId xmlns:p14="http://schemas.microsoft.com/office/powerpoint/2010/main" val="2186605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89F00FA-4782-469E-A1A2-235E5EBB18E7}"/>
              </a:ext>
            </a:extLst>
          </p:cNvPr>
          <p:cNvSpPr>
            <a:spLocks noGrp="1"/>
          </p:cNvSpPr>
          <p:nvPr>
            <p:ph type="title"/>
          </p:nvPr>
        </p:nvSpPr>
        <p:spPr/>
        <p:txBody>
          <a:bodyPr/>
          <a:lstStyle/>
          <a:p>
            <a:r>
              <a:rPr lang="sv-SE" dirty="0"/>
              <a:t>Infrastruktur för forskning</a:t>
            </a:r>
          </a:p>
        </p:txBody>
      </p:sp>
      <p:sp>
        <p:nvSpPr>
          <p:cNvPr id="2" name="Platshållare för datum 1">
            <a:extLst>
              <a:ext uri="{FF2B5EF4-FFF2-40B4-BE49-F238E27FC236}">
                <a16:creationId xmlns:a16="http://schemas.microsoft.com/office/drawing/2014/main" id="{9297CDF1-DD6F-45BB-91C0-4ABA9508C0DA}"/>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F549C38B-77B6-4B3B-BFC7-4578D9345178}"/>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24</a:t>
            </a:fld>
            <a:endParaRPr lang="sv-SE"/>
          </a:p>
        </p:txBody>
      </p:sp>
      <p:pic>
        <p:nvPicPr>
          <p:cNvPr id="14" name="Bildobjekt 13" descr="Ett foto av KI:s forskningsbyggnad Biomedium på campus Solna.">
            <a:extLst>
              <a:ext uri="{FF2B5EF4-FFF2-40B4-BE49-F238E27FC236}">
                <a16:creationId xmlns:a16="http://schemas.microsoft.com/office/drawing/2014/main" id="{1932921F-0BEE-4F1B-82CD-FCCBDDBA84AB}"/>
              </a:ext>
            </a:extLst>
          </p:cNvPr>
          <p:cNvPicPr>
            <a:picLocks noChangeAspect="1"/>
          </p:cNvPicPr>
          <p:nvPr/>
        </p:nvPicPr>
        <p:blipFill rotWithShape="1">
          <a:blip r:embed="rId3"/>
          <a:srcRect r="2536" b="6212"/>
          <a:stretch/>
        </p:blipFill>
        <p:spPr>
          <a:xfrm>
            <a:off x="360040" y="1195679"/>
            <a:ext cx="3563888" cy="2448992"/>
          </a:xfrm>
          <a:prstGeom prst="rect">
            <a:avLst/>
          </a:prstGeom>
        </p:spPr>
      </p:pic>
      <p:pic>
        <p:nvPicPr>
          <p:cNvPr id="12" name="Bildobjekt 11" descr="Ett foto av KI:s forskningsbyggnad Neo på campus Flemingsberg.">
            <a:extLst>
              <a:ext uri="{FF2B5EF4-FFF2-40B4-BE49-F238E27FC236}">
                <a16:creationId xmlns:a16="http://schemas.microsoft.com/office/drawing/2014/main" id="{39BF7F88-E90E-4465-BFCA-8EED8175C6A5}"/>
              </a:ext>
            </a:extLst>
          </p:cNvPr>
          <p:cNvPicPr>
            <a:picLocks noChangeAspect="1"/>
          </p:cNvPicPr>
          <p:nvPr/>
        </p:nvPicPr>
        <p:blipFill rotWithShape="1">
          <a:blip r:embed="rId4"/>
          <a:srcRect l="5525" t="-1" b="1177"/>
          <a:stretch/>
        </p:blipFill>
        <p:spPr>
          <a:xfrm>
            <a:off x="3806030" y="1465340"/>
            <a:ext cx="3293986" cy="2297100"/>
          </a:xfrm>
          <a:prstGeom prst="rect">
            <a:avLst/>
          </a:prstGeom>
          <a:ln>
            <a:solidFill>
              <a:schemeClr val="bg1"/>
            </a:solidFill>
          </a:ln>
        </p:spPr>
      </p:pic>
      <p:pic>
        <p:nvPicPr>
          <p:cNvPr id="10" name="Bildobjekt 9" descr="Ett foto av SciLifeLab som är ett nationellt center för molekylära biovetenskaper med inriktning på hälso- och miljöforskning. SciLifeLab är en nationell resurs som drivs av Karolinska Institutet, KTH, Stockholms universitet och Uppsala universitet och samarbetar med flera andra svenska universitet.">
            <a:extLst>
              <a:ext uri="{FF2B5EF4-FFF2-40B4-BE49-F238E27FC236}">
                <a16:creationId xmlns:a16="http://schemas.microsoft.com/office/drawing/2014/main" id="{D1043582-4FF8-4366-A08E-A3DE4BE536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137"/>
          <a:stretch/>
        </p:blipFill>
        <p:spPr>
          <a:xfrm>
            <a:off x="6969425" y="987574"/>
            <a:ext cx="1779039" cy="2611214"/>
          </a:xfrm>
          <a:prstGeom prst="rect">
            <a:avLst/>
          </a:prstGeom>
          <a:ln>
            <a:solidFill>
              <a:schemeClr val="bg1"/>
            </a:solidFill>
          </a:ln>
        </p:spPr>
      </p:pic>
      <p:sp>
        <p:nvSpPr>
          <p:cNvPr id="6" name="Platshållare för innehåll 5">
            <a:extLst>
              <a:ext uri="{FF2B5EF4-FFF2-40B4-BE49-F238E27FC236}">
                <a16:creationId xmlns:a16="http://schemas.microsoft.com/office/drawing/2014/main" id="{1CA3EA29-02AB-45DF-ACA2-4028C74C4E87}"/>
              </a:ext>
            </a:extLst>
          </p:cNvPr>
          <p:cNvSpPr>
            <a:spLocks noGrp="1"/>
          </p:cNvSpPr>
          <p:nvPr>
            <p:ph idx="1"/>
          </p:nvPr>
        </p:nvSpPr>
        <p:spPr>
          <a:xfrm>
            <a:off x="647700" y="3219822"/>
            <a:ext cx="6012532" cy="1296144"/>
          </a:xfrm>
          <a:solidFill>
            <a:schemeClr val="accent1"/>
          </a:solidFill>
        </p:spPr>
        <p:txBody>
          <a:bodyPr lIns="252000" tIns="216000" rIns="108000" bIns="216000"/>
          <a:lstStyle/>
          <a:p>
            <a:pPr marL="0" indent="0">
              <a:buNone/>
            </a:pPr>
            <a:r>
              <a:rPr lang="sv-SE" dirty="0">
                <a:solidFill>
                  <a:schemeClr val="bg1"/>
                </a:solidFill>
              </a:rPr>
              <a:t>Nya labbhus och ett brett utbud av core-faciliteter </a:t>
            </a:r>
            <a:br>
              <a:rPr lang="sv-SE" dirty="0">
                <a:solidFill>
                  <a:schemeClr val="bg1"/>
                </a:solidFill>
              </a:rPr>
            </a:br>
            <a:r>
              <a:rPr lang="sv-SE" dirty="0">
                <a:solidFill>
                  <a:schemeClr val="bg1"/>
                </a:solidFill>
              </a:rPr>
              <a:t>erbjuder avancerad utrustning, tjänster och kompetens till akademisk forskning i Sverige. </a:t>
            </a:r>
          </a:p>
        </p:txBody>
      </p:sp>
      <p:sp>
        <p:nvSpPr>
          <p:cNvPr id="8" name="Platshållare för sidfot 4">
            <a:extLst>
              <a:ext uri="{FF2B5EF4-FFF2-40B4-BE49-F238E27FC236}">
                <a16:creationId xmlns:a16="http://schemas.microsoft.com/office/drawing/2014/main" id="{7E826335-594D-DF1C-C16F-E86EEB1C75D3}"/>
              </a:ext>
              <a:ext uri="{C183D7F6-B498-43B3-948B-1728B52AA6E4}">
                <adec:decorative xmlns:adec="http://schemas.microsoft.com/office/drawing/2017/decorative" val="1"/>
              </a:ext>
            </a:extLst>
          </p:cNvPr>
          <p:cNvSpPr txBox="1">
            <a:spLocks/>
          </p:cNvSpPr>
          <p:nvPr/>
        </p:nvSpPr>
        <p:spPr bwMode="auto">
          <a:xfrm rot="16200000">
            <a:off x="7763319" y="3268863"/>
            <a:ext cx="248692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dirty="0">
                <a:solidFill>
                  <a:schemeClr val="tx1"/>
                </a:solidFill>
              </a:rPr>
              <a:t>Foto: Stefan Zimmerman, Martin Stenmark och </a:t>
            </a:r>
            <a:r>
              <a:rPr lang="sv-SE" altLang="sv-SE" sz="600" dirty="0" err="1">
                <a:solidFill>
                  <a:schemeClr val="tx1"/>
                </a:solidFill>
              </a:rPr>
              <a:t>SciLifeLab</a:t>
            </a:r>
            <a:endParaRPr lang="sv-SE" altLang="sv-SE" sz="600" dirty="0">
              <a:solidFill>
                <a:schemeClr val="tx1"/>
              </a:solidFill>
            </a:endParaRPr>
          </a:p>
        </p:txBody>
      </p:sp>
      <p:sp>
        <p:nvSpPr>
          <p:cNvPr id="3" name="Platshållare för sidfot 5">
            <a:extLst>
              <a:ext uri="{FF2B5EF4-FFF2-40B4-BE49-F238E27FC236}">
                <a16:creationId xmlns:a16="http://schemas.microsoft.com/office/drawing/2014/main" id="{60D8D22E-966E-3AD8-B13C-FD720309D73D}"/>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Tree>
    <p:extLst>
      <p:ext uri="{BB962C8B-B14F-4D97-AF65-F5344CB8AC3E}">
        <p14:creationId xmlns:p14="http://schemas.microsoft.com/office/powerpoint/2010/main" val="275589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3217065-ED78-49F8-8B9E-4D086C153A80}"/>
              </a:ext>
            </a:extLst>
          </p:cNvPr>
          <p:cNvSpPr>
            <a:spLocks noGrp="1"/>
          </p:cNvSpPr>
          <p:nvPr>
            <p:ph type="title"/>
          </p:nvPr>
        </p:nvSpPr>
        <p:spPr/>
        <p:txBody>
          <a:bodyPr/>
          <a:lstStyle/>
          <a:p>
            <a:r>
              <a:rPr lang="sv-SE" dirty="0"/>
              <a:t>Samverkan</a:t>
            </a:r>
          </a:p>
        </p:txBody>
      </p:sp>
      <p:sp>
        <p:nvSpPr>
          <p:cNvPr id="2" name="Platshållare för datum 1">
            <a:extLst>
              <a:ext uri="{FF2B5EF4-FFF2-40B4-BE49-F238E27FC236}">
                <a16:creationId xmlns:a16="http://schemas.microsoft.com/office/drawing/2014/main" id="{7527702C-390A-4288-ABC7-D091D30DF15C}"/>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FFBB50D6-5222-4355-8648-2CC64AEA14E8}"/>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25</a:t>
            </a:fld>
            <a:endParaRPr lang="sv-SE"/>
          </a:p>
        </p:txBody>
      </p:sp>
      <p:pic>
        <p:nvPicPr>
          <p:cNvPr id="8" name="Bildobjekt 7" descr="Ett foto som visar två personer som möts på gången mellan Karolinska Institutet och Karolinska Universitetssjukhuset, som symboliserar det nära samarbete KI har med hälso- och sjukvården.">
            <a:extLst>
              <a:ext uri="{FF2B5EF4-FFF2-40B4-BE49-F238E27FC236}">
                <a16:creationId xmlns:a16="http://schemas.microsoft.com/office/drawing/2014/main" id="{B077BF72-00FA-4210-A158-890C4CBA7E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 y="1563638"/>
            <a:ext cx="4536504" cy="3018335"/>
          </a:xfrm>
          <a:prstGeom prst="rect">
            <a:avLst/>
          </a:prstGeom>
        </p:spPr>
      </p:pic>
      <p:pic>
        <p:nvPicPr>
          <p:cNvPr id="6" name="Bildobjekt 5" descr="Ett foto som visar två tandläkarstuderande i KI:s utbildningsmiljöer, med munskydd och handskar.">
            <a:extLst>
              <a:ext uri="{FF2B5EF4-FFF2-40B4-BE49-F238E27FC236}">
                <a16:creationId xmlns:a16="http://schemas.microsoft.com/office/drawing/2014/main" id="{A5CC26C8-89CD-4586-9CDA-5E86B998ED8B}"/>
              </a:ext>
            </a:extLst>
          </p:cNvPr>
          <p:cNvPicPr>
            <a:picLocks noChangeAspect="1"/>
          </p:cNvPicPr>
          <p:nvPr/>
        </p:nvPicPr>
        <p:blipFill>
          <a:blip r:embed="rId4"/>
          <a:stretch>
            <a:fillRect/>
          </a:stretch>
        </p:blipFill>
        <p:spPr>
          <a:xfrm>
            <a:off x="4628202" y="1133767"/>
            <a:ext cx="2877498" cy="1919291"/>
          </a:xfrm>
          <a:prstGeom prst="rect">
            <a:avLst/>
          </a:prstGeom>
          <a:ln>
            <a:solidFill>
              <a:schemeClr val="bg1"/>
            </a:solidFill>
          </a:ln>
        </p:spPr>
      </p:pic>
      <p:sp>
        <p:nvSpPr>
          <p:cNvPr id="9" name="textruta 8">
            <a:extLst>
              <a:ext uri="{FF2B5EF4-FFF2-40B4-BE49-F238E27FC236}">
                <a16:creationId xmlns:a16="http://schemas.microsoft.com/office/drawing/2014/main" id="{CDE66F3F-0DEA-4B52-93D9-6D5E877282C9}"/>
              </a:ext>
            </a:extLst>
          </p:cNvPr>
          <p:cNvSpPr txBox="1"/>
          <p:nvPr/>
        </p:nvSpPr>
        <p:spPr>
          <a:xfrm>
            <a:off x="3874844" y="2812027"/>
            <a:ext cx="4369564" cy="1507863"/>
          </a:xfrm>
          <a:prstGeom prst="rect">
            <a:avLst/>
          </a:prstGeom>
          <a:solidFill>
            <a:schemeClr val="accent1"/>
          </a:solidFill>
        </p:spPr>
        <p:txBody>
          <a:bodyPr wrap="square" lIns="252000" tIns="216000" rIns="108000" bIns="180000" rtlCol="0">
            <a:spAutoFit/>
          </a:bodyPr>
          <a:lstStyle/>
          <a:p>
            <a:pPr marL="0" indent="0">
              <a:buNone/>
            </a:pPr>
            <a:r>
              <a:rPr lang="sv-SE" sz="1800" dirty="0">
                <a:solidFill>
                  <a:schemeClr val="bg1"/>
                </a:solidFill>
                <a:latin typeface="+mn-lt"/>
              </a:rPr>
              <a:t>Genom nära samverkan med hälso- </a:t>
            </a:r>
            <a:br>
              <a:rPr lang="sv-SE" sz="1800" dirty="0">
                <a:solidFill>
                  <a:schemeClr val="bg1"/>
                </a:solidFill>
                <a:latin typeface="+mn-lt"/>
              </a:rPr>
            </a:br>
            <a:r>
              <a:rPr lang="sv-SE" sz="1800" dirty="0">
                <a:solidFill>
                  <a:schemeClr val="bg1"/>
                </a:solidFill>
                <a:latin typeface="+mn-lt"/>
              </a:rPr>
              <a:t>och sjukvården, näringsliv och andra organisationer kommer utbildning </a:t>
            </a:r>
          </a:p>
          <a:p>
            <a:pPr marL="0" indent="0">
              <a:buNone/>
            </a:pPr>
            <a:r>
              <a:rPr lang="sv-SE" sz="1800" dirty="0">
                <a:solidFill>
                  <a:schemeClr val="bg1"/>
                </a:solidFill>
                <a:latin typeface="+mn-lt"/>
              </a:rPr>
              <a:t>och forskningsresultat till nytta. </a:t>
            </a:r>
          </a:p>
        </p:txBody>
      </p:sp>
      <p:sp>
        <p:nvSpPr>
          <p:cNvPr id="13" name="Platshållare för sidfot 4">
            <a:extLst>
              <a:ext uri="{FF2B5EF4-FFF2-40B4-BE49-F238E27FC236}">
                <a16:creationId xmlns:a16="http://schemas.microsoft.com/office/drawing/2014/main" id="{C4851A28-8A76-31FA-E4D7-52B4F7D0A8BF}"/>
              </a:ext>
              <a:ext uri="{C183D7F6-B498-43B3-948B-1728B52AA6E4}">
                <adec:decorative xmlns:adec="http://schemas.microsoft.com/office/drawing/2017/decorative" val="1"/>
              </a:ext>
            </a:extLst>
          </p:cNvPr>
          <p:cNvSpPr txBox="1">
            <a:spLocks/>
          </p:cNvSpPr>
          <p:nvPr/>
        </p:nvSpPr>
        <p:spPr bwMode="auto">
          <a:xfrm rot="16200000">
            <a:off x="7763319" y="3268863"/>
            <a:ext cx="248692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dirty="0">
                <a:solidFill>
                  <a:schemeClr val="tx1"/>
                </a:solidFill>
              </a:rPr>
              <a:t>Foto: Erik Cronberg</a:t>
            </a:r>
          </a:p>
        </p:txBody>
      </p:sp>
      <p:sp>
        <p:nvSpPr>
          <p:cNvPr id="3" name="Platshållare för sidfot 5">
            <a:extLst>
              <a:ext uri="{FF2B5EF4-FFF2-40B4-BE49-F238E27FC236}">
                <a16:creationId xmlns:a16="http://schemas.microsoft.com/office/drawing/2014/main" id="{78E2613E-3990-990C-888B-160A9ED2F2CE}"/>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Tree>
    <p:extLst>
      <p:ext uri="{BB962C8B-B14F-4D97-AF65-F5344CB8AC3E}">
        <p14:creationId xmlns:p14="http://schemas.microsoft.com/office/powerpoint/2010/main" val="2901369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39B87F1-A55B-4083-BE9E-A601E84C9F42}"/>
              </a:ext>
            </a:extLst>
          </p:cNvPr>
          <p:cNvSpPr>
            <a:spLocks noGrp="1"/>
          </p:cNvSpPr>
          <p:nvPr>
            <p:ph type="title"/>
          </p:nvPr>
        </p:nvSpPr>
        <p:spPr/>
        <p:txBody>
          <a:bodyPr/>
          <a:lstStyle/>
          <a:p>
            <a:r>
              <a:rPr lang="sv-SE" dirty="0"/>
              <a:t>Samverkan med hälso- och sjukvården</a:t>
            </a:r>
          </a:p>
        </p:txBody>
      </p:sp>
      <p:sp>
        <p:nvSpPr>
          <p:cNvPr id="2" name="Platshållare för datum 1">
            <a:extLst>
              <a:ext uri="{FF2B5EF4-FFF2-40B4-BE49-F238E27FC236}">
                <a16:creationId xmlns:a16="http://schemas.microsoft.com/office/drawing/2014/main" id="{BDF615DB-6517-43DE-B275-C080A3CE7FCC}"/>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1BF22697-74DC-4C70-952C-31112ADB84DA}"/>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26</a:t>
            </a:fld>
            <a:endParaRPr lang="sv-SE"/>
          </a:p>
        </p:txBody>
      </p:sp>
      <p:grpSp>
        <p:nvGrpSpPr>
          <p:cNvPr id="6" name="Grupp 5" descr="Skiss som visar KI:s samverkan med Region Stockholm">
            <a:extLst>
              <a:ext uri="{FF2B5EF4-FFF2-40B4-BE49-F238E27FC236}">
                <a16:creationId xmlns:a16="http://schemas.microsoft.com/office/drawing/2014/main" id="{DD3C835D-8641-723D-F5B9-C52FBCFA8854}"/>
              </a:ext>
            </a:extLst>
          </p:cNvPr>
          <p:cNvGrpSpPr/>
          <p:nvPr/>
        </p:nvGrpSpPr>
        <p:grpSpPr>
          <a:xfrm>
            <a:off x="428797" y="1347614"/>
            <a:ext cx="7527579" cy="3276038"/>
            <a:chOff x="428797" y="1347614"/>
            <a:chExt cx="7527579" cy="3276038"/>
          </a:xfrm>
        </p:grpSpPr>
        <p:sp>
          <p:nvSpPr>
            <p:cNvPr id="55" name="textruta 54">
              <a:extLst>
                <a:ext uri="{FF2B5EF4-FFF2-40B4-BE49-F238E27FC236}">
                  <a16:creationId xmlns:a16="http://schemas.microsoft.com/office/drawing/2014/main" id="{B6CF140C-0CCB-0B77-C07B-0469E0505392}"/>
                </a:ext>
              </a:extLst>
            </p:cNvPr>
            <p:cNvSpPr txBox="1"/>
            <p:nvPr/>
          </p:nvSpPr>
          <p:spPr>
            <a:xfrm>
              <a:off x="3792855" y="1828368"/>
              <a:ext cx="1153302" cy="283906"/>
            </a:xfrm>
            <a:prstGeom prst="rect">
              <a:avLst/>
            </a:prstGeom>
            <a:solidFill>
              <a:srgbClr val="DDDEE0"/>
            </a:solidFill>
            <a:ln w="19050">
              <a:noFill/>
            </a:ln>
          </p:spPr>
          <p:txBody>
            <a:bodyPr wrap="square" lIns="72000" tIns="72000" rIns="72000" bIns="72000" rtlCol="0">
              <a:spAutoFit/>
            </a:bodyPr>
            <a:lstStyle/>
            <a:p>
              <a:pPr algn="ctr"/>
              <a:r>
                <a:rPr lang="sv-SE" sz="900" b="1" spc="-20" dirty="0">
                  <a:latin typeface="+mn-lt"/>
                </a:rPr>
                <a:t>Forskningsrådet</a:t>
              </a:r>
            </a:p>
          </p:txBody>
        </p:sp>
        <p:sp>
          <p:nvSpPr>
            <p:cNvPr id="56" name="textruta 55">
              <a:extLst>
                <a:ext uri="{FF2B5EF4-FFF2-40B4-BE49-F238E27FC236}">
                  <a16:creationId xmlns:a16="http://schemas.microsoft.com/office/drawing/2014/main" id="{7E11A4B9-B7F9-B169-96BA-A61878B1F500}"/>
                </a:ext>
              </a:extLst>
            </p:cNvPr>
            <p:cNvSpPr txBox="1"/>
            <p:nvPr/>
          </p:nvSpPr>
          <p:spPr>
            <a:xfrm>
              <a:off x="5139951" y="1828368"/>
              <a:ext cx="1153302" cy="283906"/>
            </a:xfrm>
            <a:prstGeom prst="rect">
              <a:avLst/>
            </a:prstGeom>
            <a:solidFill>
              <a:srgbClr val="DDDEE0"/>
            </a:solidFill>
            <a:ln w="19050">
              <a:noFill/>
            </a:ln>
          </p:spPr>
          <p:txBody>
            <a:bodyPr wrap="square" lIns="72000" tIns="72000" rIns="72000" bIns="72000" rtlCol="0">
              <a:spAutoFit/>
            </a:bodyPr>
            <a:lstStyle/>
            <a:p>
              <a:pPr algn="ctr"/>
              <a:r>
                <a:rPr lang="sv-SE" sz="900" b="1" spc="-20" dirty="0">
                  <a:latin typeface="+mn-lt"/>
                </a:rPr>
                <a:t>Utbildningsrådet</a:t>
              </a:r>
            </a:p>
          </p:txBody>
        </p:sp>
        <p:cxnSp>
          <p:nvCxnSpPr>
            <p:cNvPr id="49" name="Rak koppling 48">
              <a:extLst>
                <a:ext uri="{FF2B5EF4-FFF2-40B4-BE49-F238E27FC236}">
                  <a16:creationId xmlns:a16="http://schemas.microsoft.com/office/drawing/2014/main" id="{0133832E-7323-6183-C41D-DC5AB83A7898}"/>
                </a:ext>
                <a:ext uri="{C183D7F6-B498-43B3-948B-1728B52AA6E4}">
                  <adec:decorative xmlns:adec="http://schemas.microsoft.com/office/drawing/2017/decorative" val="1"/>
                </a:ext>
              </a:extLst>
            </p:cNvPr>
            <p:cNvCxnSpPr/>
            <p:nvPr/>
          </p:nvCxnSpPr>
          <p:spPr bwMode="auto">
            <a:xfrm flipH="1">
              <a:off x="5039291" y="1707654"/>
              <a:ext cx="7526" cy="2600399"/>
            </a:xfrm>
            <a:prstGeom prst="line">
              <a:avLst/>
            </a:prstGeom>
            <a:solidFill>
              <a:schemeClr val="accent1"/>
            </a:solidFill>
            <a:ln w="28575" cap="flat" cmpd="sng" algn="ctr">
              <a:solidFill>
                <a:srgbClr val="6666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ruta 6">
              <a:extLst>
                <a:ext uri="{FF2B5EF4-FFF2-40B4-BE49-F238E27FC236}">
                  <a16:creationId xmlns:a16="http://schemas.microsoft.com/office/drawing/2014/main" id="{D5C2A0D5-71B6-E99F-EB1F-019836263844}"/>
                </a:ext>
              </a:extLst>
            </p:cNvPr>
            <p:cNvSpPr txBox="1"/>
            <p:nvPr/>
          </p:nvSpPr>
          <p:spPr>
            <a:xfrm>
              <a:off x="3635896" y="1517759"/>
              <a:ext cx="2808312" cy="314683"/>
            </a:xfrm>
            <a:prstGeom prst="rect">
              <a:avLst/>
            </a:prstGeom>
            <a:solidFill>
              <a:schemeClr val="bg1">
                <a:lumMod val="75000"/>
              </a:schemeClr>
            </a:solidFill>
          </p:spPr>
          <p:txBody>
            <a:bodyPr wrap="square" lIns="72000" tIns="72000" rIns="72000" bIns="72000" rtlCol="0">
              <a:spAutoFit/>
            </a:bodyPr>
            <a:lstStyle/>
            <a:p>
              <a:pPr algn="ctr"/>
              <a:r>
                <a:rPr lang="sv-SE" sz="1100" b="1" dirty="0">
                  <a:latin typeface="+mn-lt"/>
                </a:rPr>
                <a:t>Ledningsgruppen KI-Region Stockholm</a:t>
              </a:r>
            </a:p>
          </p:txBody>
        </p:sp>
        <p:grpSp>
          <p:nvGrpSpPr>
            <p:cNvPr id="19" name="Grupp 18">
              <a:extLst>
                <a:ext uri="{FF2B5EF4-FFF2-40B4-BE49-F238E27FC236}">
                  <a16:creationId xmlns:a16="http://schemas.microsoft.com/office/drawing/2014/main" id="{6A5BABAF-A502-72A3-48C4-41521F8B813B}"/>
                </a:ext>
              </a:extLst>
            </p:cNvPr>
            <p:cNvGrpSpPr/>
            <p:nvPr/>
          </p:nvGrpSpPr>
          <p:grpSpPr>
            <a:xfrm>
              <a:off x="6695649" y="2355172"/>
              <a:ext cx="1260727" cy="395718"/>
              <a:chOff x="6697785" y="3075806"/>
              <a:chExt cx="1260727" cy="395718"/>
            </a:xfrm>
          </p:grpSpPr>
          <p:sp>
            <p:nvSpPr>
              <p:cNvPr id="16" name="textruta 15">
                <a:extLst>
                  <a:ext uri="{FF2B5EF4-FFF2-40B4-BE49-F238E27FC236}">
                    <a16:creationId xmlns:a16="http://schemas.microsoft.com/office/drawing/2014/main" id="{E5308590-DBF2-13C1-A20E-294C72563B12}"/>
                  </a:ext>
                </a:extLst>
              </p:cNvPr>
              <p:cNvSpPr txBox="1"/>
              <p:nvPr/>
            </p:nvSpPr>
            <p:spPr>
              <a:xfrm>
                <a:off x="6805210" y="3075806"/>
                <a:ext cx="1153302" cy="299295"/>
              </a:xfrm>
              <a:prstGeom prst="rect">
                <a:avLst/>
              </a:prstGeom>
              <a:solidFill>
                <a:schemeClr val="accent3"/>
              </a:solidFill>
              <a:ln w="19050">
                <a:solidFill>
                  <a:srgbClr val="FFFFFF"/>
                </a:solidFill>
              </a:ln>
            </p:spPr>
            <p:txBody>
              <a:bodyPr wrap="square" lIns="72000" tIns="72000" rIns="72000" bIns="72000" rtlCol="0">
                <a:spAutoFit/>
              </a:bodyPr>
              <a:lstStyle/>
              <a:p>
                <a:pPr algn="ctr"/>
                <a:endParaRPr lang="sv-SE" sz="1000" b="1" dirty="0">
                  <a:latin typeface="+mn-lt"/>
                </a:endParaRPr>
              </a:p>
            </p:txBody>
          </p:sp>
          <p:sp>
            <p:nvSpPr>
              <p:cNvPr id="17" name="textruta 16">
                <a:extLst>
                  <a:ext uri="{FF2B5EF4-FFF2-40B4-BE49-F238E27FC236}">
                    <a16:creationId xmlns:a16="http://schemas.microsoft.com/office/drawing/2014/main" id="{4E743A81-A543-13BB-FB22-CCE50AAB68E1}"/>
                  </a:ext>
                </a:extLst>
              </p:cNvPr>
              <p:cNvSpPr txBox="1"/>
              <p:nvPr/>
            </p:nvSpPr>
            <p:spPr>
              <a:xfrm>
                <a:off x="6754576" y="3132612"/>
                <a:ext cx="1153302" cy="299295"/>
              </a:xfrm>
              <a:prstGeom prst="rect">
                <a:avLst/>
              </a:prstGeom>
              <a:solidFill>
                <a:schemeClr val="accent3"/>
              </a:solidFill>
              <a:ln w="19050">
                <a:solidFill>
                  <a:srgbClr val="FFFFFF"/>
                </a:solidFill>
              </a:ln>
            </p:spPr>
            <p:txBody>
              <a:bodyPr wrap="square" lIns="72000" tIns="72000" rIns="72000" bIns="72000" rtlCol="0">
                <a:spAutoFit/>
              </a:bodyPr>
              <a:lstStyle/>
              <a:p>
                <a:pPr algn="ctr"/>
                <a:endParaRPr lang="sv-SE" sz="1000" b="1" dirty="0">
                  <a:latin typeface="+mn-lt"/>
                </a:endParaRPr>
              </a:p>
            </p:txBody>
          </p:sp>
          <p:sp>
            <p:nvSpPr>
              <p:cNvPr id="18" name="textruta 17">
                <a:extLst>
                  <a:ext uri="{FF2B5EF4-FFF2-40B4-BE49-F238E27FC236}">
                    <a16:creationId xmlns:a16="http://schemas.microsoft.com/office/drawing/2014/main" id="{BF2A137F-D7A7-ABD8-9E8B-41B61470D4CE}"/>
                  </a:ext>
                </a:extLst>
              </p:cNvPr>
              <p:cNvSpPr txBox="1"/>
              <p:nvPr/>
            </p:nvSpPr>
            <p:spPr>
              <a:xfrm>
                <a:off x="6697785" y="3187618"/>
                <a:ext cx="1153302" cy="283906"/>
              </a:xfrm>
              <a:prstGeom prst="rect">
                <a:avLst/>
              </a:prstGeom>
              <a:solidFill>
                <a:schemeClr val="accent1"/>
              </a:solidFill>
              <a:ln w="19050">
                <a:solidFill>
                  <a:srgbClr val="FFFFFF"/>
                </a:solidFill>
              </a:ln>
            </p:spPr>
            <p:txBody>
              <a:bodyPr wrap="square" lIns="72000" tIns="72000" rIns="72000" bIns="72000" rtlCol="0">
                <a:spAutoFit/>
              </a:bodyPr>
              <a:lstStyle/>
              <a:p>
                <a:pPr algn="ctr"/>
                <a:r>
                  <a:rPr lang="sv-SE" sz="900" b="1" spc="-20" dirty="0">
                    <a:solidFill>
                      <a:schemeClr val="bg1"/>
                    </a:solidFill>
                    <a:latin typeface="+mn-lt"/>
                  </a:rPr>
                  <a:t>Institution</a:t>
                </a:r>
              </a:p>
            </p:txBody>
          </p:sp>
        </p:grpSp>
        <p:grpSp>
          <p:nvGrpSpPr>
            <p:cNvPr id="23" name="Grupp 22">
              <a:extLst>
                <a:ext uri="{FF2B5EF4-FFF2-40B4-BE49-F238E27FC236}">
                  <a16:creationId xmlns:a16="http://schemas.microsoft.com/office/drawing/2014/main" id="{56398EC5-F2FA-D4D0-466D-2F71C100889E}"/>
                </a:ext>
              </a:extLst>
            </p:cNvPr>
            <p:cNvGrpSpPr/>
            <p:nvPr/>
          </p:nvGrpSpPr>
          <p:grpSpPr>
            <a:xfrm>
              <a:off x="6695649" y="3652221"/>
              <a:ext cx="1260727" cy="395718"/>
              <a:chOff x="6747609" y="4389359"/>
              <a:chExt cx="1260727" cy="395718"/>
            </a:xfrm>
          </p:grpSpPr>
          <p:sp>
            <p:nvSpPr>
              <p:cNvPr id="20" name="textruta 19">
                <a:extLst>
                  <a:ext uri="{FF2B5EF4-FFF2-40B4-BE49-F238E27FC236}">
                    <a16:creationId xmlns:a16="http://schemas.microsoft.com/office/drawing/2014/main" id="{504DC3C7-ADA5-0F42-A706-DA2D186ED7FA}"/>
                  </a:ext>
                </a:extLst>
              </p:cNvPr>
              <p:cNvSpPr txBox="1"/>
              <p:nvPr/>
            </p:nvSpPr>
            <p:spPr>
              <a:xfrm>
                <a:off x="6855034" y="4389359"/>
                <a:ext cx="1153302" cy="299295"/>
              </a:xfrm>
              <a:prstGeom prst="rect">
                <a:avLst/>
              </a:prstGeom>
              <a:solidFill>
                <a:schemeClr val="accent3"/>
              </a:solidFill>
              <a:ln w="19050">
                <a:solidFill>
                  <a:srgbClr val="FFFFFF"/>
                </a:solidFill>
              </a:ln>
            </p:spPr>
            <p:txBody>
              <a:bodyPr wrap="square" lIns="72000" tIns="72000" rIns="72000" bIns="72000" rtlCol="0">
                <a:spAutoFit/>
              </a:bodyPr>
              <a:lstStyle/>
              <a:p>
                <a:pPr algn="ctr"/>
                <a:endParaRPr lang="sv-SE" sz="1000" b="1" dirty="0">
                  <a:latin typeface="+mn-lt"/>
                </a:endParaRPr>
              </a:p>
            </p:txBody>
          </p:sp>
          <p:sp>
            <p:nvSpPr>
              <p:cNvPr id="21" name="textruta 20">
                <a:extLst>
                  <a:ext uri="{FF2B5EF4-FFF2-40B4-BE49-F238E27FC236}">
                    <a16:creationId xmlns:a16="http://schemas.microsoft.com/office/drawing/2014/main" id="{92CB1EEE-E5B6-DDBD-A48B-38DB2F5C9EA3}"/>
                  </a:ext>
                </a:extLst>
              </p:cNvPr>
              <p:cNvSpPr txBox="1"/>
              <p:nvPr/>
            </p:nvSpPr>
            <p:spPr>
              <a:xfrm>
                <a:off x="6804400" y="4446165"/>
                <a:ext cx="1153302" cy="299295"/>
              </a:xfrm>
              <a:prstGeom prst="rect">
                <a:avLst/>
              </a:prstGeom>
              <a:solidFill>
                <a:schemeClr val="accent3"/>
              </a:solidFill>
              <a:ln w="19050">
                <a:solidFill>
                  <a:srgbClr val="FFFFFF"/>
                </a:solidFill>
              </a:ln>
            </p:spPr>
            <p:txBody>
              <a:bodyPr wrap="square" lIns="72000" tIns="72000" rIns="72000" bIns="72000" rtlCol="0">
                <a:spAutoFit/>
              </a:bodyPr>
              <a:lstStyle/>
              <a:p>
                <a:pPr algn="ctr"/>
                <a:endParaRPr lang="sv-SE" sz="1000" b="1" dirty="0">
                  <a:latin typeface="+mn-lt"/>
                </a:endParaRPr>
              </a:p>
            </p:txBody>
          </p:sp>
          <p:sp>
            <p:nvSpPr>
              <p:cNvPr id="22" name="textruta 21">
                <a:extLst>
                  <a:ext uri="{FF2B5EF4-FFF2-40B4-BE49-F238E27FC236}">
                    <a16:creationId xmlns:a16="http://schemas.microsoft.com/office/drawing/2014/main" id="{2E9CA6E6-84BC-73ED-6A29-3B3475A92C79}"/>
                  </a:ext>
                </a:extLst>
              </p:cNvPr>
              <p:cNvSpPr txBox="1"/>
              <p:nvPr/>
            </p:nvSpPr>
            <p:spPr>
              <a:xfrm>
                <a:off x="6747609" y="4501171"/>
                <a:ext cx="1153302" cy="283906"/>
              </a:xfrm>
              <a:prstGeom prst="rect">
                <a:avLst/>
              </a:prstGeom>
              <a:solidFill>
                <a:schemeClr val="accent1"/>
              </a:solidFill>
              <a:ln w="19050">
                <a:solidFill>
                  <a:srgbClr val="FFFFFF"/>
                </a:solidFill>
              </a:ln>
            </p:spPr>
            <p:txBody>
              <a:bodyPr wrap="square" lIns="72000" tIns="72000" rIns="72000" bIns="72000" rtlCol="0">
                <a:spAutoFit/>
              </a:bodyPr>
              <a:lstStyle/>
              <a:p>
                <a:pPr algn="ctr"/>
                <a:r>
                  <a:rPr lang="sv-SE" sz="900" b="1" spc="-20" dirty="0">
                    <a:solidFill>
                      <a:schemeClr val="bg1"/>
                    </a:solidFill>
                    <a:latin typeface="+mn-lt"/>
                  </a:rPr>
                  <a:t>Sektion/</a:t>
                </a:r>
                <a:r>
                  <a:rPr lang="sv-SE" sz="900" b="1" spc="-20" dirty="0" err="1">
                    <a:solidFill>
                      <a:schemeClr val="bg1"/>
                    </a:solidFill>
                    <a:latin typeface="+mn-lt"/>
                  </a:rPr>
                  <a:t>avd</a:t>
                </a:r>
                <a:r>
                  <a:rPr lang="sv-SE" sz="900" b="1" spc="-20" dirty="0">
                    <a:solidFill>
                      <a:schemeClr val="bg1"/>
                    </a:solidFill>
                    <a:latin typeface="+mn-lt"/>
                  </a:rPr>
                  <a:t>/enhet</a:t>
                </a:r>
              </a:p>
            </p:txBody>
          </p:sp>
        </p:grpSp>
        <p:cxnSp>
          <p:nvCxnSpPr>
            <p:cNvPr id="45" name="Rak koppling 44">
              <a:extLst>
                <a:ext uri="{FF2B5EF4-FFF2-40B4-BE49-F238E27FC236}">
                  <a16:creationId xmlns:a16="http://schemas.microsoft.com/office/drawing/2014/main" id="{F5B9645F-8A09-1A0A-EF67-44441BDF5313}"/>
                </a:ext>
                <a:ext uri="{C183D7F6-B498-43B3-948B-1728B52AA6E4}">
                  <adec:decorative xmlns:adec="http://schemas.microsoft.com/office/drawing/2017/decorative" val="1"/>
                </a:ext>
              </a:extLst>
            </p:cNvPr>
            <p:cNvCxnSpPr/>
            <p:nvPr/>
          </p:nvCxnSpPr>
          <p:spPr bwMode="auto">
            <a:xfrm>
              <a:off x="2692618" y="2695695"/>
              <a:ext cx="0" cy="1147401"/>
            </a:xfrm>
            <a:prstGeom prst="line">
              <a:avLst/>
            </a:prstGeom>
            <a:solidFill>
              <a:schemeClr val="accent1"/>
            </a:solidFill>
            <a:ln w="28575" cap="flat" cmpd="sng" algn="ctr">
              <a:solidFill>
                <a:srgbClr val="6666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1" name="Grupp 50">
              <a:extLst>
                <a:ext uri="{FF2B5EF4-FFF2-40B4-BE49-F238E27FC236}">
                  <a16:creationId xmlns:a16="http://schemas.microsoft.com/office/drawing/2014/main" id="{2CAE185A-06CF-23CB-7156-0D8884862990}"/>
                </a:ext>
              </a:extLst>
            </p:cNvPr>
            <p:cNvGrpSpPr/>
            <p:nvPr/>
          </p:nvGrpSpPr>
          <p:grpSpPr>
            <a:xfrm>
              <a:off x="4427984" y="2752096"/>
              <a:ext cx="1260727" cy="395718"/>
              <a:chOff x="4455875" y="3991133"/>
              <a:chExt cx="1260727" cy="395718"/>
            </a:xfrm>
          </p:grpSpPr>
          <p:sp>
            <p:nvSpPr>
              <p:cNvPr id="52" name="textruta 51">
                <a:extLst>
                  <a:ext uri="{FF2B5EF4-FFF2-40B4-BE49-F238E27FC236}">
                    <a16:creationId xmlns:a16="http://schemas.microsoft.com/office/drawing/2014/main" id="{12469B96-4B3B-3443-FF34-D405CB52D78D}"/>
                  </a:ext>
                </a:extLst>
              </p:cNvPr>
              <p:cNvSpPr txBox="1"/>
              <p:nvPr/>
            </p:nvSpPr>
            <p:spPr>
              <a:xfrm>
                <a:off x="4563300" y="3991133"/>
                <a:ext cx="1153302" cy="299295"/>
              </a:xfrm>
              <a:prstGeom prst="rect">
                <a:avLst/>
              </a:prstGeom>
              <a:solidFill>
                <a:srgbClr val="DDDEE0"/>
              </a:solidFill>
              <a:ln w="19050">
                <a:solidFill>
                  <a:srgbClr val="FFFFFF"/>
                </a:solidFill>
              </a:ln>
            </p:spPr>
            <p:txBody>
              <a:bodyPr wrap="square" lIns="72000" tIns="72000" rIns="72000" bIns="72000" rtlCol="0">
                <a:spAutoFit/>
              </a:bodyPr>
              <a:lstStyle/>
              <a:p>
                <a:pPr algn="ctr"/>
                <a:endParaRPr lang="sv-SE" sz="1000" b="1" dirty="0">
                  <a:latin typeface="+mn-lt"/>
                </a:endParaRPr>
              </a:p>
            </p:txBody>
          </p:sp>
          <p:sp>
            <p:nvSpPr>
              <p:cNvPr id="53" name="textruta 52">
                <a:extLst>
                  <a:ext uri="{FF2B5EF4-FFF2-40B4-BE49-F238E27FC236}">
                    <a16:creationId xmlns:a16="http://schemas.microsoft.com/office/drawing/2014/main" id="{33A3C162-5743-E709-FC03-C6E95B55E5C4}"/>
                  </a:ext>
                </a:extLst>
              </p:cNvPr>
              <p:cNvSpPr txBox="1"/>
              <p:nvPr/>
            </p:nvSpPr>
            <p:spPr>
              <a:xfrm>
                <a:off x="4512666" y="4047939"/>
                <a:ext cx="1153302" cy="299295"/>
              </a:xfrm>
              <a:prstGeom prst="rect">
                <a:avLst/>
              </a:prstGeom>
              <a:solidFill>
                <a:srgbClr val="DDDEE0"/>
              </a:solidFill>
              <a:ln w="19050">
                <a:solidFill>
                  <a:srgbClr val="FFFFFF"/>
                </a:solidFill>
              </a:ln>
            </p:spPr>
            <p:txBody>
              <a:bodyPr wrap="square" lIns="72000" tIns="72000" rIns="72000" bIns="72000" rtlCol="0">
                <a:spAutoFit/>
              </a:bodyPr>
              <a:lstStyle/>
              <a:p>
                <a:pPr algn="ctr"/>
                <a:endParaRPr lang="sv-SE" sz="1000" b="1" dirty="0">
                  <a:latin typeface="+mn-lt"/>
                </a:endParaRPr>
              </a:p>
            </p:txBody>
          </p:sp>
          <p:sp>
            <p:nvSpPr>
              <p:cNvPr id="54" name="textruta 53">
                <a:extLst>
                  <a:ext uri="{FF2B5EF4-FFF2-40B4-BE49-F238E27FC236}">
                    <a16:creationId xmlns:a16="http://schemas.microsoft.com/office/drawing/2014/main" id="{86B86A84-1B84-EF4A-84E8-731C3F44E207}"/>
                  </a:ext>
                </a:extLst>
              </p:cNvPr>
              <p:cNvSpPr txBox="1"/>
              <p:nvPr/>
            </p:nvSpPr>
            <p:spPr>
              <a:xfrm>
                <a:off x="4455875" y="4102945"/>
                <a:ext cx="1153302" cy="283906"/>
              </a:xfrm>
              <a:prstGeom prst="rect">
                <a:avLst/>
              </a:prstGeom>
              <a:solidFill>
                <a:schemeClr val="bg1">
                  <a:lumMod val="75000"/>
                </a:schemeClr>
              </a:solidFill>
              <a:ln w="19050">
                <a:solidFill>
                  <a:srgbClr val="FFFFFF"/>
                </a:solidFill>
              </a:ln>
            </p:spPr>
            <p:txBody>
              <a:bodyPr wrap="square" lIns="72000" tIns="72000" rIns="72000" bIns="72000" rtlCol="0">
                <a:spAutoFit/>
              </a:bodyPr>
              <a:lstStyle/>
              <a:p>
                <a:pPr algn="ctr"/>
                <a:r>
                  <a:rPr lang="sv-SE" sz="900" b="1" spc="-20" dirty="0" err="1">
                    <a:latin typeface="+mn-lt"/>
                  </a:rPr>
                  <a:t>FoUU</a:t>
                </a:r>
                <a:r>
                  <a:rPr lang="sv-SE" sz="900" b="1" spc="-20" dirty="0">
                    <a:latin typeface="+mn-lt"/>
                  </a:rPr>
                  <a:t>-kommitté</a:t>
                </a:r>
              </a:p>
            </p:txBody>
          </p:sp>
        </p:grpSp>
        <p:grpSp>
          <p:nvGrpSpPr>
            <p:cNvPr id="27" name="Grupp 26">
              <a:extLst>
                <a:ext uri="{FF2B5EF4-FFF2-40B4-BE49-F238E27FC236}">
                  <a16:creationId xmlns:a16="http://schemas.microsoft.com/office/drawing/2014/main" id="{8675B9C5-0A3C-6C80-DF71-B49EB7036931}"/>
                </a:ext>
              </a:extLst>
            </p:cNvPr>
            <p:cNvGrpSpPr/>
            <p:nvPr/>
          </p:nvGrpSpPr>
          <p:grpSpPr>
            <a:xfrm>
              <a:off x="4427984" y="4227934"/>
              <a:ext cx="1260727" cy="395718"/>
              <a:chOff x="4455875" y="3991133"/>
              <a:chExt cx="1260727" cy="395718"/>
            </a:xfrm>
          </p:grpSpPr>
          <p:sp>
            <p:nvSpPr>
              <p:cNvPr id="24" name="textruta 23">
                <a:extLst>
                  <a:ext uri="{FF2B5EF4-FFF2-40B4-BE49-F238E27FC236}">
                    <a16:creationId xmlns:a16="http://schemas.microsoft.com/office/drawing/2014/main" id="{60156C35-71FF-5593-13CC-6F8072C2A112}"/>
                  </a:ext>
                </a:extLst>
              </p:cNvPr>
              <p:cNvSpPr txBox="1"/>
              <p:nvPr/>
            </p:nvSpPr>
            <p:spPr>
              <a:xfrm>
                <a:off x="4563300" y="3991133"/>
                <a:ext cx="1153302" cy="299295"/>
              </a:xfrm>
              <a:prstGeom prst="rect">
                <a:avLst/>
              </a:prstGeom>
              <a:solidFill>
                <a:srgbClr val="DDDEE0"/>
              </a:solidFill>
              <a:ln w="19050">
                <a:solidFill>
                  <a:srgbClr val="FFFFFF"/>
                </a:solidFill>
              </a:ln>
            </p:spPr>
            <p:txBody>
              <a:bodyPr wrap="square" lIns="72000" tIns="72000" rIns="72000" bIns="72000" rtlCol="0">
                <a:spAutoFit/>
              </a:bodyPr>
              <a:lstStyle/>
              <a:p>
                <a:pPr algn="ctr"/>
                <a:endParaRPr lang="sv-SE" sz="1000" b="1" dirty="0">
                  <a:latin typeface="+mn-lt"/>
                </a:endParaRPr>
              </a:p>
            </p:txBody>
          </p:sp>
          <p:sp>
            <p:nvSpPr>
              <p:cNvPr id="25" name="textruta 24">
                <a:extLst>
                  <a:ext uri="{FF2B5EF4-FFF2-40B4-BE49-F238E27FC236}">
                    <a16:creationId xmlns:a16="http://schemas.microsoft.com/office/drawing/2014/main" id="{5C289DB1-4EE4-F750-5ECB-E70FBBBC7293}"/>
                  </a:ext>
                </a:extLst>
              </p:cNvPr>
              <p:cNvSpPr txBox="1"/>
              <p:nvPr/>
            </p:nvSpPr>
            <p:spPr>
              <a:xfrm>
                <a:off x="4512666" y="4047939"/>
                <a:ext cx="1153302" cy="299295"/>
              </a:xfrm>
              <a:prstGeom prst="rect">
                <a:avLst/>
              </a:prstGeom>
              <a:solidFill>
                <a:srgbClr val="DDDEE0"/>
              </a:solidFill>
              <a:ln w="19050">
                <a:solidFill>
                  <a:srgbClr val="FFFFFF"/>
                </a:solidFill>
              </a:ln>
            </p:spPr>
            <p:txBody>
              <a:bodyPr wrap="square" lIns="72000" tIns="72000" rIns="72000" bIns="72000" rtlCol="0">
                <a:spAutoFit/>
              </a:bodyPr>
              <a:lstStyle/>
              <a:p>
                <a:pPr algn="ctr"/>
                <a:endParaRPr lang="sv-SE" sz="1000" b="1" dirty="0">
                  <a:latin typeface="+mn-lt"/>
                </a:endParaRPr>
              </a:p>
            </p:txBody>
          </p:sp>
          <p:sp>
            <p:nvSpPr>
              <p:cNvPr id="26" name="textruta 25">
                <a:extLst>
                  <a:ext uri="{FF2B5EF4-FFF2-40B4-BE49-F238E27FC236}">
                    <a16:creationId xmlns:a16="http://schemas.microsoft.com/office/drawing/2014/main" id="{A7607EF0-E7B6-683F-E1C3-51752D2372E3}"/>
                  </a:ext>
                </a:extLst>
              </p:cNvPr>
              <p:cNvSpPr txBox="1"/>
              <p:nvPr/>
            </p:nvSpPr>
            <p:spPr>
              <a:xfrm>
                <a:off x="4455875" y="4102945"/>
                <a:ext cx="1153302" cy="283906"/>
              </a:xfrm>
              <a:prstGeom prst="rect">
                <a:avLst/>
              </a:prstGeom>
              <a:solidFill>
                <a:schemeClr val="bg1">
                  <a:lumMod val="75000"/>
                </a:schemeClr>
              </a:solidFill>
              <a:ln w="19050">
                <a:solidFill>
                  <a:srgbClr val="FFFFFF"/>
                </a:solidFill>
              </a:ln>
            </p:spPr>
            <p:txBody>
              <a:bodyPr wrap="square" lIns="72000" tIns="72000" rIns="72000" bIns="72000" rtlCol="0">
                <a:spAutoFit/>
              </a:bodyPr>
              <a:lstStyle/>
              <a:p>
                <a:pPr algn="ctr"/>
                <a:r>
                  <a:rPr lang="sv-SE" sz="900" b="1" spc="-20" dirty="0" err="1">
                    <a:latin typeface="+mn-lt"/>
                  </a:rPr>
                  <a:t>FoUU</a:t>
                </a:r>
                <a:r>
                  <a:rPr lang="sv-SE" sz="900" b="1" spc="-20" dirty="0">
                    <a:latin typeface="+mn-lt"/>
                  </a:rPr>
                  <a:t>-grupp</a:t>
                </a:r>
              </a:p>
            </p:txBody>
          </p:sp>
        </p:grpSp>
        <p:grpSp>
          <p:nvGrpSpPr>
            <p:cNvPr id="32" name="Grupp 31">
              <a:extLst>
                <a:ext uri="{FF2B5EF4-FFF2-40B4-BE49-F238E27FC236}">
                  <a16:creationId xmlns:a16="http://schemas.microsoft.com/office/drawing/2014/main" id="{838F3B84-B21E-13DC-629A-EA13D342A542}"/>
                </a:ext>
              </a:extLst>
            </p:cNvPr>
            <p:cNvGrpSpPr/>
            <p:nvPr/>
          </p:nvGrpSpPr>
          <p:grpSpPr>
            <a:xfrm>
              <a:off x="1980908" y="2347072"/>
              <a:ext cx="1425812" cy="395718"/>
              <a:chOff x="6582524" y="4389359"/>
              <a:chExt cx="1425812" cy="395718"/>
            </a:xfrm>
          </p:grpSpPr>
          <p:sp>
            <p:nvSpPr>
              <p:cNvPr id="33" name="textruta 32">
                <a:extLst>
                  <a:ext uri="{FF2B5EF4-FFF2-40B4-BE49-F238E27FC236}">
                    <a16:creationId xmlns:a16="http://schemas.microsoft.com/office/drawing/2014/main" id="{3318BCF1-AA65-D9B9-9887-F3A56E476692}"/>
                  </a:ext>
                </a:extLst>
              </p:cNvPr>
              <p:cNvSpPr txBox="1"/>
              <p:nvPr/>
            </p:nvSpPr>
            <p:spPr>
              <a:xfrm>
                <a:off x="6683792" y="4389359"/>
                <a:ext cx="1324544" cy="299295"/>
              </a:xfrm>
              <a:prstGeom prst="rect">
                <a:avLst/>
              </a:prstGeom>
              <a:solidFill>
                <a:srgbClr val="00B0F0"/>
              </a:solidFill>
              <a:ln w="19050">
                <a:solidFill>
                  <a:srgbClr val="FFFFFF"/>
                </a:solidFill>
              </a:ln>
            </p:spPr>
            <p:txBody>
              <a:bodyPr wrap="square" lIns="72000" tIns="72000" rIns="72000" bIns="72000" rtlCol="0">
                <a:spAutoFit/>
              </a:bodyPr>
              <a:lstStyle/>
              <a:p>
                <a:pPr algn="ctr"/>
                <a:endParaRPr lang="sv-SE" sz="1000" b="1" dirty="0">
                  <a:latin typeface="+mn-lt"/>
                </a:endParaRPr>
              </a:p>
            </p:txBody>
          </p:sp>
          <p:sp>
            <p:nvSpPr>
              <p:cNvPr id="34" name="textruta 33">
                <a:extLst>
                  <a:ext uri="{FF2B5EF4-FFF2-40B4-BE49-F238E27FC236}">
                    <a16:creationId xmlns:a16="http://schemas.microsoft.com/office/drawing/2014/main" id="{F320B981-EAB9-626E-E8D5-756E9CB4BEFC}"/>
                  </a:ext>
                </a:extLst>
              </p:cNvPr>
              <p:cNvSpPr txBox="1"/>
              <p:nvPr/>
            </p:nvSpPr>
            <p:spPr>
              <a:xfrm>
                <a:off x="6633158" y="4446165"/>
                <a:ext cx="1324544" cy="299295"/>
              </a:xfrm>
              <a:prstGeom prst="rect">
                <a:avLst/>
              </a:prstGeom>
              <a:solidFill>
                <a:srgbClr val="00B0F0"/>
              </a:solidFill>
              <a:ln w="19050">
                <a:solidFill>
                  <a:srgbClr val="FFFFFF"/>
                </a:solidFill>
              </a:ln>
            </p:spPr>
            <p:txBody>
              <a:bodyPr wrap="square" lIns="72000" tIns="72000" rIns="72000" bIns="72000" rtlCol="0">
                <a:spAutoFit/>
              </a:bodyPr>
              <a:lstStyle/>
              <a:p>
                <a:pPr algn="ctr"/>
                <a:endParaRPr lang="sv-SE" sz="1000" b="1" dirty="0">
                  <a:latin typeface="+mn-lt"/>
                </a:endParaRPr>
              </a:p>
            </p:txBody>
          </p:sp>
          <p:sp>
            <p:nvSpPr>
              <p:cNvPr id="35" name="textruta 34">
                <a:extLst>
                  <a:ext uri="{FF2B5EF4-FFF2-40B4-BE49-F238E27FC236}">
                    <a16:creationId xmlns:a16="http://schemas.microsoft.com/office/drawing/2014/main" id="{D39EC488-C1BB-7D12-3CE4-75B048D1DA36}"/>
                  </a:ext>
                </a:extLst>
              </p:cNvPr>
              <p:cNvSpPr txBox="1"/>
              <p:nvPr/>
            </p:nvSpPr>
            <p:spPr>
              <a:xfrm>
                <a:off x="6582524" y="4501171"/>
                <a:ext cx="1318387" cy="283906"/>
              </a:xfrm>
              <a:prstGeom prst="rect">
                <a:avLst/>
              </a:prstGeom>
              <a:solidFill>
                <a:srgbClr val="0070C0"/>
              </a:solidFill>
              <a:ln w="19050">
                <a:solidFill>
                  <a:srgbClr val="FFFFFF"/>
                </a:solidFill>
              </a:ln>
            </p:spPr>
            <p:txBody>
              <a:bodyPr wrap="square" lIns="72000" tIns="72000" rIns="72000" bIns="72000" rtlCol="0">
                <a:spAutoFit/>
              </a:bodyPr>
              <a:lstStyle/>
              <a:p>
                <a:pPr algn="ctr"/>
                <a:r>
                  <a:rPr lang="sv-SE" sz="900" b="1" spc="-20" dirty="0">
                    <a:solidFill>
                      <a:schemeClr val="bg1"/>
                    </a:solidFill>
                    <a:latin typeface="+mn-lt"/>
                  </a:rPr>
                  <a:t>Sjukhus/motsvarande</a:t>
                </a:r>
              </a:p>
            </p:txBody>
          </p:sp>
        </p:grpSp>
        <p:grpSp>
          <p:nvGrpSpPr>
            <p:cNvPr id="40" name="Grupp 39">
              <a:extLst>
                <a:ext uri="{FF2B5EF4-FFF2-40B4-BE49-F238E27FC236}">
                  <a16:creationId xmlns:a16="http://schemas.microsoft.com/office/drawing/2014/main" id="{4EB7D4FD-39BF-550F-46F3-AB3610759C36}"/>
                </a:ext>
                <a:ext uri="{C183D7F6-B498-43B3-948B-1728B52AA6E4}">
                  <adec:decorative xmlns:adec="http://schemas.microsoft.com/office/drawing/2017/decorative" val="0"/>
                </a:ext>
              </a:extLst>
            </p:cNvPr>
            <p:cNvGrpSpPr/>
            <p:nvPr/>
          </p:nvGrpSpPr>
          <p:grpSpPr>
            <a:xfrm>
              <a:off x="1979712" y="3677520"/>
              <a:ext cx="1425812" cy="395718"/>
              <a:chOff x="6582524" y="4389359"/>
              <a:chExt cx="1425812" cy="395718"/>
            </a:xfrm>
          </p:grpSpPr>
          <p:sp>
            <p:nvSpPr>
              <p:cNvPr id="41" name="textruta 40">
                <a:extLst>
                  <a:ext uri="{FF2B5EF4-FFF2-40B4-BE49-F238E27FC236}">
                    <a16:creationId xmlns:a16="http://schemas.microsoft.com/office/drawing/2014/main" id="{6A42A3F2-F1AE-F7E4-1479-B0C571178D3E}"/>
                  </a:ext>
                </a:extLst>
              </p:cNvPr>
              <p:cNvSpPr txBox="1"/>
              <p:nvPr/>
            </p:nvSpPr>
            <p:spPr>
              <a:xfrm>
                <a:off x="6683792" y="4389359"/>
                <a:ext cx="1324544" cy="299295"/>
              </a:xfrm>
              <a:prstGeom prst="rect">
                <a:avLst/>
              </a:prstGeom>
              <a:solidFill>
                <a:srgbClr val="00B0F0"/>
              </a:solidFill>
              <a:ln w="19050">
                <a:solidFill>
                  <a:srgbClr val="FFFFFF"/>
                </a:solidFill>
              </a:ln>
            </p:spPr>
            <p:txBody>
              <a:bodyPr wrap="square" lIns="72000" tIns="72000" rIns="72000" bIns="72000" rtlCol="0">
                <a:spAutoFit/>
              </a:bodyPr>
              <a:lstStyle/>
              <a:p>
                <a:pPr algn="ctr"/>
                <a:endParaRPr lang="sv-SE" sz="1000" b="1" dirty="0">
                  <a:latin typeface="+mn-lt"/>
                </a:endParaRPr>
              </a:p>
            </p:txBody>
          </p:sp>
          <p:sp>
            <p:nvSpPr>
              <p:cNvPr id="42" name="textruta 41">
                <a:extLst>
                  <a:ext uri="{FF2B5EF4-FFF2-40B4-BE49-F238E27FC236}">
                    <a16:creationId xmlns:a16="http://schemas.microsoft.com/office/drawing/2014/main" id="{24AC60DC-F0DF-6ABD-6555-E6B9BF626F0B}"/>
                  </a:ext>
                </a:extLst>
              </p:cNvPr>
              <p:cNvSpPr txBox="1"/>
              <p:nvPr/>
            </p:nvSpPr>
            <p:spPr>
              <a:xfrm>
                <a:off x="6633158" y="4446165"/>
                <a:ext cx="1324544" cy="299295"/>
              </a:xfrm>
              <a:prstGeom prst="rect">
                <a:avLst/>
              </a:prstGeom>
              <a:solidFill>
                <a:srgbClr val="00B0F0"/>
              </a:solidFill>
              <a:ln w="19050">
                <a:solidFill>
                  <a:srgbClr val="FFFFFF"/>
                </a:solidFill>
              </a:ln>
            </p:spPr>
            <p:txBody>
              <a:bodyPr wrap="square" lIns="72000" tIns="72000" rIns="72000" bIns="72000" rtlCol="0">
                <a:spAutoFit/>
              </a:bodyPr>
              <a:lstStyle/>
              <a:p>
                <a:pPr algn="ctr"/>
                <a:endParaRPr lang="sv-SE" sz="1000" b="1" dirty="0">
                  <a:latin typeface="+mn-lt"/>
                </a:endParaRPr>
              </a:p>
            </p:txBody>
          </p:sp>
          <p:sp>
            <p:nvSpPr>
              <p:cNvPr id="43" name="textruta 42">
                <a:extLst>
                  <a:ext uri="{FF2B5EF4-FFF2-40B4-BE49-F238E27FC236}">
                    <a16:creationId xmlns:a16="http://schemas.microsoft.com/office/drawing/2014/main" id="{FA22394F-60A8-43A5-BB79-F7C6B3F9A93D}"/>
                  </a:ext>
                </a:extLst>
              </p:cNvPr>
              <p:cNvSpPr txBox="1"/>
              <p:nvPr/>
            </p:nvSpPr>
            <p:spPr>
              <a:xfrm>
                <a:off x="6582524" y="4501171"/>
                <a:ext cx="1318387" cy="283906"/>
              </a:xfrm>
              <a:prstGeom prst="rect">
                <a:avLst/>
              </a:prstGeom>
              <a:solidFill>
                <a:srgbClr val="0070C0"/>
              </a:solidFill>
              <a:ln w="19050">
                <a:solidFill>
                  <a:srgbClr val="FFFFFF"/>
                </a:solidFill>
              </a:ln>
            </p:spPr>
            <p:txBody>
              <a:bodyPr wrap="square" lIns="72000" tIns="72000" rIns="72000" bIns="72000" rtlCol="0">
                <a:spAutoFit/>
              </a:bodyPr>
              <a:lstStyle/>
              <a:p>
                <a:pPr algn="ctr"/>
                <a:r>
                  <a:rPr lang="sv-SE" sz="900" b="1" spc="-20" dirty="0">
                    <a:solidFill>
                      <a:schemeClr val="bg1"/>
                    </a:solidFill>
                    <a:latin typeface="+mn-lt"/>
                  </a:rPr>
                  <a:t>Verksamhet</a:t>
                </a:r>
              </a:p>
            </p:txBody>
          </p:sp>
        </p:grpSp>
        <p:cxnSp>
          <p:nvCxnSpPr>
            <p:cNvPr id="57" name="Rak koppling 56">
              <a:extLst>
                <a:ext uri="{FF2B5EF4-FFF2-40B4-BE49-F238E27FC236}">
                  <a16:creationId xmlns:a16="http://schemas.microsoft.com/office/drawing/2014/main" id="{0BD56E37-9CC6-9863-5BAC-AF71A34368AD}"/>
                </a:ext>
                <a:ext uri="{C183D7F6-B498-43B3-948B-1728B52AA6E4}">
                  <adec:decorative xmlns:adec="http://schemas.microsoft.com/office/drawing/2017/decorative" val="1"/>
                </a:ext>
              </a:extLst>
            </p:cNvPr>
            <p:cNvCxnSpPr/>
            <p:nvPr/>
          </p:nvCxnSpPr>
          <p:spPr bwMode="auto">
            <a:xfrm>
              <a:off x="3587754" y="2571750"/>
              <a:ext cx="2920936" cy="0"/>
            </a:xfrm>
            <a:prstGeom prst="line">
              <a:avLst/>
            </a:prstGeom>
            <a:solidFill>
              <a:schemeClr val="accent1"/>
            </a:solidFill>
            <a:ln w="19050" cap="flat" cmpd="sng" algn="ctr">
              <a:solidFill>
                <a:srgbClr val="666666"/>
              </a:solidFill>
              <a:prstDash val="dash"/>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Rak koppling 61">
              <a:extLst>
                <a:ext uri="{FF2B5EF4-FFF2-40B4-BE49-F238E27FC236}">
                  <a16:creationId xmlns:a16="http://schemas.microsoft.com/office/drawing/2014/main" id="{FD7AA77A-2BDB-EEEF-E6E3-A6EDA24A3B00}"/>
                </a:ext>
                <a:ext uri="{C183D7F6-B498-43B3-948B-1728B52AA6E4}">
                  <adec:decorative xmlns:adec="http://schemas.microsoft.com/office/drawing/2017/decorative" val="1"/>
                </a:ext>
              </a:extLst>
            </p:cNvPr>
            <p:cNvCxnSpPr/>
            <p:nvPr/>
          </p:nvCxnSpPr>
          <p:spPr bwMode="auto">
            <a:xfrm>
              <a:off x="3579584" y="3885006"/>
              <a:ext cx="2920936" cy="0"/>
            </a:xfrm>
            <a:prstGeom prst="line">
              <a:avLst/>
            </a:prstGeom>
            <a:solidFill>
              <a:schemeClr val="accent1"/>
            </a:solidFill>
            <a:ln w="19050" cap="flat" cmpd="sng" algn="ctr">
              <a:solidFill>
                <a:srgbClr val="666666"/>
              </a:solidFill>
              <a:prstDash val="dash"/>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4" name="Bildobjekt 63" descr="KI's logo">
              <a:extLst>
                <a:ext uri="{FF2B5EF4-FFF2-40B4-BE49-F238E27FC236}">
                  <a16:creationId xmlns:a16="http://schemas.microsoft.com/office/drawing/2014/main" id="{6A39A373-F8F8-E068-87A7-32A600EAA08D}"/>
                </a:ext>
              </a:extLst>
            </p:cNvPr>
            <p:cNvPicPr>
              <a:picLocks noChangeAspect="1"/>
            </p:cNvPicPr>
            <p:nvPr/>
          </p:nvPicPr>
          <p:blipFill>
            <a:blip r:embed="rId3"/>
            <a:stretch>
              <a:fillRect/>
            </a:stretch>
          </p:blipFill>
          <p:spPr>
            <a:xfrm>
              <a:off x="6696744" y="1347614"/>
              <a:ext cx="1259632" cy="633447"/>
            </a:xfrm>
            <a:prstGeom prst="rect">
              <a:avLst/>
            </a:prstGeom>
          </p:spPr>
        </p:pic>
        <p:pic>
          <p:nvPicPr>
            <p:cNvPr id="66" name="Bildobjekt 65" descr="logo for Region Stockholm">
              <a:extLst>
                <a:ext uri="{FF2B5EF4-FFF2-40B4-BE49-F238E27FC236}">
                  <a16:creationId xmlns:a16="http://schemas.microsoft.com/office/drawing/2014/main" id="{FD0FF946-F5D1-3036-C6E6-EB7BDA41BC59}"/>
                </a:ext>
              </a:extLst>
            </p:cNvPr>
            <p:cNvPicPr>
              <a:picLocks noChangeAspect="1"/>
            </p:cNvPicPr>
            <p:nvPr/>
          </p:nvPicPr>
          <p:blipFill rotWithShape="1">
            <a:blip r:embed="rId4"/>
            <a:srcRect l="45594"/>
            <a:stretch/>
          </p:blipFill>
          <p:spPr>
            <a:xfrm>
              <a:off x="2030345" y="1419622"/>
              <a:ext cx="1370423" cy="384754"/>
            </a:xfrm>
            <a:prstGeom prst="rect">
              <a:avLst/>
            </a:prstGeom>
          </p:spPr>
        </p:pic>
        <p:sp>
          <p:nvSpPr>
            <p:cNvPr id="67" name="textruta 66">
              <a:extLst>
                <a:ext uri="{FF2B5EF4-FFF2-40B4-BE49-F238E27FC236}">
                  <a16:creationId xmlns:a16="http://schemas.microsoft.com/office/drawing/2014/main" id="{CC124261-F4CC-D1ED-F537-6FB0C8752314}"/>
                </a:ext>
              </a:extLst>
            </p:cNvPr>
            <p:cNvSpPr txBox="1"/>
            <p:nvPr/>
          </p:nvSpPr>
          <p:spPr>
            <a:xfrm>
              <a:off x="449318" y="1635646"/>
              <a:ext cx="1153302" cy="283906"/>
            </a:xfrm>
            <a:prstGeom prst="rect">
              <a:avLst/>
            </a:prstGeom>
            <a:noFill/>
            <a:ln w="19050">
              <a:noFill/>
            </a:ln>
          </p:spPr>
          <p:txBody>
            <a:bodyPr wrap="square" lIns="72000" tIns="72000" rIns="72000" bIns="72000" rtlCol="0">
              <a:spAutoFit/>
            </a:bodyPr>
            <a:lstStyle/>
            <a:p>
              <a:r>
                <a:rPr lang="sv-SE" sz="900" spc="-20" dirty="0">
                  <a:latin typeface="+mn-lt"/>
                </a:rPr>
                <a:t>Ledningsnivå</a:t>
              </a:r>
            </a:p>
          </p:txBody>
        </p:sp>
        <p:sp>
          <p:nvSpPr>
            <p:cNvPr id="68" name="textruta 67">
              <a:extLst>
                <a:ext uri="{FF2B5EF4-FFF2-40B4-BE49-F238E27FC236}">
                  <a16:creationId xmlns:a16="http://schemas.microsoft.com/office/drawing/2014/main" id="{AD0883A9-DAE8-034D-1A7C-D2E4B40A54F0}"/>
                </a:ext>
              </a:extLst>
            </p:cNvPr>
            <p:cNvSpPr txBox="1"/>
            <p:nvPr/>
          </p:nvSpPr>
          <p:spPr>
            <a:xfrm>
              <a:off x="428797" y="2429797"/>
              <a:ext cx="1522917" cy="283906"/>
            </a:xfrm>
            <a:prstGeom prst="rect">
              <a:avLst/>
            </a:prstGeom>
            <a:noFill/>
            <a:ln w="19050">
              <a:noFill/>
            </a:ln>
          </p:spPr>
          <p:txBody>
            <a:bodyPr wrap="square" lIns="72000" tIns="72000" rIns="72000" bIns="72000" rtlCol="0">
              <a:spAutoFit/>
            </a:bodyPr>
            <a:lstStyle/>
            <a:p>
              <a:r>
                <a:rPr lang="sv-SE" sz="900" spc="-20" dirty="0">
                  <a:latin typeface="+mn-lt"/>
                </a:rPr>
                <a:t>Sjukhusnivå/motsvarande</a:t>
              </a:r>
            </a:p>
          </p:txBody>
        </p:sp>
        <p:sp>
          <p:nvSpPr>
            <p:cNvPr id="69" name="textruta 68">
              <a:extLst>
                <a:ext uri="{FF2B5EF4-FFF2-40B4-BE49-F238E27FC236}">
                  <a16:creationId xmlns:a16="http://schemas.microsoft.com/office/drawing/2014/main" id="{01590E85-74B8-5A30-5516-73E5497AF807}"/>
                </a:ext>
              </a:extLst>
            </p:cNvPr>
            <p:cNvSpPr txBox="1"/>
            <p:nvPr/>
          </p:nvSpPr>
          <p:spPr>
            <a:xfrm>
              <a:off x="428797" y="3766145"/>
              <a:ext cx="1522917" cy="283906"/>
            </a:xfrm>
            <a:prstGeom prst="rect">
              <a:avLst/>
            </a:prstGeom>
            <a:noFill/>
            <a:ln w="19050">
              <a:noFill/>
            </a:ln>
          </p:spPr>
          <p:txBody>
            <a:bodyPr wrap="square" lIns="72000" tIns="72000" rIns="72000" bIns="72000" rtlCol="0">
              <a:spAutoFit/>
            </a:bodyPr>
            <a:lstStyle/>
            <a:p>
              <a:r>
                <a:rPr lang="sv-SE" sz="900" spc="-20" dirty="0">
                  <a:latin typeface="+mn-lt"/>
                </a:rPr>
                <a:t>Verksamhetsnivå</a:t>
              </a:r>
            </a:p>
          </p:txBody>
        </p:sp>
        <p:sp>
          <p:nvSpPr>
            <p:cNvPr id="70" name="textruta 69">
              <a:extLst>
                <a:ext uri="{FF2B5EF4-FFF2-40B4-BE49-F238E27FC236}">
                  <a16:creationId xmlns:a16="http://schemas.microsoft.com/office/drawing/2014/main" id="{81AB3B07-79D4-D4B4-A476-389831D7833C}"/>
                </a:ext>
              </a:extLst>
            </p:cNvPr>
            <p:cNvSpPr txBox="1"/>
            <p:nvPr/>
          </p:nvSpPr>
          <p:spPr>
            <a:xfrm>
              <a:off x="3674037" y="3630556"/>
              <a:ext cx="902208" cy="283906"/>
            </a:xfrm>
            <a:prstGeom prst="rect">
              <a:avLst/>
            </a:prstGeom>
            <a:noFill/>
            <a:ln w="19050">
              <a:noFill/>
            </a:ln>
          </p:spPr>
          <p:txBody>
            <a:bodyPr wrap="square" lIns="72000" tIns="72000" rIns="72000" bIns="72000" rtlCol="0">
              <a:spAutoFit/>
            </a:bodyPr>
            <a:lstStyle/>
            <a:p>
              <a:r>
                <a:rPr lang="sv-SE" sz="900" spc="-20" dirty="0">
                  <a:latin typeface="+mn-lt"/>
                </a:rPr>
                <a:t>Företrädare</a:t>
              </a:r>
            </a:p>
          </p:txBody>
        </p:sp>
        <p:sp>
          <p:nvSpPr>
            <p:cNvPr id="71" name="textruta 70">
              <a:extLst>
                <a:ext uri="{FF2B5EF4-FFF2-40B4-BE49-F238E27FC236}">
                  <a16:creationId xmlns:a16="http://schemas.microsoft.com/office/drawing/2014/main" id="{3A114A50-9810-E2FB-47F7-17E46E8028FE}"/>
                </a:ext>
              </a:extLst>
            </p:cNvPr>
            <p:cNvSpPr txBox="1"/>
            <p:nvPr/>
          </p:nvSpPr>
          <p:spPr>
            <a:xfrm>
              <a:off x="3673561" y="2331400"/>
              <a:ext cx="898440" cy="283906"/>
            </a:xfrm>
            <a:prstGeom prst="rect">
              <a:avLst/>
            </a:prstGeom>
            <a:noFill/>
            <a:ln w="19050">
              <a:noFill/>
            </a:ln>
          </p:spPr>
          <p:txBody>
            <a:bodyPr wrap="square" lIns="72000" tIns="72000" rIns="72000" bIns="72000" rtlCol="0">
              <a:spAutoFit/>
            </a:bodyPr>
            <a:lstStyle/>
            <a:p>
              <a:r>
                <a:rPr lang="sv-SE" sz="900" spc="-20" dirty="0">
                  <a:latin typeface="+mn-lt"/>
                </a:rPr>
                <a:t>Företrädare</a:t>
              </a:r>
            </a:p>
          </p:txBody>
        </p:sp>
        <p:sp>
          <p:nvSpPr>
            <p:cNvPr id="72" name="textruta 71">
              <a:extLst>
                <a:ext uri="{FF2B5EF4-FFF2-40B4-BE49-F238E27FC236}">
                  <a16:creationId xmlns:a16="http://schemas.microsoft.com/office/drawing/2014/main" id="{006FE310-0759-216B-87F9-18ECBCFB3CB0}"/>
                </a:ext>
              </a:extLst>
            </p:cNvPr>
            <p:cNvSpPr txBox="1"/>
            <p:nvPr/>
          </p:nvSpPr>
          <p:spPr>
            <a:xfrm>
              <a:off x="5310128" y="3640581"/>
              <a:ext cx="1097489" cy="283906"/>
            </a:xfrm>
            <a:prstGeom prst="rect">
              <a:avLst/>
            </a:prstGeom>
            <a:noFill/>
            <a:ln w="19050">
              <a:noFill/>
            </a:ln>
          </p:spPr>
          <p:txBody>
            <a:bodyPr wrap="square" lIns="72000" tIns="72000" rIns="72000" bIns="72000" rtlCol="0">
              <a:spAutoFit/>
            </a:bodyPr>
            <a:lstStyle/>
            <a:p>
              <a:pPr algn="r"/>
              <a:r>
                <a:rPr lang="sv-SE" sz="900" spc="-20" dirty="0">
                  <a:latin typeface="+mn-lt"/>
                </a:rPr>
                <a:t>Företrädare</a:t>
              </a:r>
            </a:p>
          </p:txBody>
        </p:sp>
        <p:sp>
          <p:nvSpPr>
            <p:cNvPr id="73" name="textruta 72">
              <a:extLst>
                <a:ext uri="{FF2B5EF4-FFF2-40B4-BE49-F238E27FC236}">
                  <a16:creationId xmlns:a16="http://schemas.microsoft.com/office/drawing/2014/main" id="{2CB92A15-390B-F3C0-F702-B713C2D912AB}"/>
                </a:ext>
              </a:extLst>
            </p:cNvPr>
            <p:cNvSpPr txBox="1"/>
            <p:nvPr/>
          </p:nvSpPr>
          <p:spPr>
            <a:xfrm>
              <a:off x="5620812" y="2334262"/>
              <a:ext cx="788989" cy="283906"/>
            </a:xfrm>
            <a:prstGeom prst="rect">
              <a:avLst/>
            </a:prstGeom>
            <a:noFill/>
            <a:ln w="19050">
              <a:noFill/>
            </a:ln>
          </p:spPr>
          <p:txBody>
            <a:bodyPr wrap="square" lIns="72000" tIns="72000" rIns="72000" bIns="72000" rtlCol="0">
              <a:spAutoFit/>
            </a:bodyPr>
            <a:lstStyle/>
            <a:p>
              <a:pPr algn="r"/>
              <a:r>
                <a:rPr lang="sv-SE" sz="900" spc="-20" dirty="0">
                  <a:latin typeface="+mn-lt"/>
                </a:rPr>
                <a:t>Företrädare</a:t>
              </a:r>
            </a:p>
          </p:txBody>
        </p:sp>
      </p:grpSp>
      <p:sp>
        <p:nvSpPr>
          <p:cNvPr id="8" name="Platshållare för sidfot 5">
            <a:extLst>
              <a:ext uri="{FF2B5EF4-FFF2-40B4-BE49-F238E27FC236}">
                <a16:creationId xmlns:a16="http://schemas.microsoft.com/office/drawing/2014/main" id="{E11F091E-2B23-D0F6-7FA5-CD7BE551E278}"/>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Tree>
    <p:extLst>
      <p:ext uri="{BB962C8B-B14F-4D97-AF65-F5344CB8AC3E}">
        <p14:creationId xmlns:p14="http://schemas.microsoft.com/office/powerpoint/2010/main" val="4192514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3D5B7A4-2285-438D-A38F-A6EEAEC44BE3}"/>
              </a:ext>
            </a:extLst>
          </p:cNvPr>
          <p:cNvSpPr>
            <a:spLocks noGrp="1"/>
          </p:cNvSpPr>
          <p:nvPr>
            <p:ph type="title"/>
          </p:nvPr>
        </p:nvSpPr>
        <p:spPr/>
        <p:txBody>
          <a:bodyPr/>
          <a:lstStyle/>
          <a:p>
            <a:r>
              <a:rPr lang="sv-SE" dirty="0"/>
              <a:t>Innovation och entreprenörskap</a:t>
            </a:r>
          </a:p>
        </p:txBody>
      </p:sp>
      <p:sp>
        <p:nvSpPr>
          <p:cNvPr id="2" name="Platshållare för datum 1">
            <a:extLst>
              <a:ext uri="{FF2B5EF4-FFF2-40B4-BE49-F238E27FC236}">
                <a16:creationId xmlns:a16="http://schemas.microsoft.com/office/drawing/2014/main" id="{A66470DF-5A15-4B56-9039-8F169043532D}"/>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CAA5C0F1-B506-464E-9EED-062C39FC150C}"/>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27</a:t>
            </a:fld>
            <a:endParaRPr lang="sv-SE"/>
          </a:p>
        </p:txBody>
      </p:sp>
      <p:pic>
        <p:nvPicPr>
          <p:cNvPr id="7" name="Bildobjekt 6">
            <a:extLst>
              <a:ext uri="{FF2B5EF4-FFF2-40B4-BE49-F238E27FC236}">
                <a16:creationId xmlns:a16="http://schemas.microsoft.com/office/drawing/2014/main" id="{26F49A9B-EA0F-49E0-BA04-E24683CCD45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70" r="914"/>
          <a:stretch/>
        </p:blipFill>
        <p:spPr>
          <a:xfrm>
            <a:off x="647700" y="1707654"/>
            <a:ext cx="3462246" cy="2734282"/>
          </a:xfrm>
          <a:prstGeom prst="rect">
            <a:avLst/>
          </a:prstGeom>
        </p:spPr>
      </p:pic>
      <p:sp>
        <p:nvSpPr>
          <p:cNvPr id="10" name="textruta 9">
            <a:extLst>
              <a:ext uri="{FF2B5EF4-FFF2-40B4-BE49-F238E27FC236}">
                <a16:creationId xmlns:a16="http://schemas.microsoft.com/office/drawing/2014/main" id="{B415309D-CEC4-4281-9D18-89B7B41D883D}"/>
              </a:ext>
            </a:extLst>
          </p:cNvPr>
          <p:cNvSpPr txBox="1"/>
          <p:nvPr/>
        </p:nvSpPr>
        <p:spPr>
          <a:xfrm>
            <a:off x="3707904" y="2355726"/>
            <a:ext cx="4176464" cy="1902398"/>
          </a:xfrm>
          <a:prstGeom prst="rect">
            <a:avLst/>
          </a:prstGeom>
          <a:solidFill>
            <a:schemeClr val="accent1"/>
          </a:solidFill>
        </p:spPr>
        <p:txBody>
          <a:bodyPr wrap="square" lIns="252000" tIns="180000" rIns="108000" bIns="180000" rtlCol="0">
            <a:spAutoFit/>
          </a:bodyPr>
          <a:lstStyle/>
          <a:p>
            <a:pPr marL="0" indent="0">
              <a:buNone/>
            </a:pPr>
            <a:r>
              <a:rPr lang="sv-SE" sz="2000" dirty="0">
                <a:solidFill>
                  <a:schemeClr val="bg1"/>
                </a:solidFill>
                <a:latin typeface="+mn-lt"/>
              </a:rPr>
              <a:t>Vår ambition är att skapa bästa möjliga förutsättningar för att resultat från verksamheten ska implementeras i samhället och generera nytta. </a:t>
            </a:r>
          </a:p>
        </p:txBody>
      </p:sp>
      <p:sp>
        <p:nvSpPr>
          <p:cNvPr id="6" name="Platshållare för sidfot 4">
            <a:extLst>
              <a:ext uri="{FF2B5EF4-FFF2-40B4-BE49-F238E27FC236}">
                <a16:creationId xmlns:a16="http://schemas.microsoft.com/office/drawing/2014/main" id="{1129D395-9603-551C-AF24-226102088BEA}"/>
              </a:ext>
              <a:ext uri="{C183D7F6-B498-43B3-948B-1728B52AA6E4}">
                <adec:decorative xmlns:adec="http://schemas.microsoft.com/office/drawing/2017/decorative" val="1"/>
              </a:ext>
            </a:extLst>
          </p:cNvPr>
          <p:cNvSpPr txBox="1">
            <a:spLocks/>
          </p:cNvSpPr>
          <p:nvPr/>
        </p:nvSpPr>
        <p:spPr bwMode="auto">
          <a:xfrm rot="16200000">
            <a:off x="7763319" y="3268863"/>
            <a:ext cx="248692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dirty="0">
                <a:solidFill>
                  <a:schemeClr val="tx1"/>
                </a:solidFill>
              </a:rPr>
              <a:t>Foto: </a:t>
            </a:r>
            <a:r>
              <a:rPr lang="sv-SE" altLang="sv-SE" sz="600" dirty="0" err="1">
                <a:solidFill>
                  <a:schemeClr val="tx1"/>
                </a:solidFill>
              </a:rPr>
              <a:t>iStock</a:t>
            </a:r>
            <a:endParaRPr lang="sv-SE" altLang="sv-SE" sz="600" dirty="0">
              <a:solidFill>
                <a:schemeClr val="tx1"/>
              </a:solidFill>
            </a:endParaRPr>
          </a:p>
        </p:txBody>
      </p:sp>
      <p:sp>
        <p:nvSpPr>
          <p:cNvPr id="3" name="Platshållare för sidfot 5">
            <a:extLst>
              <a:ext uri="{FF2B5EF4-FFF2-40B4-BE49-F238E27FC236}">
                <a16:creationId xmlns:a16="http://schemas.microsoft.com/office/drawing/2014/main" id="{AA2D4177-8398-AEB5-0C13-6CB060FA1799}"/>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Tree>
    <p:extLst>
      <p:ext uri="{BB962C8B-B14F-4D97-AF65-F5344CB8AC3E}">
        <p14:creationId xmlns:p14="http://schemas.microsoft.com/office/powerpoint/2010/main" val="4204663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8B26FDF-C94D-4EC4-A523-4B44079FBA8E}"/>
              </a:ext>
            </a:extLst>
          </p:cNvPr>
          <p:cNvSpPr>
            <a:spLocks noGrp="1"/>
          </p:cNvSpPr>
          <p:nvPr>
            <p:ph type="title"/>
          </p:nvPr>
        </p:nvSpPr>
        <p:spPr/>
        <p:txBody>
          <a:bodyPr/>
          <a:lstStyle/>
          <a:p>
            <a:r>
              <a:rPr lang="sv-SE" dirty="0"/>
              <a:t>Aktuell internationell rankning i urval</a:t>
            </a:r>
          </a:p>
        </p:txBody>
      </p:sp>
      <p:sp>
        <p:nvSpPr>
          <p:cNvPr id="2" name="Platshållare för datum 1">
            <a:extLst>
              <a:ext uri="{FF2B5EF4-FFF2-40B4-BE49-F238E27FC236}">
                <a16:creationId xmlns:a16="http://schemas.microsoft.com/office/drawing/2014/main" id="{FD3479A6-F66F-4927-8CEE-358B995DD794}"/>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117A06E8-B869-40BB-9B56-9B8AB11C49BA}"/>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28</a:t>
            </a:fld>
            <a:endParaRPr lang="sv-SE"/>
          </a:p>
        </p:txBody>
      </p:sp>
      <p:sp>
        <p:nvSpPr>
          <p:cNvPr id="20" name="Platshållare för sidfot 4">
            <a:extLst>
              <a:ext uri="{FF2B5EF4-FFF2-40B4-BE49-F238E27FC236}">
                <a16:creationId xmlns:a16="http://schemas.microsoft.com/office/drawing/2014/main" id="{27A783B9-9DD0-2907-FBFC-335AC734909A}"/>
              </a:ext>
              <a:ext uri="{C183D7F6-B498-43B3-948B-1728B52AA6E4}">
                <adec:decorative xmlns:adec="http://schemas.microsoft.com/office/drawing/2017/decorative" val="1"/>
              </a:ext>
            </a:extLst>
          </p:cNvPr>
          <p:cNvSpPr txBox="1">
            <a:spLocks/>
          </p:cNvSpPr>
          <p:nvPr/>
        </p:nvSpPr>
        <p:spPr bwMode="auto">
          <a:xfrm rot="16200000">
            <a:off x="7763319" y="3268863"/>
            <a:ext cx="248692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sz="600" dirty="0">
                <a:solidFill>
                  <a:schemeClr val="tx1"/>
                </a:solidFill>
                <a:latin typeface="+mn-lt"/>
              </a:rPr>
              <a:t>Senast uppdaterad </a:t>
            </a:r>
            <a:r>
              <a:rPr lang="sv-SE" sz="600">
                <a:solidFill>
                  <a:schemeClr val="tx1"/>
                </a:solidFill>
                <a:latin typeface="+mn-lt"/>
              </a:rPr>
              <a:t>25 mars</a:t>
            </a:r>
            <a:r>
              <a:rPr lang="sv-SE" sz="600">
                <a:solidFill>
                  <a:schemeClr val="tx1"/>
                </a:solidFill>
              </a:rPr>
              <a:t> </a:t>
            </a:r>
            <a:r>
              <a:rPr lang="sv-SE" sz="600" dirty="0">
                <a:solidFill>
                  <a:schemeClr val="tx1"/>
                </a:solidFill>
              </a:rPr>
              <a:t>2026</a:t>
            </a:r>
            <a:endParaRPr lang="sv-SE" sz="600" dirty="0">
              <a:solidFill>
                <a:schemeClr val="tx1"/>
              </a:solidFill>
              <a:latin typeface="+mn-lt"/>
            </a:endParaRPr>
          </a:p>
        </p:txBody>
      </p:sp>
      <p:graphicFrame>
        <p:nvGraphicFramePr>
          <p:cNvPr id="6" name="Tabell 7">
            <a:extLst>
              <a:ext uri="{FF2B5EF4-FFF2-40B4-BE49-F238E27FC236}">
                <a16:creationId xmlns:a16="http://schemas.microsoft.com/office/drawing/2014/main" id="{E61477E0-6878-574B-2E91-1A82B93A507D}"/>
              </a:ext>
            </a:extLst>
          </p:cNvPr>
          <p:cNvGraphicFramePr>
            <a:graphicFrameLocks noGrp="1"/>
          </p:cNvGraphicFramePr>
          <p:nvPr>
            <p:extLst>
              <p:ext uri="{D42A27DB-BD31-4B8C-83A1-F6EECF244321}">
                <p14:modId xmlns:p14="http://schemas.microsoft.com/office/powerpoint/2010/main" val="2772302209"/>
              </p:ext>
            </p:extLst>
          </p:nvPr>
        </p:nvGraphicFramePr>
        <p:xfrm>
          <a:off x="352424" y="915566"/>
          <a:ext cx="7560840" cy="109728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721609653"/>
                    </a:ext>
                  </a:extLst>
                </a:gridCol>
                <a:gridCol w="1008112">
                  <a:extLst>
                    <a:ext uri="{9D8B030D-6E8A-4147-A177-3AD203B41FA5}">
                      <a16:colId xmlns:a16="http://schemas.microsoft.com/office/drawing/2014/main" val="510273147"/>
                    </a:ext>
                  </a:extLst>
                </a:gridCol>
                <a:gridCol w="1008112">
                  <a:extLst>
                    <a:ext uri="{9D8B030D-6E8A-4147-A177-3AD203B41FA5}">
                      <a16:colId xmlns:a16="http://schemas.microsoft.com/office/drawing/2014/main" val="710620907"/>
                    </a:ext>
                  </a:extLst>
                </a:gridCol>
                <a:gridCol w="1008112">
                  <a:extLst>
                    <a:ext uri="{9D8B030D-6E8A-4147-A177-3AD203B41FA5}">
                      <a16:colId xmlns:a16="http://schemas.microsoft.com/office/drawing/2014/main" val="1128391356"/>
                    </a:ext>
                  </a:extLst>
                </a:gridCol>
                <a:gridCol w="1008112">
                  <a:extLst>
                    <a:ext uri="{9D8B030D-6E8A-4147-A177-3AD203B41FA5}">
                      <a16:colId xmlns:a16="http://schemas.microsoft.com/office/drawing/2014/main" val="2784494282"/>
                    </a:ext>
                  </a:extLst>
                </a:gridCol>
                <a:gridCol w="936104">
                  <a:extLst>
                    <a:ext uri="{9D8B030D-6E8A-4147-A177-3AD203B41FA5}">
                      <a16:colId xmlns:a16="http://schemas.microsoft.com/office/drawing/2014/main" val="4280078791"/>
                    </a:ext>
                  </a:extLst>
                </a:gridCol>
                <a:gridCol w="1080120">
                  <a:extLst>
                    <a:ext uri="{9D8B030D-6E8A-4147-A177-3AD203B41FA5}">
                      <a16:colId xmlns:a16="http://schemas.microsoft.com/office/drawing/2014/main" val="4220435217"/>
                    </a:ext>
                  </a:extLst>
                </a:gridCol>
              </a:tblGrid>
              <a:tr h="0">
                <a:tc>
                  <a:txBody>
                    <a:bodyPr/>
                    <a:lstStyle/>
                    <a:p>
                      <a:r>
                        <a:rPr lang="en-US" sz="800" noProof="0" dirty="0"/>
                        <a:t>Shanghai Ranking  ARWU, 2025, GRAS 2025 </a:t>
                      </a:r>
                      <a:endParaRPr lang="en-US" sz="800" baseline="30000" noProof="0" dirty="0"/>
                    </a:p>
                  </a:txBody>
                  <a:tcPr/>
                </a:tc>
                <a:tc>
                  <a:txBody>
                    <a:bodyPr/>
                    <a:lstStyle/>
                    <a:p>
                      <a:pPr algn="ctr"/>
                      <a:r>
                        <a:rPr lang="en-GB" sz="800" b="1" noProof="0"/>
                        <a:t>Overall (ARWU)</a:t>
                      </a:r>
                      <a:endParaRPr lang="en-GB" sz="800" b="1" noProof="0" dirty="0"/>
                    </a:p>
                  </a:txBody>
                  <a:tcPr anchor="b"/>
                </a:tc>
                <a:tc>
                  <a:txBody>
                    <a:bodyPr/>
                    <a:lstStyle/>
                    <a:p>
                      <a:pPr algn="ctr"/>
                      <a:r>
                        <a:rPr lang="en-GB" sz="800" noProof="0" dirty="0"/>
                        <a:t>Clinical Medicine</a:t>
                      </a:r>
                    </a:p>
                  </a:txBody>
                  <a:tcPr anchor="b"/>
                </a:tc>
                <a:tc>
                  <a:txBody>
                    <a:bodyPr/>
                    <a:lstStyle/>
                    <a:p>
                      <a:pPr algn="ctr"/>
                      <a:r>
                        <a:rPr lang="en-GB" sz="800" noProof="0" dirty="0"/>
                        <a:t>Public Health</a:t>
                      </a:r>
                    </a:p>
                  </a:txBody>
                  <a:tcPr anchor="b"/>
                </a:tc>
                <a:tc>
                  <a:txBody>
                    <a:bodyPr/>
                    <a:lstStyle/>
                    <a:p>
                      <a:pPr algn="ctr"/>
                      <a:r>
                        <a:rPr lang="sv-SE" sz="800" u="none" strike="noStrike" noProof="0" dirty="0" err="1">
                          <a:effectLst/>
                        </a:rPr>
                        <a:t>Dentistry</a:t>
                      </a:r>
                      <a:r>
                        <a:rPr lang="sv-SE" sz="800" u="none" strike="noStrike" noProof="0" dirty="0">
                          <a:effectLst/>
                        </a:rPr>
                        <a:t> and Oral </a:t>
                      </a:r>
                      <a:r>
                        <a:rPr lang="sv-SE" sz="800" u="none" strike="noStrike" noProof="0" dirty="0" err="1">
                          <a:effectLst/>
                        </a:rPr>
                        <a:t>health</a:t>
                      </a:r>
                      <a:endParaRPr lang="en-GB" sz="800" noProof="0" dirty="0"/>
                    </a:p>
                  </a:txBody>
                  <a:tcPr anchor="b"/>
                </a:tc>
                <a:tc>
                  <a:txBody>
                    <a:bodyPr/>
                    <a:lstStyle/>
                    <a:p>
                      <a:pPr algn="ctr"/>
                      <a:r>
                        <a:rPr lang="en-GB" sz="800" noProof="0" dirty="0"/>
                        <a:t>Human Biological Sciences</a:t>
                      </a:r>
                    </a:p>
                  </a:txBody>
                  <a:tcPr anchor="b"/>
                </a:tc>
                <a:tc>
                  <a:txBody>
                    <a:bodyPr/>
                    <a:lstStyle/>
                    <a:p>
                      <a:pPr algn="ctr"/>
                      <a:r>
                        <a:rPr lang="en-GB" sz="800" noProof="0" dirty="0"/>
                        <a:t>Biological Sciences</a:t>
                      </a:r>
                    </a:p>
                  </a:txBody>
                  <a:tcPr anchor="b"/>
                </a:tc>
                <a:extLst>
                  <a:ext uri="{0D108BD9-81ED-4DB2-BD59-A6C34878D82A}">
                    <a16:rowId xmlns:a16="http://schemas.microsoft.com/office/drawing/2014/main" val="456534858"/>
                  </a:ext>
                </a:extLst>
              </a:tr>
              <a:tr h="0">
                <a:tc>
                  <a:txBody>
                    <a:bodyPr/>
                    <a:lstStyle/>
                    <a:p>
                      <a:r>
                        <a:rPr lang="en-GB" sz="800" noProof="0" dirty="0"/>
                        <a:t>World rank</a:t>
                      </a:r>
                    </a:p>
                  </a:txBody>
                  <a:tcPr>
                    <a:solidFill>
                      <a:schemeClr val="bg1">
                        <a:lumMod val="95000"/>
                      </a:schemeClr>
                    </a:solidFill>
                  </a:tcPr>
                </a:tc>
                <a:tc>
                  <a:txBody>
                    <a:bodyPr/>
                    <a:lstStyle/>
                    <a:p>
                      <a:pPr algn="ctr"/>
                      <a:r>
                        <a:rPr lang="en-GB" sz="800" b="1" noProof="0" dirty="0"/>
                        <a:t>50</a:t>
                      </a:r>
                    </a:p>
                  </a:txBody>
                  <a:tcPr>
                    <a:solidFill>
                      <a:schemeClr val="bg1">
                        <a:lumMod val="95000"/>
                      </a:schemeClr>
                    </a:solidFill>
                  </a:tcPr>
                </a:tc>
                <a:tc>
                  <a:txBody>
                    <a:bodyPr/>
                    <a:lstStyle/>
                    <a:p>
                      <a:pPr algn="ctr"/>
                      <a:r>
                        <a:rPr lang="en-GB" sz="800" noProof="0" dirty="0"/>
                        <a:t>34</a:t>
                      </a:r>
                    </a:p>
                  </a:txBody>
                  <a:tcPr>
                    <a:solidFill>
                      <a:schemeClr val="bg1">
                        <a:lumMod val="95000"/>
                      </a:schemeClr>
                    </a:solidFill>
                  </a:tcPr>
                </a:tc>
                <a:tc>
                  <a:txBody>
                    <a:bodyPr/>
                    <a:lstStyle/>
                    <a:p>
                      <a:pPr algn="ctr"/>
                      <a:r>
                        <a:rPr lang="en-GB" sz="800" noProof="0" dirty="0"/>
                        <a:t>22</a:t>
                      </a:r>
                    </a:p>
                  </a:txBody>
                  <a:tcPr>
                    <a:solidFill>
                      <a:schemeClr val="bg1">
                        <a:lumMod val="95000"/>
                      </a:schemeClr>
                    </a:solidFill>
                  </a:tcPr>
                </a:tc>
                <a:tc>
                  <a:txBody>
                    <a:bodyPr/>
                    <a:lstStyle/>
                    <a:p>
                      <a:pPr algn="ctr"/>
                      <a:r>
                        <a:rPr lang="en-GB" sz="800" noProof="0" dirty="0"/>
                        <a:t>49</a:t>
                      </a:r>
                    </a:p>
                  </a:txBody>
                  <a:tcPr>
                    <a:solidFill>
                      <a:schemeClr val="bg1">
                        <a:lumMod val="95000"/>
                      </a:schemeClr>
                    </a:solidFill>
                  </a:tcPr>
                </a:tc>
                <a:tc>
                  <a:txBody>
                    <a:bodyPr/>
                    <a:lstStyle/>
                    <a:p>
                      <a:pPr algn="ctr"/>
                      <a:r>
                        <a:rPr lang="en-GB" sz="800" noProof="0" dirty="0"/>
                        <a:t>39</a:t>
                      </a:r>
                    </a:p>
                  </a:txBody>
                  <a:tcPr>
                    <a:solidFill>
                      <a:schemeClr val="bg1">
                        <a:lumMod val="95000"/>
                      </a:schemeClr>
                    </a:solidFill>
                  </a:tcPr>
                </a:tc>
                <a:tc>
                  <a:txBody>
                    <a:bodyPr/>
                    <a:lstStyle/>
                    <a:p>
                      <a:pPr algn="ctr"/>
                      <a:r>
                        <a:rPr lang="en-GB" sz="800" noProof="0" dirty="0"/>
                        <a:t>48</a:t>
                      </a:r>
                    </a:p>
                  </a:txBody>
                  <a:tcPr>
                    <a:solidFill>
                      <a:schemeClr val="bg1">
                        <a:lumMod val="95000"/>
                      </a:schemeClr>
                    </a:solidFill>
                  </a:tcPr>
                </a:tc>
                <a:extLst>
                  <a:ext uri="{0D108BD9-81ED-4DB2-BD59-A6C34878D82A}">
                    <a16:rowId xmlns:a16="http://schemas.microsoft.com/office/drawing/2014/main" val="2904025710"/>
                  </a:ext>
                </a:extLst>
              </a:tr>
              <a:tr h="0">
                <a:tc>
                  <a:txBody>
                    <a:bodyPr/>
                    <a:lstStyle/>
                    <a:p>
                      <a:r>
                        <a:rPr lang="en-GB" sz="800" noProof="0" dirty="0"/>
                        <a:t>Europe rank</a:t>
                      </a:r>
                    </a:p>
                  </a:txBody>
                  <a:tcPr>
                    <a:solidFill>
                      <a:schemeClr val="bg1"/>
                    </a:solidFill>
                  </a:tcPr>
                </a:tc>
                <a:tc>
                  <a:txBody>
                    <a:bodyPr/>
                    <a:lstStyle/>
                    <a:p>
                      <a:pPr algn="ctr"/>
                      <a:r>
                        <a:rPr lang="en-GB" sz="800" b="1" noProof="0" dirty="0"/>
                        <a:t>15</a:t>
                      </a:r>
                    </a:p>
                  </a:txBody>
                  <a:tcPr>
                    <a:solidFill>
                      <a:schemeClr val="bg1"/>
                    </a:solidFill>
                  </a:tcPr>
                </a:tc>
                <a:tc>
                  <a:txBody>
                    <a:bodyPr/>
                    <a:lstStyle/>
                    <a:p>
                      <a:pPr algn="ctr"/>
                      <a:r>
                        <a:rPr lang="en-GB" sz="800" noProof="0" dirty="0"/>
                        <a:t>10</a:t>
                      </a:r>
                    </a:p>
                  </a:txBody>
                  <a:tcPr>
                    <a:solidFill>
                      <a:schemeClr val="bg1"/>
                    </a:solidFill>
                  </a:tcPr>
                </a:tc>
                <a:tc>
                  <a:txBody>
                    <a:bodyPr/>
                    <a:lstStyle/>
                    <a:p>
                      <a:pPr algn="ctr"/>
                      <a:r>
                        <a:rPr lang="en-GB" sz="800" noProof="0" dirty="0"/>
                        <a:t>6</a:t>
                      </a:r>
                    </a:p>
                  </a:txBody>
                  <a:tcPr>
                    <a:solidFill>
                      <a:schemeClr val="bg1"/>
                    </a:solidFill>
                  </a:tcPr>
                </a:tc>
                <a:tc>
                  <a:txBody>
                    <a:bodyPr/>
                    <a:lstStyle/>
                    <a:p>
                      <a:pPr algn="ctr"/>
                      <a:r>
                        <a:rPr lang="en-GB" sz="800" noProof="0" dirty="0"/>
                        <a:t>16</a:t>
                      </a:r>
                    </a:p>
                  </a:txBody>
                  <a:tcPr>
                    <a:solidFill>
                      <a:schemeClr val="bg1"/>
                    </a:solidFill>
                  </a:tcPr>
                </a:tc>
                <a:tc>
                  <a:txBody>
                    <a:bodyPr/>
                    <a:lstStyle/>
                    <a:p>
                      <a:pPr algn="ctr"/>
                      <a:r>
                        <a:rPr lang="en-GB" sz="800" noProof="0" dirty="0"/>
                        <a:t>10</a:t>
                      </a:r>
                    </a:p>
                  </a:txBody>
                  <a:tcPr>
                    <a:solidFill>
                      <a:schemeClr val="bg1"/>
                    </a:solidFill>
                  </a:tcPr>
                </a:tc>
                <a:tc>
                  <a:txBody>
                    <a:bodyPr/>
                    <a:lstStyle/>
                    <a:p>
                      <a:pPr algn="ctr"/>
                      <a:r>
                        <a:rPr lang="en-GB" sz="800" noProof="0" dirty="0"/>
                        <a:t>10</a:t>
                      </a:r>
                    </a:p>
                  </a:txBody>
                  <a:tcPr>
                    <a:solidFill>
                      <a:schemeClr val="bg1"/>
                    </a:solidFill>
                  </a:tcPr>
                </a:tc>
                <a:extLst>
                  <a:ext uri="{0D108BD9-81ED-4DB2-BD59-A6C34878D82A}">
                    <a16:rowId xmlns:a16="http://schemas.microsoft.com/office/drawing/2014/main" val="2384002420"/>
                  </a:ext>
                </a:extLst>
              </a:tr>
              <a:tr h="0">
                <a:tc>
                  <a:txBody>
                    <a:bodyPr/>
                    <a:lstStyle/>
                    <a:p>
                      <a:r>
                        <a:rPr lang="en-GB" sz="800" noProof="0" dirty="0"/>
                        <a:t>EU rank</a:t>
                      </a:r>
                    </a:p>
                  </a:txBody>
                  <a:tcPr>
                    <a:solidFill>
                      <a:schemeClr val="bg1">
                        <a:lumMod val="95000"/>
                      </a:schemeClr>
                    </a:solidFill>
                  </a:tcPr>
                </a:tc>
                <a:tc>
                  <a:txBody>
                    <a:bodyPr/>
                    <a:lstStyle/>
                    <a:p>
                      <a:pPr algn="ctr"/>
                      <a:r>
                        <a:rPr lang="en-GB" sz="800" b="1" noProof="0" dirty="0"/>
                        <a:t>7</a:t>
                      </a:r>
                    </a:p>
                  </a:txBody>
                  <a:tcPr>
                    <a:solidFill>
                      <a:schemeClr val="bg1">
                        <a:lumMod val="95000"/>
                      </a:schemeClr>
                    </a:solidFill>
                  </a:tcPr>
                </a:tc>
                <a:tc>
                  <a:txBody>
                    <a:bodyPr/>
                    <a:lstStyle/>
                    <a:p>
                      <a:pPr algn="ctr"/>
                      <a:r>
                        <a:rPr lang="en-GB" sz="800" noProof="0" dirty="0"/>
                        <a:t>3</a:t>
                      </a:r>
                    </a:p>
                  </a:txBody>
                  <a:tcPr>
                    <a:solidFill>
                      <a:schemeClr val="bg1">
                        <a:lumMod val="95000"/>
                      </a:schemeClr>
                    </a:solidFill>
                  </a:tcPr>
                </a:tc>
                <a:tc>
                  <a:txBody>
                    <a:bodyPr/>
                    <a:lstStyle/>
                    <a:p>
                      <a:pPr algn="ctr"/>
                      <a:r>
                        <a:rPr lang="en-GB" sz="800" noProof="0" dirty="0"/>
                        <a:t>2</a:t>
                      </a:r>
                    </a:p>
                  </a:txBody>
                  <a:tcPr>
                    <a:solidFill>
                      <a:schemeClr val="bg1">
                        <a:lumMod val="95000"/>
                      </a:schemeClr>
                    </a:solidFill>
                  </a:tcPr>
                </a:tc>
                <a:tc>
                  <a:txBody>
                    <a:bodyPr/>
                    <a:lstStyle/>
                    <a:p>
                      <a:pPr algn="ctr"/>
                      <a:r>
                        <a:rPr lang="en-GB" sz="800" noProof="0" dirty="0"/>
                        <a:t>7</a:t>
                      </a:r>
                    </a:p>
                  </a:txBody>
                  <a:tcPr>
                    <a:solidFill>
                      <a:schemeClr val="bg1">
                        <a:lumMod val="95000"/>
                      </a:schemeClr>
                    </a:solidFill>
                  </a:tcPr>
                </a:tc>
                <a:tc>
                  <a:txBody>
                    <a:bodyPr/>
                    <a:lstStyle/>
                    <a:p>
                      <a:pPr algn="ctr"/>
                      <a:r>
                        <a:rPr lang="en-GB" sz="800" noProof="0" dirty="0"/>
                        <a:t>3</a:t>
                      </a:r>
                    </a:p>
                  </a:txBody>
                  <a:tcPr>
                    <a:solidFill>
                      <a:schemeClr val="bg1">
                        <a:lumMod val="95000"/>
                      </a:schemeClr>
                    </a:solidFill>
                  </a:tcPr>
                </a:tc>
                <a:tc>
                  <a:txBody>
                    <a:bodyPr/>
                    <a:lstStyle/>
                    <a:p>
                      <a:pPr algn="ctr"/>
                      <a:r>
                        <a:rPr lang="en-GB" sz="800" noProof="0" dirty="0"/>
                        <a:t>5</a:t>
                      </a:r>
                    </a:p>
                  </a:txBody>
                  <a:tcPr>
                    <a:solidFill>
                      <a:schemeClr val="bg1">
                        <a:lumMod val="95000"/>
                      </a:schemeClr>
                    </a:solidFill>
                  </a:tcPr>
                </a:tc>
                <a:extLst>
                  <a:ext uri="{0D108BD9-81ED-4DB2-BD59-A6C34878D82A}">
                    <a16:rowId xmlns:a16="http://schemas.microsoft.com/office/drawing/2014/main" val="688940905"/>
                  </a:ext>
                </a:extLst>
              </a:tr>
            </a:tbl>
          </a:graphicData>
        </a:graphic>
      </p:graphicFrame>
      <p:graphicFrame>
        <p:nvGraphicFramePr>
          <p:cNvPr id="10" name="Tabell 9">
            <a:extLst>
              <a:ext uri="{FF2B5EF4-FFF2-40B4-BE49-F238E27FC236}">
                <a16:creationId xmlns:a16="http://schemas.microsoft.com/office/drawing/2014/main" id="{8DACB619-C495-CCFD-4DBA-6397AD23284A}"/>
              </a:ext>
            </a:extLst>
          </p:cNvPr>
          <p:cNvGraphicFramePr>
            <a:graphicFrameLocks noGrp="1"/>
          </p:cNvGraphicFramePr>
          <p:nvPr>
            <p:extLst>
              <p:ext uri="{D42A27DB-BD31-4B8C-83A1-F6EECF244321}">
                <p14:modId xmlns:p14="http://schemas.microsoft.com/office/powerpoint/2010/main" val="2849244664"/>
              </p:ext>
            </p:extLst>
          </p:nvPr>
        </p:nvGraphicFramePr>
        <p:xfrm>
          <a:off x="352424" y="2067694"/>
          <a:ext cx="5544616" cy="1219200"/>
        </p:xfrm>
        <a:graphic>
          <a:graphicData uri="http://schemas.openxmlformats.org/drawingml/2006/table">
            <a:tbl>
              <a:tblPr firstRow="1" bandRow="1">
                <a:tableStyleId>{7DF18680-E054-41AD-8BC1-D1AEF772440D}</a:tableStyleId>
              </a:tblPr>
              <a:tblGrid>
                <a:gridCol w="1512168">
                  <a:extLst>
                    <a:ext uri="{9D8B030D-6E8A-4147-A177-3AD203B41FA5}">
                      <a16:colId xmlns:a16="http://schemas.microsoft.com/office/drawing/2014/main" val="2721609653"/>
                    </a:ext>
                  </a:extLst>
                </a:gridCol>
                <a:gridCol w="1008112">
                  <a:extLst>
                    <a:ext uri="{9D8B030D-6E8A-4147-A177-3AD203B41FA5}">
                      <a16:colId xmlns:a16="http://schemas.microsoft.com/office/drawing/2014/main" val="510273147"/>
                    </a:ext>
                  </a:extLst>
                </a:gridCol>
                <a:gridCol w="1008112">
                  <a:extLst>
                    <a:ext uri="{9D8B030D-6E8A-4147-A177-3AD203B41FA5}">
                      <a16:colId xmlns:a16="http://schemas.microsoft.com/office/drawing/2014/main" val="710620907"/>
                    </a:ext>
                  </a:extLst>
                </a:gridCol>
                <a:gridCol w="1008112">
                  <a:extLst>
                    <a:ext uri="{9D8B030D-6E8A-4147-A177-3AD203B41FA5}">
                      <a16:colId xmlns:a16="http://schemas.microsoft.com/office/drawing/2014/main" val="1128391356"/>
                    </a:ext>
                  </a:extLst>
                </a:gridCol>
                <a:gridCol w="1008112">
                  <a:extLst>
                    <a:ext uri="{9D8B030D-6E8A-4147-A177-3AD203B41FA5}">
                      <a16:colId xmlns:a16="http://schemas.microsoft.com/office/drawing/2014/main" val="2784494282"/>
                    </a:ext>
                  </a:extLst>
                </a:gridCol>
              </a:tblGrid>
              <a:tr h="0">
                <a:tc>
                  <a:txBody>
                    <a:bodyPr/>
                    <a:lstStyle/>
                    <a:p>
                      <a:r>
                        <a:rPr lang="en-US" sz="800" noProof="0" dirty="0">
                          <a:solidFill>
                            <a:schemeClr val="tx1"/>
                          </a:solidFill>
                        </a:rPr>
                        <a:t>Times Higher Education </a:t>
                      </a:r>
                    </a:p>
                    <a:p>
                      <a:r>
                        <a:rPr lang="en-US" sz="800" noProof="0" dirty="0">
                          <a:solidFill>
                            <a:schemeClr val="tx1"/>
                          </a:solidFill>
                        </a:rPr>
                        <a:t>World University Rankings </a:t>
                      </a:r>
                    </a:p>
                    <a:p>
                      <a:r>
                        <a:rPr lang="en-US" sz="800" noProof="0" dirty="0">
                          <a:solidFill>
                            <a:schemeClr val="tx1"/>
                          </a:solidFill>
                        </a:rPr>
                        <a:t>2025/2026 (published 2025/2026)</a:t>
                      </a:r>
                      <a:r>
                        <a:rPr lang="en-US" sz="800" baseline="30000" noProof="0" dirty="0">
                          <a:solidFill>
                            <a:schemeClr val="tx1"/>
                          </a:solidFill>
                        </a:rPr>
                        <a:t> </a:t>
                      </a:r>
                    </a:p>
                  </a:txBody>
                  <a:tcPr/>
                </a:tc>
                <a:tc>
                  <a:txBody>
                    <a:bodyPr/>
                    <a:lstStyle/>
                    <a:p>
                      <a:pPr algn="ctr"/>
                      <a:r>
                        <a:rPr lang="en-GB" sz="800" b="1" noProof="0" dirty="0">
                          <a:solidFill>
                            <a:schemeClr val="tx1"/>
                          </a:solidFill>
                        </a:rPr>
                        <a:t>Overall </a:t>
                      </a:r>
                    </a:p>
                  </a:txBody>
                  <a:tcPr anchor="b"/>
                </a:tc>
                <a:tc>
                  <a:txBody>
                    <a:bodyPr/>
                    <a:lstStyle/>
                    <a:p>
                      <a:pPr algn="ctr" fontAlgn="b"/>
                      <a:r>
                        <a:rPr lang="en-US" sz="800" u="none" strike="noStrike" dirty="0">
                          <a:solidFill>
                            <a:schemeClr val="tx1"/>
                          </a:solidFill>
                          <a:effectLst/>
                        </a:rPr>
                        <a:t>Medical </a:t>
                      </a:r>
                      <a:br>
                        <a:rPr lang="en-US" sz="800" u="none" strike="noStrike" dirty="0">
                          <a:solidFill>
                            <a:schemeClr val="tx1"/>
                          </a:solidFill>
                          <a:effectLst/>
                        </a:rPr>
                      </a:br>
                      <a:r>
                        <a:rPr lang="en-US" sz="800" u="none" strike="noStrike" dirty="0">
                          <a:solidFill>
                            <a:schemeClr val="tx1"/>
                          </a:solidFill>
                          <a:effectLst/>
                        </a:rPr>
                        <a:t>and Health</a:t>
                      </a:r>
                    </a:p>
                  </a:txBody>
                  <a:tcPr anchor="b"/>
                </a:tc>
                <a:tc>
                  <a:txBody>
                    <a:bodyPr/>
                    <a:lstStyle/>
                    <a:p>
                      <a:pPr algn="ctr"/>
                      <a:r>
                        <a:rPr lang="en-US" sz="800" u="none" strike="noStrike" dirty="0">
                          <a:solidFill>
                            <a:schemeClr val="tx1"/>
                          </a:solidFill>
                          <a:effectLst/>
                        </a:rPr>
                        <a:t>Life Sciences</a:t>
                      </a:r>
                      <a:endParaRPr lang="en-GB" sz="800" noProof="0" dirty="0">
                        <a:solidFill>
                          <a:schemeClr val="tx1"/>
                        </a:solidFill>
                      </a:endParaRPr>
                    </a:p>
                  </a:txBody>
                  <a:tcPr anchor="b"/>
                </a:tc>
                <a:tc>
                  <a:txBody>
                    <a:bodyPr/>
                    <a:lstStyle/>
                    <a:p>
                      <a:pPr algn="ctr"/>
                      <a:r>
                        <a:rPr lang="en-GB" sz="800" noProof="0" dirty="0">
                          <a:solidFill>
                            <a:schemeClr val="tx1"/>
                          </a:solidFill>
                        </a:rPr>
                        <a:t>Psychology</a:t>
                      </a:r>
                    </a:p>
                  </a:txBody>
                  <a:tcPr anchor="b"/>
                </a:tc>
                <a:extLst>
                  <a:ext uri="{0D108BD9-81ED-4DB2-BD59-A6C34878D82A}">
                    <a16:rowId xmlns:a16="http://schemas.microsoft.com/office/drawing/2014/main" val="456534858"/>
                  </a:ext>
                </a:extLst>
              </a:tr>
              <a:tr h="0">
                <a:tc>
                  <a:txBody>
                    <a:bodyPr/>
                    <a:lstStyle/>
                    <a:p>
                      <a:r>
                        <a:rPr lang="en-GB" sz="800" noProof="0" dirty="0"/>
                        <a:t>World rank</a:t>
                      </a:r>
                    </a:p>
                  </a:txBody>
                  <a:tcPr>
                    <a:solidFill>
                      <a:srgbClr val="EDF4F4"/>
                    </a:solidFill>
                  </a:tcPr>
                </a:tc>
                <a:tc>
                  <a:txBody>
                    <a:bodyPr/>
                    <a:lstStyle/>
                    <a:p>
                      <a:pPr algn="ctr"/>
                      <a:r>
                        <a:rPr lang="en-GB" sz="800" b="1" noProof="0" dirty="0"/>
                        <a:t>53</a:t>
                      </a:r>
                    </a:p>
                  </a:txBody>
                  <a:tcPr>
                    <a:solidFill>
                      <a:srgbClr val="EDF4F4"/>
                    </a:solidFill>
                  </a:tcPr>
                </a:tc>
                <a:tc>
                  <a:txBody>
                    <a:bodyPr/>
                    <a:lstStyle/>
                    <a:p>
                      <a:pPr algn="ctr"/>
                      <a:r>
                        <a:rPr lang="en-GB" sz="800" noProof="0" dirty="0"/>
                        <a:t>12</a:t>
                      </a:r>
                    </a:p>
                  </a:txBody>
                  <a:tcPr>
                    <a:solidFill>
                      <a:srgbClr val="EDF4F4"/>
                    </a:solidFill>
                  </a:tcPr>
                </a:tc>
                <a:tc>
                  <a:txBody>
                    <a:bodyPr/>
                    <a:lstStyle/>
                    <a:p>
                      <a:pPr algn="ctr"/>
                      <a:r>
                        <a:rPr lang="en-GB" sz="800" noProof="0" dirty="0"/>
                        <a:t>29</a:t>
                      </a:r>
                    </a:p>
                  </a:txBody>
                  <a:tcPr>
                    <a:solidFill>
                      <a:srgbClr val="EDF4F4"/>
                    </a:solidFill>
                  </a:tcPr>
                </a:tc>
                <a:tc>
                  <a:txBody>
                    <a:bodyPr/>
                    <a:lstStyle/>
                    <a:p>
                      <a:pPr algn="ctr"/>
                      <a:r>
                        <a:rPr lang="en-GB" sz="800" noProof="0" dirty="0"/>
                        <a:t>34</a:t>
                      </a:r>
                    </a:p>
                  </a:txBody>
                  <a:tcPr>
                    <a:solidFill>
                      <a:srgbClr val="EDF4F4"/>
                    </a:solidFill>
                  </a:tcPr>
                </a:tc>
                <a:extLst>
                  <a:ext uri="{0D108BD9-81ED-4DB2-BD59-A6C34878D82A}">
                    <a16:rowId xmlns:a16="http://schemas.microsoft.com/office/drawing/2014/main" val="2904025710"/>
                  </a:ext>
                </a:extLst>
              </a:tr>
              <a:tr h="0">
                <a:tc>
                  <a:txBody>
                    <a:bodyPr/>
                    <a:lstStyle/>
                    <a:p>
                      <a:r>
                        <a:rPr lang="en-GB" sz="800" noProof="0" dirty="0"/>
                        <a:t>Europe rank</a:t>
                      </a:r>
                    </a:p>
                  </a:txBody>
                  <a:tcPr>
                    <a:solidFill>
                      <a:schemeClr val="bg1"/>
                    </a:solidFill>
                  </a:tcPr>
                </a:tc>
                <a:tc>
                  <a:txBody>
                    <a:bodyPr/>
                    <a:lstStyle/>
                    <a:p>
                      <a:pPr algn="ctr"/>
                      <a:r>
                        <a:rPr lang="en-GB" sz="800" b="1" noProof="0" dirty="0"/>
                        <a:t>14</a:t>
                      </a:r>
                    </a:p>
                  </a:txBody>
                  <a:tcPr>
                    <a:solidFill>
                      <a:schemeClr val="bg1"/>
                    </a:solidFill>
                  </a:tcPr>
                </a:tc>
                <a:tc>
                  <a:txBody>
                    <a:bodyPr/>
                    <a:lstStyle/>
                    <a:p>
                      <a:pPr algn="ctr"/>
                      <a:r>
                        <a:rPr lang="en-GB" sz="800" noProof="0" dirty="0"/>
                        <a:t>5</a:t>
                      </a:r>
                    </a:p>
                  </a:txBody>
                  <a:tcPr>
                    <a:solidFill>
                      <a:schemeClr val="bg1"/>
                    </a:solidFill>
                  </a:tcPr>
                </a:tc>
                <a:tc>
                  <a:txBody>
                    <a:bodyPr/>
                    <a:lstStyle/>
                    <a:p>
                      <a:pPr algn="ctr"/>
                      <a:r>
                        <a:rPr lang="en-GB" sz="800" noProof="0" dirty="0"/>
                        <a:t>7</a:t>
                      </a:r>
                    </a:p>
                  </a:txBody>
                  <a:tcPr>
                    <a:solidFill>
                      <a:schemeClr val="bg1"/>
                    </a:solidFill>
                  </a:tcPr>
                </a:tc>
                <a:tc>
                  <a:txBody>
                    <a:bodyPr/>
                    <a:lstStyle/>
                    <a:p>
                      <a:pPr algn="ctr"/>
                      <a:r>
                        <a:rPr lang="en-GB" sz="800" noProof="0" dirty="0"/>
                        <a:t>10</a:t>
                      </a:r>
                    </a:p>
                  </a:txBody>
                  <a:tcPr>
                    <a:solidFill>
                      <a:schemeClr val="bg1"/>
                    </a:solidFill>
                  </a:tcPr>
                </a:tc>
                <a:extLst>
                  <a:ext uri="{0D108BD9-81ED-4DB2-BD59-A6C34878D82A}">
                    <a16:rowId xmlns:a16="http://schemas.microsoft.com/office/drawing/2014/main" val="2384002420"/>
                  </a:ext>
                </a:extLst>
              </a:tr>
              <a:tr h="0">
                <a:tc>
                  <a:txBody>
                    <a:bodyPr/>
                    <a:lstStyle/>
                    <a:p>
                      <a:r>
                        <a:rPr lang="en-GB" sz="800" noProof="0" dirty="0"/>
                        <a:t>EU rank</a:t>
                      </a:r>
                    </a:p>
                  </a:txBody>
                  <a:tcPr>
                    <a:solidFill>
                      <a:srgbClr val="EDF4F4"/>
                    </a:solidFill>
                  </a:tcPr>
                </a:tc>
                <a:tc>
                  <a:txBody>
                    <a:bodyPr/>
                    <a:lstStyle/>
                    <a:p>
                      <a:pPr algn="ctr"/>
                      <a:r>
                        <a:rPr lang="en-GB" sz="800" b="1" noProof="0" dirty="0"/>
                        <a:t>6</a:t>
                      </a:r>
                    </a:p>
                  </a:txBody>
                  <a:tcPr>
                    <a:solidFill>
                      <a:srgbClr val="EDF4F4"/>
                    </a:solidFill>
                  </a:tcPr>
                </a:tc>
                <a:tc>
                  <a:txBody>
                    <a:bodyPr/>
                    <a:lstStyle/>
                    <a:p>
                      <a:pPr algn="ctr"/>
                      <a:r>
                        <a:rPr lang="en-GB" sz="800" noProof="0" dirty="0"/>
                        <a:t>1</a:t>
                      </a:r>
                    </a:p>
                  </a:txBody>
                  <a:tcPr>
                    <a:solidFill>
                      <a:srgbClr val="EDF4F4"/>
                    </a:solidFill>
                  </a:tcPr>
                </a:tc>
                <a:tc>
                  <a:txBody>
                    <a:bodyPr/>
                    <a:lstStyle/>
                    <a:p>
                      <a:pPr algn="ctr"/>
                      <a:r>
                        <a:rPr lang="en-GB" sz="800" noProof="0" dirty="0"/>
                        <a:t>2</a:t>
                      </a:r>
                    </a:p>
                  </a:txBody>
                  <a:tcPr>
                    <a:solidFill>
                      <a:srgbClr val="EDF4F4"/>
                    </a:solidFill>
                  </a:tcPr>
                </a:tc>
                <a:tc>
                  <a:txBody>
                    <a:bodyPr/>
                    <a:lstStyle/>
                    <a:p>
                      <a:pPr algn="ctr"/>
                      <a:r>
                        <a:rPr lang="en-GB" sz="800" noProof="0" dirty="0"/>
                        <a:t>6</a:t>
                      </a:r>
                    </a:p>
                  </a:txBody>
                  <a:tcPr>
                    <a:solidFill>
                      <a:srgbClr val="EDF4F4"/>
                    </a:solidFill>
                  </a:tcPr>
                </a:tc>
                <a:extLst>
                  <a:ext uri="{0D108BD9-81ED-4DB2-BD59-A6C34878D82A}">
                    <a16:rowId xmlns:a16="http://schemas.microsoft.com/office/drawing/2014/main" val="688940905"/>
                  </a:ext>
                </a:extLst>
              </a:tr>
            </a:tbl>
          </a:graphicData>
        </a:graphic>
      </p:graphicFrame>
      <p:graphicFrame>
        <p:nvGraphicFramePr>
          <p:cNvPr id="14" name="Tabell 7">
            <a:extLst>
              <a:ext uri="{FF2B5EF4-FFF2-40B4-BE49-F238E27FC236}">
                <a16:creationId xmlns:a16="http://schemas.microsoft.com/office/drawing/2014/main" id="{A7AF21FB-9202-9A67-6E21-76127123C39F}"/>
              </a:ext>
            </a:extLst>
          </p:cNvPr>
          <p:cNvGraphicFramePr>
            <a:graphicFrameLocks noGrp="1"/>
          </p:cNvGraphicFramePr>
          <p:nvPr>
            <p:extLst>
              <p:ext uri="{D42A27DB-BD31-4B8C-83A1-F6EECF244321}">
                <p14:modId xmlns:p14="http://schemas.microsoft.com/office/powerpoint/2010/main" val="2923966102"/>
              </p:ext>
            </p:extLst>
          </p:nvPr>
        </p:nvGraphicFramePr>
        <p:xfrm>
          <a:off x="352425" y="3342464"/>
          <a:ext cx="7560840" cy="1097280"/>
        </p:xfrm>
        <a:graphic>
          <a:graphicData uri="http://schemas.openxmlformats.org/drawingml/2006/table">
            <a:tbl>
              <a:tblPr firstRow="1" bandRow="1">
                <a:tableStyleId>{21E4AEA4-8DFA-4A89-87EB-49C32662AFE0}</a:tableStyleId>
              </a:tblPr>
              <a:tblGrid>
                <a:gridCol w="1512168">
                  <a:extLst>
                    <a:ext uri="{9D8B030D-6E8A-4147-A177-3AD203B41FA5}">
                      <a16:colId xmlns:a16="http://schemas.microsoft.com/office/drawing/2014/main" val="2721609653"/>
                    </a:ext>
                  </a:extLst>
                </a:gridCol>
                <a:gridCol w="1008112">
                  <a:extLst>
                    <a:ext uri="{9D8B030D-6E8A-4147-A177-3AD203B41FA5}">
                      <a16:colId xmlns:a16="http://schemas.microsoft.com/office/drawing/2014/main" val="510273147"/>
                    </a:ext>
                  </a:extLst>
                </a:gridCol>
                <a:gridCol w="1008112">
                  <a:extLst>
                    <a:ext uri="{9D8B030D-6E8A-4147-A177-3AD203B41FA5}">
                      <a16:colId xmlns:a16="http://schemas.microsoft.com/office/drawing/2014/main" val="710620907"/>
                    </a:ext>
                  </a:extLst>
                </a:gridCol>
                <a:gridCol w="1008112">
                  <a:extLst>
                    <a:ext uri="{9D8B030D-6E8A-4147-A177-3AD203B41FA5}">
                      <a16:colId xmlns:a16="http://schemas.microsoft.com/office/drawing/2014/main" val="1128391356"/>
                    </a:ext>
                  </a:extLst>
                </a:gridCol>
                <a:gridCol w="1008112">
                  <a:extLst>
                    <a:ext uri="{9D8B030D-6E8A-4147-A177-3AD203B41FA5}">
                      <a16:colId xmlns:a16="http://schemas.microsoft.com/office/drawing/2014/main" val="2784494282"/>
                    </a:ext>
                  </a:extLst>
                </a:gridCol>
                <a:gridCol w="1008112">
                  <a:extLst>
                    <a:ext uri="{9D8B030D-6E8A-4147-A177-3AD203B41FA5}">
                      <a16:colId xmlns:a16="http://schemas.microsoft.com/office/drawing/2014/main" val="4280078791"/>
                    </a:ext>
                  </a:extLst>
                </a:gridCol>
                <a:gridCol w="1008112">
                  <a:extLst>
                    <a:ext uri="{9D8B030D-6E8A-4147-A177-3AD203B41FA5}">
                      <a16:colId xmlns:a16="http://schemas.microsoft.com/office/drawing/2014/main" val="422043521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u="none" strike="noStrike" dirty="0">
                          <a:solidFill>
                            <a:schemeClr val="tx1"/>
                          </a:solidFill>
                          <a:effectLst/>
                        </a:rPr>
                        <a:t>QS World University Rankings 2026 </a:t>
                      </a:r>
                      <a:br>
                        <a:rPr lang="en-US" sz="800" b="1" u="none" strike="noStrike" dirty="0">
                          <a:solidFill>
                            <a:schemeClr val="tx1"/>
                          </a:solidFill>
                          <a:effectLst/>
                        </a:rPr>
                      </a:br>
                      <a:r>
                        <a:rPr lang="en-US" sz="800" b="1" u="none" strike="noStrike" dirty="0">
                          <a:solidFill>
                            <a:schemeClr val="tx1"/>
                          </a:solidFill>
                          <a:effectLst/>
                        </a:rPr>
                        <a:t>(published 2026) </a:t>
                      </a:r>
                      <a:r>
                        <a:rPr lang="en-US" sz="800" b="1" u="none" strike="noStrike" baseline="30000" dirty="0">
                          <a:solidFill>
                            <a:schemeClr val="tx1"/>
                          </a:solidFill>
                          <a:effectLst/>
                        </a:rPr>
                        <a:t>1</a:t>
                      </a:r>
                      <a:endParaRPr lang="en-US" sz="800" b="1" i="0" u="none" strike="noStrike" baseline="30000" dirty="0">
                        <a:solidFill>
                          <a:schemeClr val="tx1"/>
                        </a:solidFill>
                        <a:effectLst/>
                        <a:latin typeface="Calibri"/>
                      </a:endParaRPr>
                    </a:p>
                  </a:txBody>
                  <a:tcPr/>
                </a:tc>
                <a:tc>
                  <a:txBody>
                    <a:bodyPr/>
                    <a:lstStyle/>
                    <a:p>
                      <a:pPr algn="ctr"/>
                      <a:r>
                        <a:rPr lang="en-GB" sz="800" b="1" noProof="0" dirty="0">
                          <a:solidFill>
                            <a:schemeClr val="tx1"/>
                          </a:solidFill>
                        </a:rPr>
                        <a:t>Overall</a:t>
                      </a:r>
                    </a:p>
                  </a:txBody>
                  <a:tcPr anchor="b"/>
                </a:tc>
                <a:tc>
                  <a:txBody>
                    <a:bodyPr/>
                    <a:lstStyle/>
                    <a:p>
                      <a:pPr algn="ctr"/>
                      <a:r>
                        <a:rPr lang="en-GB" sz="800" noProof="0" dirty="0">
                          <a:solidFill>
                            <a:schemeClr val="tx1"/>
                          </a:solidFill>
                        </a:rPr>
                        <a:t>Life Sciences </a:t>
                      </a:r>
                      <a:br>
                        <a:rPr lang="en-GB" sz="800" noProof="0" dirty="0">
                          <a:solidFill>
                            <a:schemeClr val="tx1"/>
                          </a:solidFill>
                        </a:rPr>
                      </a:br>
                      <a:r>
                        <a:rPr lang="en-GB" sz="800" noProof="0" dirty="0">
                          <a:solidFill>
                            <a:schemeClr val="tx1"/>
                          </a:solidFill>
                        </a:rPr>
                        <a:t>and Medicine</a:t>
                      </a:r>
                    </a:p>
                  </a:txBody>
                  <a:tcPr anchor="b"/>
                </a:tc>
                <a:tc>
                  <a:txBody>
                    <a:bodyPr/>
                    <a:lstStyle/>
                    <a:p>
                      <a:pPr algn="ctr"/>
                      <a:r>
                        <a:rPr lang="en-GB" sz="800" noProof="0" dirty="0">
                          <a:solidFill>
                            <a:schemeClr val="tx1"/>
                          </a:solidFill>
                        </a:rPr>
                        <a:t>Medicine</a:t>
                      </a:r>
                    </a:p>
                  </a:txBody>
                  <a:tcPr anchor="b"/>
                </a:tc>
                <a:tc>
                  <a:txBody>
                    <a:bodyPr/>
                    <a:lstStyle/>
                    <a:p>
                      <a:pPr algn="ctr"/>
                      <a:r>
                        <a:rPr lang="en-GB" sz="800" noProof="0" dirty="0">
                          <a:solidFill>
                            <a:schemeClr val="tx1"/>
                          </a:solidFill>
                        </a:rPr>
                        <a:t>Pharmacy and</a:t>
                      </a:r>
                    </a:p>
                    <a:p>
                      <a:pPr algn="ctr"/>
                      <a:r>
                        <a:rPr lang="en-GB" sz="800" noProof="0" dirty="0">
                          <a:solidFill>
                            <a:schemeClr val="tx1"/>
                          </a:solidFill>
                        </a:rPr>
                        <a:t>Pharmacology</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u="none" strike="noStrike" noProof="0" dirty="0">
                          <a:solidFill>
                            <a:schemeClr val="tx1"/>
                          </a:solidFill>
                          <a:effectLst/>
                        </a:rPr>
                        <a:t>Dentistry</a:t>
                      </a:r>
                      <a:endParaRPr lang="en-US" sz="800" u="none" strike="noStrike" baseline="0" noProof="0" dirty="0">
                        <a:solidFill>
                          <a:schemeClr val="tx1"/>
                        </a:solidFill>
                        <a:effectLst/>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800" u="none" strike="noStrike" dirty="0" err="1">
                          <a:solidFill>
                            <a:schemeClr val="tx1"/>
                          </a:solidFill>
                          <a:effectLst/>
                        </a:rPr>
                        <a:t>Nursing</a:t>
                      </a:r>
                      <a:endParaRPr lang="sv-SE" sz="800" u="none" strike="noStrike" dirty="0">
                        <a:solidFill>
                          <a:schemeClr val="tx1"/>
                        </a:solidFill>
                        <a:effectLst/>
                      </a:endParaRPr>
                    </a:p>
                  </a:txBody>
                  <a:tcPr anchor="b"/>
                </a:tc>
                <a:extLst>
                  <a:ext uri="{0D108BD9-81ED-4DB2-BD59-A6C34878D82A}">
                    <a16:rowId xmlns:a16="http://schemas.microsoft.com/office/drawing/2014/main" val="456534858"/>
                  </a:ext>
                </a:extLst>
              </a:tr>
              <a:tr h="0">
                <a:tc>
                  <a:txBody>
                    <a:bodyPr/>
                    <a:lstStyle/>
                    <a:p>
                      <a:r>
                        <a:rPr lang="en-GB" sz="800" noProof="0" dirty="0"/>
                        <a:t>World rank</a:t>
                      </a:r>
                    </a:p>
                  </a:txBody>
                  <a:tcPr>
                    <a:solidFill>
                      <a:srgbClr val="FEEEEB"/>
                    </a:solidFill>
                  </a:tcPr>
                </a:tc>
                <a:tc>
                  <a:txBody>
                    <a:bodyPr/>
                    <a:lstStyle/>
                    <a:p>
                      <a:pPr algn="ctr"/>
                      <a:r>
                        <a:rPr lang="en-GB" sz="800" b="1" noProof="0" dirty="0"/>
                        <a:t>N.A.</a:t>
                      </a:r>
                    </a:p>
                  </a:txBody>
                  <a:tcPr>
                    <a:solidFill>
                      <a:srgbClr val="FEEEEB"/>
                    </a:solidFill>
                  </a:tcPr>
                </a:tc>
                <a:tc>
                  <a:txBody>
                    <a:bodyPr/>
                    <a:lstStyle/>
                    <a:p>
                      <a:pPr algn="ctr"/>
                      <a:r>
                        <a:rPr lang="en-GB" sz="800" noProof="0" dirty="0"/>
                        <a:t>11</a:t>
                      </a:r>
                    </a:p>
                  </a:txBody>
                  <a:tcPr>
                    <a:solidFill>
                      <a:srgbClr val="FEEEEB"/>
                    </a:solidFill>
                  </a:tcPr>
                </a:tc>
                <a:tc>
                  <a:txBody>
                    <a:bodyPr/>
                    <a:lstStyle/>
                    <a:p>
                      <a:pPr algn="ctr"/>
                      <a:r>
                        <a:rPr lang="en-GB" sz="800" noProof="0" dirty="0"/>
                        <a:t>10</a:t>
                      </a:r>
                    </a:p>
                  </a:txBody>
                  <a:tcPr>
                    <a:solidFill>
                      <a:srgbClr val="FEEEEB"/>
                    </a:solidFill>
                  </a:tcPr>
                </a:tc>
                <a:tc>
                  <a:txBody>
                    <a:bodyPr/>
                    <a:lstStyle/>
                    <a:p>
                      <a:pPr algn="ctr"/>
                      <a:r>
                        <a:rPr lang="en-GB" sz="800" noProof="0" dirty="0"/>
                        <a:t>15</a:t>
                      </a:r>
                    </a:p>
                  </a:txBody>
                  <a:tcPr>
                    <a:solidFill>
                      <a:srgbClr val="FEEEEB"/>
                    </a:solidFill>
                  </a:tcPr>
                </a:tc>
                <a:tc>
                  <a:txBody>
                    <a:bodyPr/>
                    <a:lstStyle/>
                    <a:p>
                      <a:pPr algn="ctr"/>
                      <a:r>
                        <a:rPr lang="en-GB" sz="800" noProof="0" dirty="0"/>
                        <a:t>1</a:t>
                      </a:r>
                    </a:p>
                  </a:txBody>
                  <a:tcPr>
                    <a:solidFill>
                      <a:srgbClr val="FEEEEB"/>
                    </a:solidFill>
                  </a:tcPr>
                </a:tc>
                <a:tc>
                  <a:txBody>
                    <a:bodyPr/>
                    <a:lstStyle/>
                    <a:p>
                      <a:pPr algn="ctr"/>
                      <a:r>
                        <a:rPr lang="en-GB" sz="800" noProof="0" dirty="0"/>
                        <a:t>16</a:t>
                      </a:r>
                    </a:p>
                  </a:txBody>
                  <a:tcPr>
                    <a:solidFill>
                      <a:srgbClr val="FEEEEB"/>
                    </a:solidFill>
                  </a:tcPr>
                </a:tc>
                <a:extLst>
                  <a:ext uri="{0D108BD9-81ED-4DB2-BD59-A6C34878D82A}">
                    <a16:rowId xmlns:a16="http://schemas.microsoft.com/office/drawing/2014/main" val="2904025710"/>
                  </a:ext>
                </a:extLst>
              </a:tr>
              <a:tr h="0">
                <a:tc>
                  <a:txBody>
                    <a:bodyPr/>
                    <a:lstStyle/>
                    <a:p>
                      <a:r>
                        <a:rPr lang="en-GB" sz="800" noProof="0" dirty="0"/>
                        <a:t>Europe rank</a:t>
                      </a:r>
                    </a:p>
                  </a:txBody>
                  <a:tcPr>
                    <a:solidFill>
                      <a:schemeClr val="bg1"/>
                    </a:solidFill>
                  </a:tcPr>
                </a:tc>
                <a:tc>
                  <a:txBody>
                    <a:bodyPr/>
                    <a:lstStyle/>
                    <a:p>
                      <a:pPr algn="ctr"/>
                      <a:r>
                        <a:rPr lang="en-GB" sz="800" b="1" noProof="0" dirty="0"/>
                        <a:t>N.A.</a:t>
                      </a:r>
                    </a:p>
                  </a:txBody>
                  <a:tcPr>
                    <a:solidFill>
                      <a:schemeClr val="bg1"/>
                    </a:solidFill>
                  </a:tcPr>
                </a:tc>
                <a:tc>
                  <a:txBody>
                    <a:bodyPr/>
                    <a:lstStyle/>
                    <a:p>
                      <a:pPr algn="ctr"/>
                      <a:r>
                        <a:rPr lang="en-GB" sz="800" noProof="0" dirty="0"/>
                        <a:t>6</a:t>
                      </a:r>
                    </a:p>
                  </a:txBody>
                  <a:tcPr>
                    <a:solidFill>
                      <a:schemeClr val="bg1"/>
                    </a:solidFill>
                  </a:tcPr>
                </a:tc>
                <a:tc>
                  <a:txBody>
                    <a:bodyPr/>
                    <a:lstStyle/>
                    <a:p>
                      <a:pPr algn="ctr"/>
                      <a:r>
                        <a:rPr lang="en-GB" sz="800" noProof="0" dirty="0"/>
                        <a:t>5</a:t>
                      </a:r>
                    </a:p>
                  </a:txBody>
                  <a:tcPr>
                    <a:solidFill>
                      <a:schemeClr val="bg1"/>
                    </a:solidFill>
                  </a:tcPr>
                </a:tc>
                <a:tc>
                  <a:txBody>
                    <a:bodyPr/>
                    <a:lstStyle/>
                    <a:p>
                      <a:pPr algn="ctr"/>
                      <a:r>
                        <a:rPr lang="en-GB" sz="800" noProof="0" dirty="0"/>
                        <a:t>6</a:t>
                      </a:r>
                    </a:p>
                  </a:txBody>
                  <a:tcPr>
                    <a:solidFill>
                      <a:schemeClr val="bg1"/>
                    </a:solidFill>
                  </a:tcPr>
                </a:tc>
                <a:tc>
                  <a:txBody>
                    <a:bodyPr/>
                    <a:lstStyle/>
                    <a:p>
                      <a:pPr algn="ctr"/>
                      <a:r>
                        <a:rPr lang="en-GB" sz="800" noProof="0" dirty="0"/>
                        <a:t>1</a:t>
                      </a:r>
                    </a:p>
                  </a:txBody>
                  <a:tcPr>
                    <a:solidFill>
                      <a:schemeClr val="bg1"/>
                    </a:solidFill>
                  </a:tcPr>
                </a:tc>
                <a:tc>
                  <a:txBody>
                    <a:bodyPr/>
                    <a:lstStyle/>
                    <a:p>
                      <a:pPr algn="ctr"/>
                      <a:r>
                        <a:rPr lang="en-GB" sz="800" noProof="0" dirty="0"/>
                        <a:t>5</a:t>
                      </a:r>
                    </a:p>
                  </a:txBody>
                  <a:tcPr>
                    <a:solidFill>
                      <a:schemeClr val="bg1"/>
                    </a:solidFill>
                  </a:tcPr>
                </a:tc>
                <a:extLst>
                  <a:ext uri="{0D108BD9-81ED-4DB2-BD59-A6C34878D82A}">
                    <a16:rowId xmlns:a16="http://schemas.microsoft.com/office/drawing/2014/main" val="2384002420"/>
                  </a:ext>
                </a:extLst>
              </a:tr>
              <a:tr h="0">
                <a:tc>
                  <a:txBody>
                    <a:bodyPr/>
                    <a:lstStyle/>
                    <a:p>
                      <a:r>
                        <a:rPr lang="en-GB" sz="800" noProof="0" dirty="0"/>
                        <a:t>EU rank</a:t>
                      </a:r>
                    </a:p>
                  </a:txBody>
                  <a:tcPr>
                    <a:solidFill>
                      <a:srgbClr val="FEEEEB"/>
                    </a:solidFill>
                  </a:tcPr>
                </a:tc>
                <a:tc>
                  <a:txBody>
                    <a:bodyPr/>
                    <a:lstStyle/>
                    <a:p>
                      <a:pPr algn="ctr"/>
                      <a:r>
                        <a:rPr lang="en-GB" sz="800" b="1" noProof="0" dirty="0"/>
                        <a:t>N.A.</a:t>
                      </a:r>
                    </a:p>
                  </a:txBody>
                  <a:tcPr>
                    <a:solidFill>
                      <a:srgbClr val="FEEEEB"/>
                    </a:solidFill>
                  </a:tcPr>
                </a:tc>
                <a:tc>
                  <a:txBody>
                    <a:bodyPr/>
                    <a:lstStyle/>
                    <a:p>
                      <a:pPr algn="ctr"/>
                      <a:r>
                        <a:rPr lang="en-GB" sz="800" noProof="0" dirty="0"/>
                        <a:t>1</a:t>
                      </a:r>
                    </a:p>
                  </a:txBody>
                  <a:tcPr>
                    <a:solidFill>
                      <a:srgbClr val="FEEEEB"/>
                    </a:solidFill>
                  </a:tcPr>
                </a:tc>
                <a:tc>
                  <a:txBody>
                    <a:bodyPr/>
                    <a:lstStyle/>
                    <a:p>
                      <a:pPr algn="ctr"/>
                      <a:r>
                        <a:rPr lang="en-GB" sz="800" noProof="0" dirty="0"/>
                        <a:t>1</a:t>
                      </a:r>
                    </a:p>
                  </a:txBody>
                  <a:tcPr>
                    <a:solidFill>
                      <a:srgbClr val="FEEEEB"/>
                    </a:solidFill>
                  </a:tcPr>
                </a:tc>
                <a:tc>
                  <a:txBody>
                    <a:bodyPr/>
                    <a:lstStyle/>
                    <a:p>
                      <a:pPr algn="ctr"/>
                      <a:r>
                        <a:rPr lang="en-GB" sz="800" noProof="0" dirty="0"/>
                        <a:t>1</a:t>
                      </a:r>
                    </a:p>
                  </a:txBody>
                  <a:tcPr>
                    <a:solidFill>
                      <a:srgbClr val="FEEEEB"/>
                    </a:solidFill>
                  </a:tcPr>
                </a:tc>
                <a:tc>
                  <a:txBody>
                    <a:bodyPr/>
                    <a:lstStyle/>
                    <a:p>
                      <a:pPr algn="ctr"/>
                      <a:r>
                        <a:rPr lang="en-GB" sz="800" noProof="0" dirty="0"/>
                        <a:t>1</a:t>
                      </a:r>
                    </a:p>
                  </a:txBody>
                  <a:tcPr>
                    <a:solidFill>
                      <a:srgbClr val="FEEEEB"/>
                    </a:solidFill>
                  </a:tcPr>
                </a:tc>
                <a:tc>
                  <a:txBody>
                    <a:bodyPr/>
                    <a:lstStyle/>
                    <a:p>
                      <a:pPr algn="ctr"/>
                      <a:r>
                        <a:rPr lang="en-GB" sz="800" noProof="0" dirty="0"/>
                        <a:t>2</a:t>
                      </a:r>
                    </a:p>
                  </a:txBody>
                  <a:tcPr>
                    <a:solidFill>
                      <a:srgbClr val="FEEEEB"/>
                    </a:solidFill>
                  </a:tcPr>
                </a:tc>
                <a:extLst>
                  <a:ext uri="{0D108BD9-81ED-4DB2-BD59-A6C34878D82A}">
                    <a16:rowId xmlns:a16="http://schemas.microsoft.com/office/drawing/2014/main" val="688940905"/>
                  </a:ext>
                </a:extLst>
              </a:tr>
            </a:tbl>
          </a:graphicData>
        </a:graphic>
      </p:graphicFrame>
      <p:sp>
        <p:nvSpPr>
          <p:cNvPr id="25" name="textruta 24">
            <a:extLst>
              <a:ext uri="{FF2B5EF4-FFF2-40B4-BE49-F238E27FC236}">
                <a16:creationId xmlns:a16="http://schemas.microsoft.com/office/drawing/2014/main" id="{716E2D3C-76EF-F076-216B-A0E2E435BFE2}"/>
              </a:ext>
            </a:extLst>
          </p:cNvPr>
          <p:cNvSpPr txBox="1"/>
          <p:nvPr/>
        </p:nvSpPr>
        <p:spPr>
          <a:xfrm>
            <a:off x="262120" y="4385346"/>
            <a:ext cx="7472263" cy="430887"/>
          </a:xfrm>
          <a:prstGeom prst="rect">
            <a:avLst/>
          </a:prstGeom>
          <a:noFill/>
        </p:spPr>
        <p:txBody>
          <a:bodyPr wrap="square" rtlCol="0">
            <a:spAutoFit/>
          </a:bodyPr>
          <a:lstStyle/>
          <a:p>
            <a:pPr defTabSz="144000">
              <a:spcAft>
                <a:spcPts val="0"/>
              </a:spcAft>
              <a:tabLst>
                <a:tab pos="60325" algn="l"/>
              </a:tabLst>
            </a:pPr>
            <a:endParaRPr lang="en-US" sz="700" dirty="0">
              <a:latin typeface="+mn-lt"/>
            </a:endParaRPr>
          </a:p>
          <a:p>
            <a:pPr defTabSz="144000">
              <a:spcAft>
                <a:spcPts val="0"/>
              </a:spcAft>
              <a:tabLst>
                <a:tab pos="60325" algn="l"/>
              </a:tabLst>
            </a:pPr>
            <a:r>
              <a:rPr lang="en-US" sz="700" baseline="30000" dirty="0">
                <a:latin typeface="+mn-lt"/>
              </a:rPr>
              <a:t>  1 </a:t>
            </a:r>
            <a:r>
              <a:rPr lang="en-US" sz="700" dirty="0">
                <a:latin typeface="+mn-lt"/>
              </a:rPr>
              <a:t>Only multi-faculty universities are qualified for QS overall ranking</a:t>
            </a:r>
          </a:p>
          <a:p>
            <a:pPr marL="228600" indent="-228600" defTabSz="144000">
              <a:spcAft>
                <a:spcPts val="0"/>
              </a:spcAft>
              <a:buAutoNum type="arabicPlain"/>
            </a:pPr>
            <a:endParaRPr lang="en-US" sz="800" dirty="0">
              <a:latin typeface="+mn-lt"/>
            </a:endParaRPr>
          </a:p>
        </p:txBody>
      </p:sp>
      <p:sp>
        <p:nvSpPr>
          <p:cNvPr id="3" name="Platshållare för sidfot 5">
            <a:extLst>
              <a:ext uri="{FF2B5EF4-FFF2-40B4-BE49-F238E27FC236}">
                <a16:creationId xmlns:a16="http://schemas.microsoft.com/office/drawing/2014/main" id="{FEC0B2D0-7779-227A-A5AB-39DDADA8CBCC}"/>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Tree>
    <p:extLst>
      <p:ext uri="{BB962C8B-B14F-4D97-AF65-F5344CB8AC3E}">
        <p14:creationId xmlns:p14="http://schemas.microsoft.com/office/powerpoint/2010/main" val="2185294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8B26FDF-C94D-4EC4-A523-4B44079FBA8E}"/>
              </a:ext>
            </a:extLst>
          </p:cNvPr>
          <p:cNvSpPr>
            <a:spLocks noGrp="1"/>
          </p:cNvSpPr>
          <p:nvPr>
            <p:ph type="title"/>
          </p:nvPr>
        </p:nvSpPr>
        <p:spPr>
          <a:xfrm>
            <a:off x="255971" y="339502"/>
            <a:ext cx="8729676" cy="857250"/>
          </a:xfrm>
        </p:spPr>
        <p:txBody>
          <a:bodyPr/>
          <a:lstStyle/>
          <a:p>
            <a:r>
              <a:rPr lang="sv-SE" dirty="0"/>
              <a:t>Aktuell internationell rankning </a:t>
            </a:r>
            <a:br>
              <a:rPr lang="sv-SE" dirty="0"/>
            </a:br>
            <a:r>
              <a:rPr lang="sv-SE" dirty="0"/>
              <a:t>U.S. </a:t>
            </a:r>
            <a:r>
              <a:rPr lang="sv-SE" dirty="0" err="1"/>
              <a:t>News</a:t>
            </a:r>
            <a:r>
              <a:rPr lang="sv-SE" dirty="0"/>
              <a:t> &amp; World </a:t>
            </a:r>
            <a:r>
              <a:rPr lang="sv-SE" dirty="0" err="1"/>
              <a:t>Report</a:t>
            </a:r>
            <a:endParaRPr lang="sv-SE" dirty="0"/>
          </a:p>
        </p:txBody>
      </p:sp>
      <p:sp>
        <p:nvSpPr>
          <p:cNvPr id="2" name="Platshållare för datum 1">
            <a:extLst>
              <a:ext uri="{FF2B5EF4-FFF2-40B4-BE49-F238E27FC236}">
                <a16:creationId xmlns:a16="http://schemas.microsoft.com/office/drawing/2014/main" id="{FD3479A6-F66F-4927-8CEE-358B995DD794}"/>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117A06E8-B869-40BB-9B56-9B8AB11C49BA}"/>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29</a:t>
            </a:fld>
            <a:endParaRPr lang="sv-SE"/>
          </a:p>
        </p:txBody>
      </p:sp>
      <p:sp>
        <p:nvSpPr>
          <p:cNvPr id="20" name="Platshållare för sidfot 4">
            <a:extLst>
              <a:ext uri="{FF2B5EF4-FFF2-40B4-BE49-F238E27FC236}">
                <a16:creationId xmlns:a16="http://schemas.microsoft.com/office/drawing/2014/main" id="{27A783B9-9DD0-2907-FBFC-335AC734909A}"/>
              </a:ext>
              <a:ext uri="{C183D7F6-B498-43B3-948B-1728B52AA6E4}">
                <adec:decorative xmlns:adec="http://schemas.microsoft.com/office/drawing/2017/decorative" val="1"/>
              </a:ext>
            </a:extLst>
          </p:cNvPr>
          <p:cNvSpPr txBox="1">
            <a:spLocks/>
          </p:cNvSpPr>
          <p:nvPr/>
        </p:nvSpPr>
        <p:spPr bwMode="auto">
          <a:xfrm rot="16200000">
            <a:off x="7763319" y="3268863"/>
            <a:ext cx="248692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sz="600" dirty="0">
                <a:solidFill>
                  <a:schemeClr val="tx1"/>
                </a:solidFill>
                <a:latin typeface="+mn-lt"/>
              </a:rPr>
              <a:t>Senast uppdaterad </a:t>
            </a:r>
            <a:r>
              <a:rPr lang="sv-SE" sz="600" dirty="0">
                <a:solidFill>
                  <a:schemeClr val="tx1"/>
                </a:solidFill>
              </a:rPr>
              <a:t>18 augusti 2025</a:t>
            </a:r>
            <a:endParaRPr lang="sv-SE" sz="600" dirty="0">
              <a:solidFill>
                <a:schemeClr val="tx1"/>
              </a:solidFill>
              <a:latin typeface="+mn-lt"/>
            </a:endParaRPr>
          </a:p>
        </p:txBody>
      </p:sp>
      <p:graphicFrame>
        <p:nvGraphicFramePr>
          <p:cNvPr id="6" name="Tabell 7">
            <a:extLst>
              <a:ext uri="{FF2B5EF4-FFF2-40B4-BE49-F238E27FC236}">
                <a16:creationId xmlns:a16="http://schemas.microsoft.com/office/drawing/2014/main" id="{E61477E0-6878-574B-2E91-1A82B93A507D}"/>
              </a:ext>
            </a:extLst>
          </p:cNvPr>
          <p:cNvGraphicFramePr>
            <a:graphicFrameLocks noGrp="1"/>
          </p:cNvGraphicFramePr>
          <p:nvPr>
            <p:extLst>
              <p:ext uri="{D42A27DB-BD31-4B8C-83A1-F6EECF244321}">
                <p14:modId xmlns:p14="http://schemas.microsoft.com/office/powerpoint/2010/main" val="1139209399"/>
              </p:ext>
            </p:extLst>
          </p:nvPr>
        </p:nvGraphicFramePr>
        <p:xfrm>
          <a:off x="352424" y="1347614"/>
          <a:ext cx="7560840" cy="121920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721609653"/>
                    </a:ext>
                  </a:extLst>
                </a:gridCol>
                <a:gridCol w="1008112">
                  <a:extLst>
                    <a:ext uri="{9D8B030D-6E8A-4147-A177-3AD203B41FA5}">
                      <a16:colId xmlns:a16="http://schemas.microsoft.com/office/drawing/2014/main" val="510273147"/>
                    </a:ext>
                  </a:extLst>
                </a:gridCol>
                <a:gridCol w="1008112">
                  <a:extLst>
                    <a:ext uri="{9D8B030D-6E8A-4147-A177-3AD203B41FA5}">
                      <a16:colId xmlns:a16="http://schemas.microsoft.com/office/drawing/2014/main" val="710620907"/>
                    </a:ext>
                  </a:extLst>
                </a:gridCol>
                <a:gridCol w="1008112">
                  <a:extLst>
                    <a:ext uri="{9D8B030D-6E8A-4147-A177-3AD203B41FA5}">
                      <a16:colId xmlns:a16="http://schemas.microsoft.com/office/drawing/2014/main" val="1128391356"/>
                    </a:ext>
                  </a:extLst>
                </a:gridCol>
                <a:gridCol w="1008112">
                  <a:extLst>
                    <a:ext uri="{9D8B030D-6E8A-4147-A177-3AD203B41FA5}">
                      <a16:colId xmlns:a16="http://schemas.microsoft.com/office/drawing/2014/main" val="2784494282"/>
                    </a:ext>
                  </a:extLst>
                </a:gridCol>
                <a:gridCol w="936104">
                  <a:extLst>
                    <a:ext uri="{9D8B030D-6E8A-4147-A177-3AD203B41FA5}">
                      <a16:colId xmlns:a16="http://schemas.microsoft.com/office/drawing/2014/main" val="4280078791"/>
                    </a:ext>
                  </a:extLst>
                </a:gridCol>
                <a:gridCol w="1080120">
                  <a:extLst>
                    <a:ext uri="{9D8B030D-6E8A-4147-A177-3AD203B41FA5}">
                      <a16:colId xmlns:a16="http://schemas.microsoft.com/office/drawing/2014/main" val="4220435217"/>
                    </a:ext>
                  </a:extLst>
                </a:gridCol>
              </a:tblGrid>
              <a:tr h="0">
                <a:tc>
                  <a:txBody>
                    <a:bodyPr/>
                    <a:lstStyle/>
                    <a:p>
                      <a:r>
                        <a:rPr lang="en-US" sz="800" noProof="0" dirty="0"/>
                        <a:t>U.S. News &amp; World Report Best Global Universities 2025-2026 (published 2025) </a:t>
                      </a:r>
                      <a:endParaRPr lang="en-US" sz="800" baseline="30000" noProof="0" dirty="0"/>
                    </a:p>
                  </a:txBody>
                  <a:tcPr/>
                </a:tc>
                <a:tc>
                  <a:txBody>
                    <a:bodyPr/>
                    <a:lstStyle/>
                    <a:p>
                      <a:pPr algn="ctr"/>
                      <a:r>
                        <a:rPr lang="en-GB" sz="800" b="1" noProof="0" dirty="0"/>
                        <a:t>Overall</a:t>
                      </a:r>
                    </a:p>
                  </a:txBody>
                  <a:tcPr anchor="b"/>
                </a:tc>
                <a:tc>
                  <a:txBody>
                    <a:bodyPr/>
                    <a:lstStyle/>
                    <a:p>
                      <a:pPr algn="ctr" fontAlgn="b"/>
                      <a:r>
                        <a:rPr lang="en-US" sz="800" u="none" strike="noStrike" dirty="0">
                          <a:effectLst/>
                        </a:rPr>
                        <a:t>Biology and Biochemistry</a:t>
                      </a:r>
                    </a:p>
                  </a:txBody>
                  <a:tcPr anchor="b"/>
                </a:tc>
                <a:tc>
                  <a:txBody>
                    <a:bodyPr/>
                    <a:lstStyle/>
                    <a:p>
                      <a:pPr algn="ctr" fontAlgn="b"/>
                      <a:r>
                        <a:rPr lang="en-US" sz="800" u="none" strike="noStrike" dirty="0">
                          <a:effectLst/>
                        </a:rPr>
                        <a:t>Cell Biology</a:t>
                      </a:r>
                    </a:p>
                  </a:txBody>
                  <a:tcPr anchor="b"/>
                </a:tc>
                <a:tc>
                  <a:txBody>
                    <a:bodyPr/>
                    <a:lstStyle/>
                    <a:p>
                      <a:pPr algn="ctr"/>
                      <a:r>
                        <a:rPr lang="en-GB" sz="800" noProof="0" dirty="0"/>
                        <a:t>Clinical Medicine</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800" u="none" strike="noStrike" dirty="0" err="1">
                          <a:effectLst/>
                        </a:rPr>
                        <a:t>Endocrinology</a:t>
                      </a:r>
                      <a:r>
                        <a:rPr lang="sv-SE" sz="800" u="none" strike="noStrike" dirty="0">
                          <a:effectLst/>
                        </a:rPr>
                        <a:t> and Metabolism</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800" u="none" strike="noStrike" dirty="0" err="1">
                          <a:effectLst/>
                        </a:rPr>
                        <a:t>Immunology</a:t>
                      </a:r>
                      <a:endParaRPr lang="sv-SE" sz="800" u="none" strike="noStrike" dirty="0">
                        <a:effectLst/>
                      </a:endParaRPr>
                    </a:p>
                  </a:txBody>
                  <a:tcPr anchor="b"/>
                </a:tc>
                <a:extLst>
                  <a:ext uri="{0D108BD9-81ED-4DB2-BD59-A6C34878D82A}">
                    <a16:rowId xmlns:a16="http://schemas.microsoft.com/office/drawing/2014/main" val="456534858"/>
                  </a:ext>
                </a:extLst>
              </a:tr>
              <a:tr h="0">
                <a:tc>
                  <a:txBody>
                    <a:bodyPr/>
                    <a:lstStyle/>
                    <a:p>
                      <a:r>
                        <a:rPr lang="en-GB" sz="800" noProof="0" dirty="0"/>
                        <a:t>World rank</a:t>
                      </a:r>
                    </a:p>
                  </a:txBody>
                  <a:tcPr>
                    <a:solidFill>
                      <a:schemeClr val="bg1">
                        <a:lumMod val="95000"/>
                      </a:schemeClr>
                    </a:solidFill>
                  </a:tcPr>
                </a:tc>
                <a:tc>
                  <a:txBody>
                    <a:bodyPr/>
                    <a:lstStyle/>
                    <a:p>
                      <a:pPr algn="ctr"/>
                      <a:r>
                        <a:rPr lang="en-GB" sz="800" b="1" noProof="0" dirty="0"/>
                        <a:t>52</a:t>
                      </a:r>
                    </a:p>
                  </a:txBody>
                  <a:tcPr>
                    <a:solidFill>
                      <a:schemeClr val="bg1">
                        <a:lumMod val="95000"/>
                      </a:schemeClr>
                    </a:solidFill>
                  </a:tcPr>
                </a:tc>
                <a:tc>
                  <a:txBody>
                    <a:bodyPr/>
                    <a:lstStyle/>
                    <a:p>
                      <a:pPr algn="ctr"/>
                      <a:r>
                        <a:rPr lang="en-GB" sz="800" noProof="0" dirty="0"/>
                        <a:t>33</a:t>
                      </a:r>
                    </a:p>
                  </a:txBody>
                  <a:tcPr>
                    <a:solidFill>
                      <a:schemeClr val="bg1">
                        <a:lumMod val="95000"/>
                      </a:schemeClr>
                    </a:solidFill>
                  </a:tcPr>
                </a:tc>
                <a:tc>
                  <a:txBody>
                    <a:bodyPr/>
                    <a:lstStyle/>
                    <a:p>
                      <a:pPr algn="ctr"/>
                      <a:r>
                        <a:rPr lang="en-GB" sz="800" noProof="0" dirty="0"/>
                        <a:t>23</a:t>
                      </a:r>
                    </a:p>
                  </a:txBody>
                  <a:tcPr>
                    <a:solidFill>
                      <a:schemeClr val="bg1">
                        <a:lumMod val="95000"/>
                      </a:schemeClr>
                    </a:solidFill>
                  </a:tcPr>
                </a:tc>
                <a:tc>
                  <a:txBody>
                    <a:bodyPr/>
                    <a:lstStyle/>
                    <a:p>
                      <a:pPr algn="ctr"/>
                      <a:r>
                        <a:rPr lang="en-GB" sz="800" noProof="0" dirty="0"/>
                        <a:t>22</a:t>
                      </a:r>
                    </a:p>
                  </a:txBody>
                  <a:tcPr>
                    <a:solidFill>
                      <a:schemeClr val="bg1">
                        <a:lumMod val="95000"/>
                      </a:schemeClr>
                    </a:solidFill>
                  </a:tcPr>
                </a:tc>
                <a:tc>
                  <a:txBody>
                    <a:bodyPr/>
                    <a:lstStyle/>
                    <a:p>
                      <a:pPr algn="ctr"/>
                      <a:r>
                        <a:rPr lang="en-GB" sz="800" noProof="0" dirty="0"/>
                        <a:t>10</a:t>
                      </a:r>
                    </a:p>
                  </a:txBody>
                  <a:tcPr>
                    <a:solidFill>
                      <a:schemeClr val="bg1">
                        <a:lumMod val="95000"/>
                      </a:schemeClr>
                    </a:solidFill>
                  </a:tcPr>
                </a:tc>
                <a:tc>
                  <a:txBody>
                    <a:bodyPr/>
                    <a:lstStyle/>
                    <a:p>
                      <a:pPr algn="ctr"/>
                      <a:r>
                        <a:rPr lang="en-GB" sz="800" noProof="0" dirty="0"/>
                        <a:t>18</a:t>
                      </a:r>
                    </a:p>
                  </a:txBody>
                  <a:tcPr>
                    <a:solidFill>
                      <a:schemeClr val="bg1">
                        <a:lumMod val="95000"/>
                      </a:schemeClr>
                    </a:solidFill>
                  </a:tcPr>
                </a:tc>
                <a:extLst>
                  <a:ext uri="{0D108BD9-81ED-4DB2-BD59-A6C34878D82A}">
                    <a16:rowId xmlns:a16="http://schemas.microsoft.com/office/drawing/2014/main" val="2904025710"/>
                  </a:ext>
                </a:extLst>
              </a:tr>
              <a:tr h="0">
                <a:tc>
                  <a:txBody>
                    <a:bodyPr/>
                    <a:lstStyle/>
                    <a:p>
                      <a:r>
                        <a:rPr lang="en-GB" sz="800" noProof="0" dirty="0"/>
                        <a:t>Europe rank</a:t>
                      </a:r>
                    </a:p>
                  </a:txBody>
                  <a:tcPr>
                    <a:solidFill>
                      <a:schemeClr val="bg1"/>
                    </a:solidFill>
                  </a:tcPr>
                </a:tc>
                <a:tc>
                  <a:txBody>
                    <a:bodyPr/>
                    <a:lstStyle/>
                    <a:p>
                      <a:pPr algn="ctr"/>
                      <a:r>
                        <a:rPr lang="en-GB" sz="800" b="1" noProof="0" dirty="0"/>
                        <a:t>14</a:t>
                      </a:r>
                    </a:p>
                  </a:txBody>
                  <a:tcPr>
                    <a:solidFill>
                      <a:schemeClr val="bg1"/>
                    </a:solidFill>
                  </a:tcPr>
                </a:tc>
                <a:tc>
                  <a:txBody>
                    <a:bodyPr/>
                    <a:lstStyle/>
                    <a:p>
                      <a:pPr algn="ctr"/>
                      <a:r>
                        <a:rPr lang="en-GB" sz="800" noProof="0" dirty="0"/>
                        <a:t>9</a:t>
                      </a:r>
                    </a:p>
                  </a:txBody>
                  <a:tcPr>
                    <a:solidFill>
                      <a:schemeClr val="bg1"/>
                    </a:solidFill>
                  </a:tcPr>
                </a:tc>
                <a:tc>
                  <a:txBody>
                    <a:bodyPr/>
                    <a:lstStyle/>
                    <a:p>
                      <a:pPr algn="ctr"/>
                      <a:r>
                        <a:rPr lang="en-GB" sz="800" noProof="0" dirty="0"/>
                        <a:t>5</a:t>
                      </a:r>
                    </a:p>
                  </a:txBody>
                  <a:tcPr>
                    <a:solidFill>
                      <a:schemeClr val="bg1"/>
                    </a:solidFill>
                  </a:tcPr>
                </a:tc>
                <a:tc>
                  <a:txBody>
                    <a:bodyPr/>
                    <a:lstStyle/>
                    <a:p>
                      <a:pPr algn="ctr"/>
                      <a:r>
                        <a:rPr lang="en-GB" sz="800" noProof="0" dirty="0"/>
                        <a:t>5</a:t>
                      </a:r>
                    </a:p>
                  </a:txBody>
                  <a:tcPr>
                    <a:solidFill>
                      <a:schemeClr val="bg1"/>
                    </a:solidFill>
                  </a:tcPr>
                </a:tc>
                <a:tc>
                  <a:txBody>
                    <a:bodyPr/>
                    <a:lstStyle/>
                    <a:p>
                      <a:pPr algn="ctr"/>
                      <a:r>
                        <a:rPr lang="en-GB" sz="800" noProof="0" dirty="0"/>
                        <a:t>4</a:t>
                      </a:r>
                    </a:p>
                  </a:txBody>
                  <a:tcPr>
                    <a:solidFill>
                      <a:schemeClr val="bg1"/>
                    </a:solidFill>
                  </a:tcPr>
                </a:tc>
                <a:tc>
                  <a:txBody>
                    <a:bodyPr/>
                    <a:lstStyle/>
                    <a:p>
                      <a:pPr algn="ctr"/>
                      <a:r>
                        <a:rPr lang="en-GB" sz="800" noProof="0" dirty="0"/>
                        <a:t>4</a:t>
                      </a:r>
                    </a:p>
                  </a:txBody>
                  <a:tcPr>
                    <a:solidFill>
                      <a:schemeClr val="bg1"/>
                    </a:solidFill>
                  </a:tcPr>
                </a:tc>
                <a:extLst>
                  <a:ext uri="{0D108BD9-81ED-4DB2-BD59-A6C34878D82A}">
                    <a16:rowId xmlns:a16="http://schemas.microsoft.com/office/drawing/2014/main" val="2384002420"/>
                  </a:ext>
                </a:extLst>
              </a:tr>
              <a:tr h="0">
                <a:tc>
                  <a:txBody>
                    <a:bodyPr/>
                    <a:lstStyle/>
                    <a:p>
                      <a:r>
                        <a:rPr lang="en-GB" sz="800" noProof="0" dirty="0"/>
                        <a:t>EU rank</a:t>
                      </a:r>
                    </a:p>
                  </a:txBody>
                  <a:tcPr>
                    <a:solidFill>
                      <a:schemeClr val="bg1">
                        <a:lumMod val="95000"/>
                      </a:schemeClr>
                    </a:solidFill>
                  </a:tcPr>
                </a:tc>
                <a:tc>
                  <a:txBody>
                    <a:bodyPr/>
                    <a:lstStyle/>
                    <a:p>
                      <a:pPr algn="ctr"/>
                      <a:r>
                        <a:rPr lang="en-GB" sz="800" b="1" noProof="0" dirty="0"/>
                        <a:t>7</a:t>
                      </a:r>
                    </a:p>
                  </a:txBody>
                  <a:tcPr>
                    <a:solidFill>
                      <a:schemeClr val="bg1">
                        <a:lumMod val="95000"/>
                      </a:schemeClr>
                    </a:solidFill>
                  </a:tcPr>
                </a:tc>
                <a:tc>
                  <a:txBody>
                    <a:bodyPr/>
                    <a:lstStyle/>
                    <a:p>
                      <a:pPr algn="ctr"/>
                      <a:r>
                        <a:rPr lang="en-GB" sz="800" noProof="0" dirty="0"/>
                        <a:t>4</a:t>
                      </a:r>
                    </a:p>
                  </a:txBody>
                  <a:tcPr>
                    <a:solidFill>
                      <a:schemeClr val="bg1">
                        <a:lumMod val="95000"/>
                      </a:schemeClr>
                    </a:solidFill>
                  </a:tcPr>
                </a:tc>
                <a:tc>
                  <a:txBody>
                    <a:bodyPr/>
                    <a:lstStyle/>
                    <a:p>
                      <a:pPr algn="ctr"/>
                      <a:r>
                        <a:rPr lang="en-GB" sz="800" noProof="0" dirty="0"/>
                        <a:t>2</a:t>
                      </a:r>
                    </a:p>
                  </a:txBody>
                  <a:tcPr>
                    <a:solidFill>
                      <a:schemeClr val="bg1">
                        <a:lumMod val="95000"/>
                      </a:schemeClr>
                    </a:solidFill>
                  </a:tcPr>
                </a:tc>
                <a:tc>
                  <a:txBody>
                    <a:bodyPr/>
                    <a:lstStyle/>
                    <a:p>
                      <a:pPr algn="ctr"/>
                      <a:r>
                        <a:rPr lang="en-GB" sz="800" noProof="0" dirty="0"/>
                        <a:t>2</a:t>
                      </a:r>
                    </a:p>
                  </a:txBody>
                  <a:tcPr>
                    <a:solidFill>
                      <a:schemeClr val="bg1">
                        <a:lumMod val="95000"/>
                      </a:schemeClr>
                    </a:solidFill>
                  </a:tcPr>
                </a:tc>
                <a:tc>
                  <a:txBody>
                    <a:bodyPr/>
                    <a:lstStyle/>
                    <a:p>
                      <a:pPr algn="ctr"/>
                      <a:r>
                        <a:rPr lang="en-GB" sz="800" noProof="0" dirty="0"/>
                        <a:t>2</a:t>
                      </a:r>
                    </a:p>
                  </a:txBody>
                  <a:tcPr>
                    <a:solidFill>
                      <a:schemeClr val="bg1">
                        <a:lumMod val="95000"/>
                      </a:schemeClr>
                    </a:solidFill>
                  </a:tcPr>
                </a:tc>
                <a:tc>
                  <a:txBody>
                    <a:bodyPr/>
                    <a:lstStyle/>
                    <a:p>
                      <a:pPr algn="ctr"/>
                      <a:r>
                        <a:rPr lang="en-GB" sz="800" noProof="0" dirty="0"/>
                        <a:t>2</a:t>
                      </a:r>
                    </a:p>
                  </a:txBody>
                  <a:tcPr>
                    <a:solidFill>
                      <a:schemeClr val="bg1">
                        <a:lumMod val="95000"/>
                      </a:schemeClr>
                    </a:solidFill>
                  </a:tcPr>
                </a:tc>
                <a:extLst>
                  <a:ext uri="{0D108BD9-81ED-4DB2-BD59-A6C34878D82A}">
                    <a16:rowId xmlns:a16="http://schemas.microsoft.com/office/drawing/2014/main" val="688940905"/>
                  </a:ext>
                </a:extLst>
              </a:tr>
            </a:tbl>
          </a:graphicData>
        </a:graphic>
      </p:graphicFrame>
      <p:graphicFrame>
        <p:nvGraphicFramePr>
          <p:cNvPr id="14" name="Tabell 7">
            <a:extLst>
              <a:ext uri="{FF2B5EF4-FFF2-40B4-BE49-F238E27FC236}">
                <a16:creationId xmlns:a16="http://schemas.microsoft.com/office/drawing/2014/main" id="{A7AF21FB-9202-9A67-6E21-76127123C39F}"/>
              </a:ext>
            </a:extLst>
          </p:cNvPr>
          <p:cNvGraphicFramePr>
            <a:graphicFrameLocks noGrp="1"/>
          </p:cNvGraphicFramePr>
          <p:nvPr>
            <p:extLst>
              <p:ext uri="{D42A27DB-BD31-4B8C-83A1-F6EECF244321}">
                <p14:modId xmlns:p14="http://schemas.microsoft.com/office/powerpoint/2010/main" val="69233761"/>
              </p:ext>
            </p:extLst>
          </p:nvPr>
        </p:nvGraphicFramePr>
        <p:xfrm>
          <a:off x="352425" y="2859782"/>
          <a:ext cx="7560840" cy="1219200"/>
        </p:xfrm>
        <a:graphic>
          <a:graphicData uri="http://schemas.openxmlformats.org/drawingml/2006/table">
            <a:tbl>
              <a:tblPr firstRow="1" bandRow="1">
                <a:tableStyleId>{21E4AEA4-8DFA-4A89-87EB-49C32662AFE0}</a:tableStyleId>
              </a:tblPr>
              <a:tblGrid>
                <a:gridCol w="1512168">
                  <a:extLst>
                    <a:ext uri="{9D8B030D-6E8A-4147-A177-3AD203B41FA5}">
                      <a16:colId xmlns:a16="http://schemas.microsoft.com/office/drawing/2014/main" val="2721609653"/>
                    </a:ext>
                  </a:extLst>
                </a:gridCol>
                <a:gridCol w="1008112">
                  <a:extLst>
                    <a:ext uri="{9D8B030D-6E8A-4147-A177-3AD203B41FA5}">
                      <a16:colId xmlns:a16="http://schemas.microsoft.com/office/drawing/2014/main" val="510273147"/>
                    </a:ext>
                  </a:extLst>
                </a:gridCol>
                <a:gridCol w="1008112">
                  <a:extLst>
                    <a:ext uri="{9D8B030D-6E8A-4147-A177-3AD203B41FA5}">
                      <a16:colId xmlns:a16="http://schemas.microsoft.com/office/drawing/2014/main" val="710620907"/>
                    </a:ext>
                  </a:extLst>
                </a:gridCol>
                <a:gridCol w="1008112">
                  <a:extLst>
                    <a:ext uri="{9D8B030D-6E8A-4147-A177-3AD203B41FA5}">
                      <a16:colId xmlns:a16="http://schemas.microsoft.com/office/drawing/2014/main" val="1128391356"/>
                    </a:ext>
                  </a:extLst>
                </a:gridCol>
                <a:gridCol w="1008112">
                  <a:extLst>
                    <a:ext uri="{9D8B030D-6E8A-4147-A177-3AD203B41FA5}">
                      <a16:colId xmlns:a16="http://schemas.microsoft.com/office/drawing/2014/main" val="2784494282"/>
                    </a:ext>
                  </a:extLst>
                </a:gridCol>
                <a:gridCol w="1008112">
                  <a:extLst>
                    <a:ext uri="{9D8B030D-6E8A-4147-A177-3AD203B41FA5}">
                      <a16:colId xmlns:a16="http://schemas.microsoft.com/office/drawing/2014/main" val="4280078791"/>
                    </a:ext>
                  </a:extLst>
                </a:gridCol>
                <a:gridCol w="1008112">
                  <a:extLst>
                    <a:ext uri="{9D8B030D-6E8A-4147-A177-3AD203B41FA5}">
                      <a16:colId xmlns:a16="http://schemas.microsoft.com/office/drawing/2014/main" val="422043521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1"/>
                          </a:solidFill>
                        </a:rPr>
                        <a:t>U.S. News &amp; World Report Best Global Universities 2025-2026 (published 2025) </a:t>
                      </a:r>
                      <a:endParaRPr lang="en-US" sz="800" baseline="30000" noProof="0" dirty="0">
                        <a:solidFill>
                          <a:schemeClr val="tx1"/>
                        </a:solidFill>
                      </a:endParaRPr>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dirty="0">
                          <a:solidFill>
                            <a:schemeClr val="tx1"/>
                          </a:solidFill>
                          <a:effectLst/>
                        </a:rPr>
                        <a:t>Infectious diseases</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800" noProof="0" dirty="0">
                          <a:solidFill>
                            <a:schemeClr val="tx1"/>
                          </a:solidFill>
                        </a:rPr>
                        <a:t>Molecular Biology and Genetics</a:t>
                      </a:r>
                    </a:p>
                  </a:txBody>
                  <a:tcPr anchor="b"/>
                </a:tc>
                <a:tc>
                  <a:txBody>
                    <a:bodyPr/>
                    <a:lstStyle/>
                    <a:p>
                      <a:pPr algn="ctr"/>
                      <a:r>
                        <a:rPr lang="en-GB" sz="800" noProof="0" dirty="0">
                          <a:solidFill>
                            <a:schemeClr val="tx1"/>
                          </a:solidFill>
                        </a:rPr>
                        <a:t>Neuroscience and </a:t>
                      </a:r>
                      <a:r>
                        <a:rPr lang="en-GB" sz="800" noProof="0" dirty="0" err="1">
                          <a:solidFill>
                            <a:schemeClr val="tx1"/>
                          </a:solidFill>
                        </a:rPr>
                        <a:t>Behavior</a:t>
                      </a:r>
                      <a:endParaRPr lang="en-GB" sz="800" noProof="0" dirty="0">
                        <a:solidFill>
                          <a:schemeClr val="tx1"/>
                        </a:solidFill>
                      </a:endParaRPr>
                    </a:p>
                  </a:txBody>
                  <a:tcPr anchor="b"/>
                </a:tc>
                <a:tc>
                  <a:txBody>
                    <a:bodyPr/>
                    <a:lstStyle/>
                    <a:p>
                      <a:pPr algn="ctr"/>
                      <a:r>
                        <a:rPr lang="en-GB" sz="800" noProof="0" dirty="0">
                          <a:solidFill>
                            <a:schemeClr val="tx1"/>
                          </a:solidFill>
                        </a:rPr>
                        <a:t>Gastro- enterology and Hepatology</a:t>
                      </a:r>
                    </a:p>
                  </a:txBody>
                  <a:tcPr anchor="b"/>
                </a:tc>
                <a:tc>
                  <a:txBody>
                    <a:bodyPr/>
                    <a:lstStyle/>
                    <a:p>
                      <a:pPr algn="ctr" fontAlgn="b"/>
                      <a:r>
                        <a:rPr lang="sv-SE" sz="800" u="none" strike="noStrike" dirty="0" err="1">
                          <a:solidFill>
                            <a:schemeClr val="tx1"/>
                          </a:solidFill>
                          <a:effectLst/>
                        </a:rPr>
                        <a:t>Psychiatry</a:t>
                      </a:r>
                      <a:r>
                        <a:rPr lang="sv-SE" sz="800" u="none" strike="noStrike" dirty="0">
                          <a:solidFill>
                            <a:schemeClr val="tx1"/>
                          </a:solidFill>
                          <a:effectLst/>
                        </a:rPr>
                        <a:t> /</a:t>
                      </a:r>
                    </a:p>
                    <a:p>
                      <a:pPr algn="ctr" fontAlgn="b"/>
                      <a:r>
                        <a:rPr lang="sv-SE" sz="800" u="none" strike="noStrike" dirty="0" err="1">
                          <a:solidFill>
                            <a:schemeClr val="tx1"/>
                          </a:solidFill>
                          <a:effectLst/>
                        </a:rPr>
                        <a:t>Psychology</a:t>
                      </a:r>
                      <a:endParaRPr lang="sv-SE" sz="800" u="none" strike="noStrike" dirty="0">
                        <a:solidFill>
                          <a:schemeClr val="tx1"/>
                        </a:solidFill>
                        <a:effectLst/>
                      </a:endParaRPr>
                    </a:p>
                  </a:txBody>
                  <a:tcPr anchor="b"/>
                </a:tc>
                <a:tc>
                  <a:txBody>
                    <a:bodyPr/>
                    <a:lstStyle/>
                    <a:p>
                      <a:pPr algn="ctr" fontAlgn="b"/>
                      <a:r>
                        <a:rPr lang="en-US" sz="800" u="none" strike="noStrike" spc="-30" baseline="0" dirty="0">
                          <a:solidFill>
                            <a:schemeClr val="tx1"/>
                          </a:solidFill>
                          <a:effectLst/>
                        </a:rPr>
                        <a:t>Public, Environmental and Occupational Health</a:t>
                      </a:r>
                    </a:p>
                  </a:txBody>
                  <a:tcPr anchor="b"/>
                </a:tc>
                <a:extLst>
                  <a:ext uri="{0D108BD9-81ED-4DB2-BD59-A6C34878D82A}">
                    <a16:rowId xmlns:a16="http://schemas.microsoft.com/office/drawing/2014/main" val="456534858"/>
                  </a:ext>
                </a:extLst>
              </a:tr>
              <a:tr h="0">
                <a:tc>
                  <a:txBody>
                    <a:bodyPr/>
                    <a:lstStyle/>
                    <a:p>
                      <a:r>
                        <a:rPr lang="en-GB" sz="800" noProof="0" dirty="0"/>
                        <a:t>World rank</a:t>
                      </a:r>
                    </a:p>
                  </a:txBody>
                  <a:tcPr>
                    <a:solidFill>
                      <a:srgbClr val="FEEEEB"/>
                    </a:solidFill>
                  </a:tcPr>
                </a:tc>
                <a:tc>
                  <a:txBody>
                    <a:bodyPr/>
                    <a:lstStyle/>
                    <a:p>
                      <a:pPr algn="ctr"/>
                      <a:r>
                        <a:rPr lang="en-GB" sz="800" b="0" noProof="0" dirty="0"/>
                        <a:t>36</a:t>
                      </a:r>
                    </a:p>
                  </a:txBody>
                  <a:tcPr>
                    <a:solidFill>
                      <a:srgbClr val="FEEEEB"/>
                    </a:solidFill>
                  </a:tcPr>
                </a:tc>
                <a:tc>
                  <a:txBody>
                    <a:bodyPr/>
                    <a:lstStyle/>
                    <a:p>
                      <a:pPr algn="ctr"/>
                      <a:r>
                        <a:rPr lang="en-GB" sz="800" noProof="0" dirty="0"/>
                        <a:t>24</a:t>
                      </a:r>
                    </a:p>
                  </a:txBody>
                  <a:tcPr>
                    <a:solidFill>
                      <a:srgbClr val="FEEEEB"/>
                    </a:solidFill>
                  </a:tcPr>
                </a:tc>
                <a:tc>
                  <a:txBody>
                    <a:bodyPr/>
                    <a:lstStyle/>
                    <a:p>
                      <a:pPr algn="ctr"/>
                      <a:r>
                        <a:rPr lang="en-GB" sz="800" noProof="0" dirty="0"/>
                        <a:t>15</a:t>
                      </a:r>
                    </a:p>
                  </a:txBody>
                  <a:tcPr>
                    <a:solidFill>
                      <a:srgbClr val="FEEEEB"/>
                    </a:solidFill>
                  </a:tcPr>
                </a:tc>
                <a:tc>
                  <a:txBody>
                    <a:bodyPr/>
                    <a:lstStyle/>
                    <a:p>
                      <a:pPr algn="ctr"/>
                      <a:r>
                        <a:rPr lang="en-GB" sz="800" noProof="0" dirty="0"/>
                        <a:t>25</a:t>
                      </a:r>
                    </a:p>
                  </a:txBody>
                  <a:tcPr>
                    <a:solidFill>
                      <a:srgbClr val="FEEEEB"/>
                    </a:solidFill>
                  </a:tcPr>
                </a:tc>
                <a:tc>
                  <a:txBody>
                    <a:bodyPr/>
                    <a:lstStyle/>
                    <a:p>
                      <a:pPr algn="ctr"/>
                      <a:r>
                        <a:rPr lang="en-GB" sz="800" noProof="0" dirty="0"/>
                        <a:t>13</a:t>
                      </a:r>
                    </a:p>
                  </a:txBody>
                  <a:tcPr>
                    <a:solidFill>
                      <a:srgbClr val="FEEEEB"/>
                    </a:solidFill>
                  </a:tcPr>
                </a:tc>
                <a:tc>
                  <a:txBody>
                    <a:bodyPr/>
                    <a:lstStyle/>
                    <a:p>
                      <a:pPr algn="ctr"/>
                      <a:r>
                        <a:rPr lang="en-GB" sz="800" noProof="0" dirty="0"/>
                        <a:t>14</a:t>
                      </a:r>
                    </a:p>
                  </a:txBody>
                  <a:tcPr>
                    <a:solidFill>
                      <a:srgbClr val="FEEEEB"/>
                    </a:solidFill>
                  </a:tcPr>
                </a:tc>
                <a:extLst>
                  <a:ext uri="{0D108BD9-81ED-4DB2-BD59-A6C34878D82A}">
                    <a16:rowId xmlns:a16="http://schemas.microsoft.com/office/drawing/2014/main" val="2904025710"/>
                  </a:ext>
                </a:extLst>
              </a:tr>
              <a:tr h="0">
                <a:tc>
                  <a:txBody>
                    <a:bodyPr/>
                    <a:lstStyle/>
                    <a:p>
                      <a:r>
                        <a:rPr lang="en-GB" sz="800" noProof="0" dirty="0"/>
                        <a:t>Europe rank</a:t>
                      </a:r>
                    </a:p>
                  </a:txBody>
                  <a:tcPr>
                    <a:solidFill>
                      <a:schemeClr val="bg1"/>
                    </a:solidFill>
                  </a:tcPr>
                </a:tc>
                <a:tc>
                  <a:txBody>
                    <a:bodyPr/>
                    <a:lstStyle/>
                    <a:p>
                      <a:pPr algn="ctr"/>
                      <a:r>
                        <a:rPr lang="en-GB" sz="800" b="0" noProof="0" dirty="0"/>
                        <a:t>20</a:t>
                      </a:r>
                    </a:p>
                  </a:txBody>
                  <a:tcPr>
                    <a:solidFill>
                      <a:schemeClr val="bg1"/>
                    </a:solidFill>
                  </a:tcPr>
                </a:tc>
                <a:tc>
                  <a:txBody>
                    <a:bodyPr/>
                    <a:lstStyle/>
                    <a:p>
                      <a:pPr algn="ctr"/>
                      <a:r>
                        <a:rPr lang="en-GB" sz="800" noProof="0" dirty="0"/>
                        <a:t>4</a:t>
                      </a:r>
                    </a:p>
                  </a:txBody>
                  <a:tcPr>
                    <a:solidFill>
                      <a:schemeClr val="bg1"/>
                    </a:solidFill>
                  </a:tcPr>
                </a:tc>
                <a:tc>
                  <a:txBody>
                    <a:bodyPr/>
                    <a:lstStyle/>
                    <a:p>
                      <a:pPr algn="ctr"/>
                      <a:r>
                        <a:rPr lang="en-GB" sz="800" noProof="0" dirty="0"/>
                        <a:t>3</a:t>
                      </a:r>
                    </a:p>
                  </a:txBody>
                  <a:tcPr>
                    <a:solidFill>
                      <a:schemeClr val="bg1"/>
                    </a:solidFill>
                  </a:tcPr>
                </a:tc>
                <a:tc>
                  <a:txBody>
                    <a:bodyPr/>
                    <a:lstStyle/>
                    <a:p>
                      <a:pPr algn="ctr"/>
                      <a:r>
                        <a:rPr lang="en-GB" sz="800" noProof="0" dirty="0"/>
                        <a:t>14</a:t>
                      </a:r>
                    </a:p>
                  </a:txBody>
                  <a:tcPr>
                    <a:solidFill>
                      <a:schemeClr val="bg1"/>
                    </a:solidFill>
                  </a:tcPr>
                </a:tc>
                <a:tc>
                  <a:txBody>
                    <a:bodyPr/>
                    <a:lstStyle/>
                    <a:p>
                      <a:pPr algn="ctr"/>
                      <a:r>
                        <a:rPr lang="en-GB" sz="800" noProof="0" dirty="0"/>
                        <a:t>6</a:t>
                      </a:r>
                    </a:p>
                  </a:txBody>
                  <a:tcPr>
                    <a:solidFill>
                      <a:schemeClr val="bg1"/>
                    </a:solidFill>
                  </a:tcPr>
                </a:tc>
                <a:tc>
                  <a:txBody>
                    <a:bodyPr/>
                    <a:lstStyle/>
                    <a:p>
                      <a:pPr algn="ctr"/>
                      <a:r>
                        <a:rPr lang="en-GB" sz="800" noProof="0" dirty="0"/>
                        <a:t>6</a:t>
                      </a:r>
                    </a:p>
                  </a:txBody>
                  <a:tcPr>
                    <a:solidFill>
                      <a:schemeClr val="bg1"/>
                    </a:solidFill>
                  </a:tcPr>
                </a:tc>
                <a:extLst>
                  <a:ext uri="{0D108BD9-81ED-4DB2-BD59-A6C34878D82A}">
                    <a16:rowId xmlns:a16="http://schemas.microsoft.com/office/drawing/2014/main" val="2384002420"/>
                  </a:ext>
                </a:extLst>
              </a:tr>
              <a:tr h="0">
                <a:tc>
                  <a:txBody>
                    <a:bodyPr/>
                    <a:lstStyle/>
                    <a:p>
                      <a:r>
                        <a:rPr lang="en-GB" sz="800" noProof="0" dirty="0"/>
                        <a:t>EU rank</a:t>
                      </a:r>
                    </a:p>
                  </a:txBody>
                  <a:tcPr>
                    <a:solidFill>
                      <a:srgbClr val="FEEEEB"/>
                    </a:solidFill>
                  </a:tcPr>
                </a:tc>
                <a:tc>
                  <a:txBody>
                    <a:bodyPr/>
                    <a:lstStyle/>
                    <a:p>
                      <a:pPr algn="ctr"/>
                      <a:r>
                        <a:rPr lang="en-GB" sz="800" b="0" noProof="0" dirty="0"/>
                        <a:t>11</a:t>
                      </a:r>
                    </a:p>
                  </a:txBody>
                  <a:tcPr>
                    <a:solidFill>
                      <a:srgbClr val="FEEEEB"/>
                    </a:solidFill>
                  </a:tcPr>
                </a:tc>
                <a:tc>
                  <a:txBody>
                    <a:bodyPr/>
                    <a:lstStyle/>
                    <a:p>
                      <a:pPr algn="ctr"/>
                      <a:r>
                        <a:rPr lang="en-GB" sz="800" noProof="0" dirty="0"/>
                        <a:t>1</a:t>
                      </a:r>
                    </a:p>
                  </a:txBody>
                  <a:tcPr>
                    <a:solidFill>
                      <a:srgbClr val="FEEEEB"/>
                    </a:solidFill>
                  </a:tcPr>
                </a:tc>
                <a:tc>
                  <a:txBody>
                    <a:bodyPr/>
                    <a:lstStyle/>
                    <a:p>
                      <a:pPr algn="ctr"/>
                      <a:r>
                        <a:rPr lang="en-GB" sz="800" noProof="0" dirty="0"/>
                        <a:t>1</a:t>
                      </a:r>
                    </a:p>
                  </a:txBody>
                  <a:tcPr>
                    <a:solidFill>
                      <a:srgbClr val="FEEEEB"/>
                    </a:solidFill>
                  </a:tcPr>
                </a:tc>
                <a:tc>
                  <a:txBody>
                    <a:bodyPr/>
                    <a:lstStyle/>
                    <a:p>
                      <a:pPr algn="ctr"/>
                      <a:r>
                        <a:rPr lang="en-GB" sz="800" noProof="0" dirty="0"/>
                        <a:t>9</a:t>
                      </a:r>
                    </a:p>
                  </a:txBody>
                  <a:tcPr>
                    <a:solidFill>
                      <a:srgbClr val="FEEEEB"/>
                    </a:solidFill>
                  </a:tcPr>
                </a:tc>
                <a:tc>
                  <a:txBody>
                    <a:bodyPr/>
                    <a:lstStyle/>
                    <a:p>
                      <a:pPr algn="ctr"/>
                      <a:r>
                        <a:rPr lang="en-GB" sz="800" noProof="0" dirty="0"/>
                        <a:t>2</a:t>
                      </a:r>
                    </a:p>
                  </a:txBody>
                  <a:tcPr>
                    <a:solidFill>
                      <a:srgbClr val="FEEEEB"/>
                    </a:solidFill>
                  </a:tcPr>
                </a:tc>
                <a:tc>
                  <a:txBody>
                    <a:bodyPr/>
                    <a:lstStyle/>
                    <a:p>
                      <a:pPr algn="ctr"/>
                      <a:r>
                        <a:rPr lang="en-GB" sz="800" noProof="0" dirty="0"/>
                        <a:t>1</a:t>
                      </a:r>
                    </a:p>
                  </a:txBody>
                  <a:tcPr>
                    <a:solidFill>
                      <a:srgbClr val="FEEEEB"/>
                    </a:solidFill>
                  </a:tcPr>
                </a:tc>
                <a:extLst>
                  <a:ext uri="{0D108BD9-81ED-4DB2-BD59-A6C34878D82A}">
                    <a16:rowId xmlns:a16="http://schemas.microsoft.com/office/drawing/2014/main" val="688940905"/>
                  </a:ext>
                </a:extLst>
              </a:tr>
            </a:tbl>
          </a:graphicData>
        </a:graphic>
      </p:graphicFrame>
      <p:sp>
        <p:nvSpPr>
          <p:cNvPr id="3" name="Platshållare för sidfot 5">
            <a:extLst>
              <a:ext uri="{FF2B5EF4-FFF2-40B4-BE49-F238E27FC236}">
                <a16:creationId xmlns:a16="http://schemas.microsoft.com/office/drawing/2014/main" id="{FEC0B2D0-7779-227A-A5AB-39DDADA8CBCC}"/>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Tree>
    <p:extLst>
      <p:ext uri="{BB962C8B-B14F-4D97-AF65-F5344CB8AC3E}">
        <p14:creationId xmlns:p14="http://schemas.microsoft.com/office/powerpoint/2010/main" val="362997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A2F03370-69CA-4295-B241-E7C13B72CA9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75856" y="1203598"/>
            <a:ext cx="5400600" cy="3098309"/>
          </a:xfrm>
          <a:prstGeom prst="rect">
            <a:avLst/>
          </a:prstGeom>
        </p:spPr>
      </p:pic>
      <p:sp>
        <p:nvSpPr>
          <p:cNvPr id="5" name="Rubrik 4">
            <a:extLst>
              <a:ext uri="{FF2B5EF4-FFF2-40B4-BE49-F238E27FC236}">
                <a16:creationId xmlns:a16="http://schemas.microsoft.com/office/drawing/2014/main" id="{F349EEC9-0E1A-4853-854D-C753E134B7AB}"/>
              </a:ext>
            </a:extLst>
          </p:cNvPr>
          <p:cNvSpPr>
            <a:spLocks noGrp="1"/>
          </p:cNvSpPr>
          <p:nvPr>
            <p:ph type="title"/>
          </p:nvPr>
        </p:nvSpPr>
        <p:spPr/>
        <p:txBody>
          <a:bodyPr/>
          <a:lstStyle/>
          <a:p>
            <a:r>
              <a:rPr lang="sv-SE" dirty="0"/>
              <a:t>Värdegrund med människan i centrum</a:t>
            </a:r>
          </a:p>
        </p:txBody>
      </p:sp>
      <p:sp>
        <p:nvSpPr>
          <p:cNvPr id="8" name="Platshållare för innehåll 2">
            <a:extLst>
              <a:ext uri="{FF2B5EF4-FFF2-40B4-BE49-F238E27FC236}">
                <a16:creationId xmlns:a16="http://schemas.microsoft.com/office/drawing/2014/main" id="{4ECF187B-DCF7-4730-8D5B-F96E598660B7}"/>
              </a:ext>
              <a:ext uri="{C183D7F6-B498-43B3-948B-1728B52AA6E4}">
                <adec:decorative xmlns:adec="http://schemas.microsoft.com/office/drawing/2017/decorative" val="0"/>
              </a:ext>
            </a:extLst>
          </p:cNvPr>
          <p:cNvSpPr txBox="1">
            <a:spLocks/>
          </p:cNvSpPr>
          <p:nvPr/>
        </p:nvSpPr>
        <p:spPr bwMode="auto">
          <a:xfrm>
            <a:off x="359669" y="1543416"/>
            <a:ext cx="4212331" cy="2284273"/>
          </a:xfrm>
          <a:prstGeom prst="rect">
            <a:avLst/>
          </a:prstGeom>
          <a:solidFill>
            <a:schemeClr val="accent1"/>
          </a:solidFill>
          <a:ln>
            <a:noFill/>
          </a:ln>
          <a:effectLst/>
        </p:spPr>
        <p:txBody>
          <a:bodyPr vert="horz" wrap="square" lIns="252000" tIns="216000" rIns="216000" bIns="216000" numCol="1" anchor="ctr" anchorCtr="0" compatLnSpc="1">
            <a:prstTxWarp prst="textNoShape">
              <a:avLst/>
            </a:prstTxWarp>
            <a:noAutofit/>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lnSpc>
                <a:spcPts val="2600"/>
              </a:lnSpc>
              <a:spcBef>
                <a:spcPts val="2400"/>
              </a:spcBef>
              <a:buNone/>
            </a:pPr>
            <a:r>
              <a:rPr lang="sv-SE" sz="1800" kern="0" dirty="0">
                <a:solidFill>
                  <a:schemeClr val="bg1"/>
                </a:solidFill>
              </a:rPr>
              <a:t>Tre delar:</a:t>
            </a:r>
          </a:p>
          <a:p>
            <a:pPr marL="0" indent="0">
              <a:lnSpc>
                <a:spcPts val="2600"/>
              </a:lnSpc>
              <a:spcBef>
                <a:spcPts val="800"/>
              </a:spcBef>
              <a:buNone/>
            </a:pPr>
            <a:r>
              <a:rPr lang="sv-SE" sz="1800" kern="0" dirty="0">
                <a:solidFill>
                  <a:schemeClr val="bg1"/>
                </a:solidFill>
              </a:rPr>
              <a:t>Magna Charta Universitatum, </a:t>
            </a:r>
            <a:br>
              <a:rPr lang="sv-SE" sz="1800" kern="0" dirty="0">
                <a:solidFill>
                  <a:schemeClr val="bg1"/>
                </a:solidFill>
              </a:rPr>
            </a:br>
            <a:r>
              <a:rPr lang="sv-SE" sz="1800" kern="0" dirty="0">
                <a:solidFill>
                  <a:schemeClr val="bg1"/>
                </a:solidFill>
              </a:rPr>
              <a:t>Den statliga värdegrunden och Karolinska Institutets kärnvärden:</a:t>
            </a:r>
            <a:br>
              <a:rPr lang="sv-SE" sz="1800" kern="0" dirty="0">
                <a:solidFill>
                  <a:schemeClr val="bg1"/>
                </a:solidFill>
              </a:rPr>
            </a:br>
            <a:r>
              <a:rPr lang="sv-SE" sz="1800" kern="0" dirty="0">
                <a:solidFill>
                  <a:schemeClr val="bg1"/>
                </a:solidFill>
                <a:latin typeface="Wingdings" panose="05000000000000000000" pitchFamily="2" charset="2"/>
              </a:rPr>
              <a:t>l</a:t>
            </a:r>
            <a:r>
              <a:rPr lang="sv-SE" sz="1800" kern="0" dirty="0">
                <a:solidFill>
                  <a:schemeClr val="bg1"/>
                </a:solidFill>
              </a:rPr>
              <a:t> kreativitet </a:t>
            </a:r>
            <a:r>
              <a:rPr lang="sv-SE" sz="1800" kern="0" dirty="0">
                <a:solidFill>
                  <a:schemeClr val="bg1"/>
                </a:solidFill>
                <a:latin typeface="Wingdings" panose="05000000000000000000" pitchFamily="2" charset="2"/>
              </a:rPr>
              <a:t>l</a:t>
            </a:r>
            <a:r>
              <a:rPr lang="sv-SE" sz="1800" kern="0" dirty="0">
                <a:solidFill>
                  <a:schemeClr val="bg1"/>
                </a:solidFill>
              </a:rPr>
              <a:t> passion </a:t>
            </a:r>
            <a:r>
              <a:rPr lang="sv-SE" sz="1800" kern="0" dirty="0">
                <a:solidFill>
                  <a:schemeClr val="bg1"/>
                </a:solidFill>
                <a:latin typeface="Wingdings" panose="05000000000000000000" pitchFamily="2" charset="2"/>
              </a:rPr>
              <a:t>l</a:t>
            </a:r>
            <a:r>
              <a:rPr lang="sv-SE" sz="1800" kern="0" dirty="0">
                <a:solidFill>
                  <a:schemeClr val="bg1"/>
                </a:solidFill>
              </a:rPr>
              <a:t> ansvar</a:t>
            </a:r>
          </a:p>
        </p:txBody>
      </p:sp>
      <p:sp>
        <p:nvSpPr>
          <p:cNvPr id="9" name="Platshållare för sidfot 4">
            <a:extLst>
              <a:ext uri="{FF2B5EF4-FFF2-40B4-BE49-F238E27FC236}">
                <a16:creationId xmlns:a16="http://schemas.microsoft.com/office/drawing/2014/main" id="{409E5803-D019-4395-9121-7344143A2F99}"/>
              </a:ext>
              <a:ext uri="{C183D7F6-B498-43B3-948B-1728B52AA6E4}">
                <adec:decorative xmlns:adec="http://schemas.microsoft.com/office/drawing/2017/decorative" val="1"/>
              </a:ext>
            </a:extLst>
          </p:cNvPr>
          <p:cNvSpPr txBox="1">
            <a:spLocks/>
          </p:cNvSpPr>
          <p:nvPr/>
        </p:nvSpPr>
        <p:spPr bwMode="auto">
          <a:xfrm>
            <a:off x="7884368" y="4287366"/>
            <a:ext cx="864096"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r"/>
            <a:r>
              <a:rPr lang="sv-SE" altLang="sv-SE" sz="600" dirty="0">
                <a:solidFill>
                  <a:schemeClr val="tx1"/>
                </a:solidFill>
              </a:rPr>
              <a:t>Foto: </a:t>
            </a:r>
            <a:r>
              <a:rPr lang="sv-SE" altLang="sv-SE" sz="600" dirty="0" err="1">
                <a:solidFill>
                  <a:schemeClr val="tx1"/>
                </a:solidFill>
              </a:rPr>
              <a:t>Pixabay</a:t>
            </a:r>
            <a:endParaRPr lang="sv-SE" altLang="sv-SE" sz="600" dirty="0">
              <a:solidFill>
                <a:schemeClr val="tx1"/>
              </a:solidFill>
            </a:endParaRPr>
          </a:p>
        </p:txBody>
      </p:sp>
      <p:sp>
        <p:nvSpPr>
          <p:cNvPr id="3" name="Platshållare för sidfot 5">
            <a:extLst>
              <a:ext uri="{FF2B5EF4-FFF2-40B4-BE49-F238E27FC236}">
                <a16:creationId xmlns:a16="http://schemas.microsoft.com/office/drawing/2014/main" id="{09A0039A-D64F-B114-7CC4-522B53C73AFD}"/>
              </a:ext>
              <a:ext uri="{C183D7F6-B498-43B3-948B-1728B52AA6E4}">
                <adec:decorative xmlns:adec="http://schemas.microsoft.com/office/drawing/2017/decorative" val="1"/>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
        <p:nvSpPr>
          <p:cNvPr id="2" name="Platshållare för datum 1">
            <a:extLst>
              <a:ext uri="{FF2B5EF4-FFF2-40B4-BE49-F238E27FC236}">
                <a16:creationId xmlns:a16="http://schemas.microsoft.com/office/drawing/2014/main" id="{2CA648B8-A9B0-4253-81B1-66C4F7CEF8FE}"/>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B194BA2B-2F55-441A-BBF2-28DC4525C51D}"/>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3</a:t>
            </a:fld>
            <a:endParaRPr lang="sv-SE"/>
          </a:p>
        </p:txBody>
      </p:sp>
    </p:spTree>
    <p:extLst>
      <p:ext uri="{BB962C8B-B14F-4D97-AF65-F5344CB8AC3E}">
        <p14:creationId xmlns:p14="http://schemas.microsoft.com/office/powerpoint/2010/main" val="2542681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4CB3A06-0F4D-471D-A766-CA3AC7FE1263}"/>
              </a:ext>
            </a:extLst>
          </p:cNvPr>
          <p:cNvSpPr>
            <a:spLocks noGrp="1"/>
          </p:cNvSpPr>
          <p:nvPr>
            <p:ph type="title"/>
          </p:nvPr>
        </p:nvSpPr>
        <p:spPr/>
        <p:txBody>
          <a:bodyPr/>
          <a:lstStyle/>
          <a:p>
            <a:r>
              <a:rPr lang="sv-SE" dirty="0"/>
              <a:t>Historia</a:t>
            </a:r>
          </a:p>
        </p:txBody>
      </p:sp>
      <p:sp>
        <p:nvSpPr>
          <p:cNvPr id="10" name="Rektangel 9">
            <a:extLst>
              <a:ext uri="{FF2B5EF4-FFF2-40B4-BE49-F238E27FC236}">
                <a16:creationId xmlns:a16="http://schemas.microsoft.com/office/drawing/2014/main" id="{2C77D8C5-BED5-49D3-9FAC-30F5807129DB}"/>
              </a:ext>
            </a:extLst>
          </p:cNvPr>
          <p:cNvSpPr/>
          <p:nvPr/>
        </p:nvSpPr>
        <p:spPr>
          <a:xfrm>
            <a:off x="557732" y="3219822"/>
            <a:ext cx="1471866" cy="1323439"/>
          </a:xfrm>
          <a:prstGeom prst="rect">
            <a:avLst/>
          </a:prstGeom>
        </p:spPr>
        <p:txBody>
          <a:bodyPr wrap="square">
            <a:spAutoFit/>
          </a:bodyPr>
          <a:lstStyle/>
          <a:p>
            <a:pPr marL="0" indent="0">
              <a:buClr>
                <a:schemeClr val="bg1"/>
              </a:buClr>
              <a:buNone/>
            </a:pPr>
            <a:r>
              <a:rPr lang="sv-SE" sz="1400" b="1" dirty="0">
                <a:solidFill>
                  <a:schemeClr val="accent1"/>
                </a:solidFill>
                <a:latin typeface="+mn-lt"/>
              </a:rPr>
              <a:t>1810</a:t>
            </a:r>
          </a:p>
          <a:p>
            <a:pPr marL="0" indent="0">
              <a:buClr>
                <a:schemeClr val="bg1"/>
              </a:buClr>
              <a:buNone/>
            </a:pPr>
            <a:r>
              <a:rPr lang="sv-SE" sz="1100" dirty="0">
                <a:latin typeface="+mn-lt"/>
              </a:rPr>
              <a:t>Kung Karl XIII inrättar ett </a:t>
            </a:r>
            <a:br>
              <a:rPr lang="sv-SE" sz="1100" dirty="0">
                <a:latin typeface="+mn-lt"/>
              </a:rPr>
            </a:br>
            <a:r>
              <a:rPr lang="sv-SE" sz="1100" dirty="0">
                <a:latin typeface="+mn-lt"/>
              </a:rPr>
              <a:t>”institut för </a:t>
            </a:r>
            <a:br>
              <a:rPr lang="sv-SE" sz="1100" dirty="0">
                <a:latin typeface="+mn-lt"/>
              </a:rPr>
            </a:br>
            <a:r>
              <a:rPr lang="sv-SE" sz="1100" dirty="0">
                <a:latin typeface="+mn-lt"/>
              </a:rPr>
              <a:t>danande </a:t>
            </a:r>
            <a:br>
              <a:rPr lang="sv-SE" sz="1100" dirty="0">
                <a:latin typeface="+mn-lt"/>
              </a:rPr>
            </a:br>
            <a:r>
              <a:rPr lang="sv-SE" sz="1100" dirty="0">
                <a:latin typeface="+mn-lt"/>
              </a:rPr>
              <a:t>av skickelige fältläkare”.</a:t>
            </a:r>
            <a:endParaRPr lang="sv-SE" sz="1200" dirty="0">
              <a:latin typeface="+mn-lt"/>
            </a:endParaRPr>
          </a:p>
        </p:txBody>
      </p:sp>
      <p:pic>
        <p:nvPicPr>
          <p:cNvPr id="19" name="Picture 11">
            <a:extLst>
              <a:ext uri="{FF2B5EF4-FFF2-40B4-BE49-F238E27FC236}">
                <a16:creationId xmlns:a16="http://schemas.microsoft.com/office/drawing/2014/main" id="{7DFEBAFA-F7C6-4AA5-BCA7-9AFA450704F2}"/>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657487" y="1740502"/>
            <a:ext cx="1006646" cy="988411"/>
          </a:xfrm>
          <a:prstGeom prst="rect">
            <a:avLst/>
          </a:prstGeom>
          <a:ln>
            <a:noFill/>
          </a:ln>
          <a:effectLst/>
        </p:spPr>
      </p:pic>
      <p:sp>
        <p:nvSpPr>
          <p:cNvPr id="14" name="Rektangel 13">
            <a:extLst>
              <a:ext uri="{FF2B5EF4-FFF2-40B4-BE49-F238E27FC236}">
                <a16:creationId xmlns:a16="http://schemas.microsoft.com/office/drawing/2014/main" id="{9FED39CA-289E-44DD-8315-153DD5AF33EE}"/>
              </a:ext>
            </a:extLst>
          </p:cNvPr>
          <p:cNvSpPr/>
          <p:nvPr/>
        </p:nvSpPr>
        <p:spPr>
          <a:xfrm>
            <a:off x="1907704" y="3219822"/>
            <a:ext cx="1728192" cy="1323439"/>
          </a:xfrm>
          <a:prstGeom prst="rect">
            <a:avLst/>
          </a:prstGeom>
        </p:spPr>
        <p:txBody>
          <a:bodyPr wrap="square">
            <a:spAutoFit/>
          </a:bodyPr>
          <a:lstStyle/>
          <a:p>
            <a:pPr>
              <a:buClr>
                <a:schemeClr val="bg1"/>
              </a:buClr>
            </a:pPr>
            <a:r>
              <a:rPr lang="sv-SE" sz="1400" b="1" dirty="0">
                <a:solidFill>
                  <a:schemeClr val="accent1"/>
                </a:solidFill>
                <a:latin typeface="+mn-lt"/>
              </a:rPr>
              <a:t>1937</a:t>
            </a:r>
          </a:p>
          <a:p>
            <a:pPr marL="0" indent="0">
              <a:buClr>
                <a:schemeClr val="bg1"/>
              </a:buClr>
              <a:buNone/>
            </a:pPr>
            <a:r>
              <a:rPr lang="sv-SE" sz="1100" dirty="0">
                <a:latin typeface="+mn-lt"/>
              </a:rPr>
              <a:t>Nanna Svartz </a:t>
            </a:r>
            <a:br>
              <a:rPr lang="sv-SE" sz="1100" dirty="0">
                <a:latin typeface="+mn-lt"/>
              </a:rPr>
            </a:br>
            <a:r>
              <a:rPr lang="sv-SE" sz="1100" dirty="0">
                <a:latin typeface="+mn-lt"/>
              </a:rPr>
              <a:t>blir professor </a:t>
            </a:r>
            <a:br>
              <a:rPr lang="sv-SE" sz="1100" dirty="0">
                <a:latin typeface="+mn-lt"/>
              </a:rPr>
            </a:br>
            <a:r>
              <a:rPr lang="sv-SE" sz="1100" dirty="0">
                <a:latin typeface="+mn-lt"/>
              </a:rPr>
              <a:t>vid KI, och tillika </a:t>
            </a:r>
            <a:br>
              <a:rPr lang="sv-SE" sz="1100" dirty="0">
                <a:latin typeface="+mn-lt"/>
              </a:rPr>
            </a:br>
            <a:r>
              <a:rPr lang="sv-SE" sz="1100" dirty="0">
                <a:latin typeface="+mn-lt"/>
              </a:rPr>
              <a:t>Sveriges första </a:t>
            </a:r>
            <a:br>
              <a:rPr lang="sv-SE" sz="1100" dirty="0">
                <a:latin typeface="+mn-lt"/>
              </a:rPr>
            </a:br>
            <a:r>
              <a:rPr lang="sv-SE" sz="1100" dirty="0">
                <a:latin typeface="+mn-lt"/>
              </a:rPr>
              <a:t>kvinnliga professor </a:t>
            </a:r>
            <a:br>
              <a:rPr lang="sv-SE" sz="1100" dirty="0">
                <a:latin typeface="+mn-lt"/>
              </a:rPr>
            </a:br>
            <a:r>
              <a:rPr lang="sv-SE" sz="1100" dirty="0">
                <a:latin typeface="+mn-lt"/>
              </a:rPr>
              <a:t>i statlig tjänst. </a:t>
            </a:r>
          </a:p>
        </p:txBody>
      </p:sp>
      <p:pic>
        <p:nvPicPr>
          <p:cNvPr id="17" name="Bildobjekt 16">
            <a:extLst>
              <a:ext uri="{FF2B5EF4-FFF2-40B4-BE49-F238E27FC236}">
                <a16:creationId xmlns:a16="http://schemas.microsoft.com/office/drawing/2014/main" id="{36DB551D-18E6-44F9-8FF3-E9F062458006}"/>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40277" y="1740479"/>
            <a:ext cx="1006646" cy="988433"/>
          </a:xfrm>
          <a:prstGeom prst="rect">
            <a:avLst/>
          </a:prstGeom>
        </p:spPr>
      </p:pic>
      <p:sp>
        <p:nvSpPr>
          <p:cNvPr id="15" name="Rektangel 14">
            <a:extLst>
              <a:ext uri="{FF2B5EF4-FFF2-40B4-BE49-F238E27FC236}">
                <a16:creationId xmlns:a16="http://schemas.microsoft.com/office/drawing/2014/main" id="{558479F9-704B-4013-A0EA-3B5009C5FB19}"/>
              </a:ext>
            </a:extLst>
          </p:cNvPr>
          <p:cNvSpPr/>
          <p:nvPr/>
        </p:nvSpPr>
        <p:spPr>
          <a:xfrm>
            <a:off x="3335288" y="3222001"/>
            <a:ext cx="1452736" cy="1154162"/>
          </a:xfrm>
          <a:prstGeom prst="rect">
            <a:avLst/>
          </a:prstGeom>
        </p:spPr>
        <p:txBody>
          <a:bodyPr wrap="square">
            <a:spAutoFit/>
          </a:bodyPr>
          <a:lstStyle/>
          <a:p>
            <a:pPr marL="0" indent="0">
              <a:buClr>
                <a:schemeClr val="bg1"/>
              </a:buClr>
              <a:buNone/>
            </a:pPr>
            <a:r>
              <a:rPr lang="sv-SE" sz="1400" b="1" dirty="0">
                <a:solidFill>
                  <a:schemeClr val="accent1"/>
                </a:solidFill>
                <a:latin typeface="+mn-lt"/>
              </a:rPr>
              <a:t>1955</a:t>
            </a:r>
          </a:p>
          <a:p>
            <a:pPr marL="0" indent="0">
              <a:buClr>
                <a:schemeClr val="bg1"/>
              </a:buClr>
              <a:buNone/>
            </a:pPr>
            <a:r>
              <a:rPr lang="sv-SE" sz="1100" dirty="0">
                <a:latin typeface="+mn-lt"/>
              </a:rPr>
              <a:t>Hugo Theorell </a:t>
            </a:r>
            <a:br>
              <a:rPr lang="sv-SE" sz="1100" dirty="0">
                <a:latin typeface="+mn-lt"/>
              </a:rPr>
            </a:br>
            <a:r>
              <a:rPr lang="sv-SE" sz="1100" dirty="0">
                <a:latin typeface="+mn-lt"/>
              </a:rPr>
              <a:t>blir KI:s förste Nobelpristagare </a:t>
            </a:r>
            <a:br>
              <a:rPr lang="sv-SE" sz="1100" dirty="0">
                <a:latin typeface="+mn-lt"/>
              </a:rPr>
            </a:br>
            <a:r>
              <a:rPr lang="sv-SE" sz="1100" dirty="0">
                <a:latin typeface="+mn-lt"/>
              </a:rPr>
              <a:t>i medicin eller fysiologi.</a:t>
            </a:r>
            <a:endParaRPr lang="sv-SE" sz="1200" dirty="0">
              <a:latin typeface="+mn-lt"/>
            </a:endParaRPr>
          </a:p>
        </p:txBody>
      </p:sp>
      <p:pic>
        <p:nvPicPr>
          <p:cNvPr id="18" name="Bildobjekt 17">
            <a:extLst>
              <a:ext uri="{FF2B5EF4-FFF2-40B4-BE49-F238E27FC236}">
                <a16:creationId xmlns:a16="http://schemas.microsoft.com/office/drawing/2014/main" id="{DD071382-6ACB-4B0B-849E-F04C7072EB6D}"/>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423067" y="1740491"/>
            <a:ext cx="1006647" cy="988432"/>
          </a:xfrm>
          <a:prstGeom prst="rect">
            <a:avLst/>
          </a:prstGeom>
        </p:spPr>
      </p:pic>
      <p:sp>
        <p:nvSpPr>
          <p:cNvPr id="23" name="Rektangel 22">
            <a:extLst>
              <a:ext uri="{FF2B5EF4-FFF2-40B4-BE49-F238E27FC236}">
                <a16:creationId xmlns:a16="http://schemas.microsoft.com/office/drawing/2014/main" id="{B4C6EA08-7DB8-4352-B30C-1BA0823A70B8}"/>
              </a:ext>
            </a:extLst>
          </p:cNvPr>
          <p:cNvSpPr/>
          <p:nvPr/>
        </p:nvSpPr>
        <p:spPr>
          <a:xfrm>
            <a:off x="4572000" y="3222002"/>
            <a:ext cx="1643608" cy="1492716"/>
          </a:xfrm>
          <a:prstGeom prst="rect">
            <a:avLst/>
          </a:prstGeom>
        </p:spPr>
        <p:txBody>
          <a:bodyPr wrap="square">
            <a:spAutoFit/>
          </a:bodyPr>
          <a:lstStyle/>
          <a:p>
            <a:pPr>
              <a:buClr>
                <a:schemeClr val="bg1"/>
              </a:buClr>
            </a:pPr>
            <a:r>
              <a:rPr lang="sv-SE" sz="1400" b="1" dirty="0">
                <a:solidFill>
                  <a:schemeClr val="accent1"/>
                </a:solidFill>
                <a:latin typeface="+mn-lt"/>
              </a:rPr>
              <a:t>1997</a:t>
            </a:r>
          </a:p>
          <a:p>
            <a:pPr marL="0" indent="0">
              <a:buClr>
                <a:schemeClr val="bg1"/>
              </a:buClr>
              <a:buNone/>
            </a:pPr>
            <a:r>
              <a:rPr lang="sv-SE" sz="1100" dirty="0">
                <a:latin typeface="+mn-lt"/>
              </a:rPr>
              <a:t>KI får officiell status </a:t>
            </a:r>
            <a:br>
              <a:rPr lang="sv-SE" sz="1100" dirty="0">
                <a:latin typeface="+mn-lt"/>
              </a:rPr>
            </a:br>
            <a:r>
              <a:rPr lang="sv-SE" sz="1100" dirty="0">
                <a:latin typeface="+mn-lt"/>
              </a:rPr>
              <a:t>som universitet med uppdraget att ”genom forskning, utbildning och information med-</a:t>
            </a:r>
            <a:br>
              <a:rPr lang="sv-SE" sz="1100" dirty="0">
                <a:latin typeface="+mn-lt"/>
              </a:rPr>
            </a:br>
            <a:r>
              <a:rPr lang="sv-SE" sz="1100" dirty="0">
                <a:latin typeface="+mn-lt"/>
              </a:rPr>
              <a:t>verka till att förbättra människors hälsa”.</a:t>
            </a:r>
          </a:p>
        </p:txBody>
      </p:sp>
      <p:pic>
        <p:nvPicPr>
          <p:cNvPr id="7" name="Bildobjekt 6">
            <a:extLst>
              <a:ext uri="{FF2B5EF4-FFF2-40B4-BE49-F238E27FC236}">
                <a16:creationId xmlns:a16="http://schemas.microsoft.com/office/drawing/2014/main" id="{B0AC4BFB-9C3D-4FD7-A65D-81D5005DB824}"/>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805858" y="1738463"/>
            <a:ext cx="1014100" cy="995638"/>
          </a:xfrm>
          <a:prstGeom prst="rect">
            <a:avLst/>
          </a:prstGeom>
        </p:spPr>
      </p:pic>
      <p:sp>
        <p:nvSpPr>
          <p:cNvPr id="16" name="Rektangel 15">
            <a:extLst>
              <a:ext uri="{FF2B5EF4-FFF2-40B4-BE49-F238E27FC236}">
                <a16:creationId xmlns:a16="http://schemas.microsoft.com/office/drawing/2014/main" id="{FF968CC0-A0D1-4454-994A-0C3DF0F437C4}"/>
              </a:ext>
            </a:extLst>
          </p:cNvPr>
          <p:cNvSpPr/>
          <p:nvPr/>
        </p:nvSpPr>
        <p:spPr>
          <a:xfrm>
            <a:off x="6143600" y="3222002"/>
            <a:ext cx="1452736" cy="815608"/>
          </a:xfrm>
          <a:prstGeom prst="rect">
            <a:avLst/>
          </a:prstGeom>
        </p:spPr>
        <p:txBody>
          <a:bodyPr wrap="square">
            <a:spAutoFit/>
          </a:bodyPr>
          <a:lstStyle/>
          <a:p>
            <a:pPr marL="0" indent="0">
              <a:buClr>
                <a:schemeClr val="bg1"/>
              </a:buClr>
              <a:buNone/>
            </a:pPr>
            <a:r>
              <a:rPr lang="sv-SE" sz="1400" b="1" dirty="0">
                <a:solidFill>
                  <a:schemeClr val="accent1"/>
                </a:solidFill>
                <a:latin typeface="+mn-lt"/>
              </a:rPr>
              <a:t>2010</a:t>
            </a:r>
          </a:p>
          <a:p>
            <a:pPr marL="0" indent="0">
              <a:buClr>
                <a:schemeClr val="bg1"/>
              </a:buClr>
              <a:buNone/>
            </a:pPr>
            <a:r>
              <a:rPr lang="sv-SE" sz="1100" dirty="0">
                <a:latin typeface="+mn-lt"/>
              </a:rPr>
              <a:t>Karolinska </a:t>
            </a:r>
          </a:p>
          <a:p>
            <a:pPr marL="0" indent="0">
              <a:buClr>
                <a:schemeClr val="bg1"/>
              </a:buClr>
              <a:buNone/>
            </a:pPr>
            <a:r>
              <a:rPr lang="sv-SE" sz="1100" dirty="0">
                <a:latin typeface="+mn-lt"/>
              </a:rPr>
              <a:t>Institutet fyller </a:t>
            </a:r>
          </a:p>
          <a:p>
            <a:pPr marL="0" indent="0">
              <a:buClr>
                <a:schemeClr val="bg1"/>
              </a:buClr>
              <a:buNone/>
            </a:pPr>
            <a:r>
              <a:rPr lang="sv-SE" sz="1100" dirty="0">
                <a:latin typeface="+mn-lt"/>
              </a:rPr>
              <a:t>200 år.</a:t>
            </a:r>
            <a:endParaRPr lang="sv-SE" sz="1200" dirty="0">
              <a:latin typeface="+mn-lt"/>
            </a:endParaRPr>
          </a:p>
        </p:txBody>
      </p:sp>
      <p:pic>
        <p:nvPicPr>
          <p:cNvPr id="24" name="Bildobjekt 23">
            <a:extLst>
              <a:ext uri="{FF2B5EF4-FFF2-40B4-BE49-F238E27FC236}">
                <a16:creationId xmlns:a16="http://schemas.microsoft.com/office/drawing/2014/main" id="{2A755AAA-BD82-4BF1-82E3-D1A4A03E961B}"/>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435"/>
          <a:stretch/>
        </p:blipFill>
        <p:spPr>
          <a:xfrm>
            <a:off x="6196101" y="1738451"/>
            <a:ext cx="1014100" cy="990450"/>
          </a:xfrm>
          <a:prstGeom prst="rect">
            <a:avLst/>
          </a:prstGeom>
        </p:spPr>
      </p:pic>
      <p:sp>
        <p:nvSpPr>
          <p:cNvPr id="21" name="Rektangel 20">
            <a:extLst>
              <a:ext uri="{FF2B5EF4-FFF2-40B4-BE49-F238E27FC236}">
                <a16:creationId xmlns:a16="http://schemas.microsoft.com/office/drawing/2014/main" id="{1E7E7DD0-FF08-49A2-B6D0-55DA10C28EFD}"/>
              </a:ext>
            </a:extLst>
          </p:cNvPr>
          <p:cNvSpPr/>
          <p:nvPr/>
        </p:nvSpPr>
        <p:spPr>
          <a:xfrm>
            <a:off x="7439744" y="3222002"/>
            <a:ext cx="1452736" cy="1154162"/>
          </a:xfrm>
          <a:prstGeom prst="rect">
            <a:avLst/>
          </a:prstGeom>
        </p:spPr>
        <p:txBody>
          <a:bodyPr wrap="square">
            <a:spAutoFit/>
          </a:bodyPr>
          <a:lstStyle/>
          <a:p>
            <a:pPr>
              <a:buClr>
                <a:schemeClr val="bg1"/>
              </a:buClr>
            </a:pPr>
            <a:r>
              <a:rPr lang="sv-SE" sz="1400" b="1" dirty="0">
                <a:solidFill>
                  <a:schemeClr val="accent1"/>
                </a:solidFill>
                <a:latin typeface="+mn-lt"/>
              </a:rPr>
              <a:t>2019</a:t>
            </a:r>
          </a:p>
          <a:p>
            <a:pPr marL="0" indent="0">
              <a:buClr>
                <a:schemeClr val="bg1"/>
              </a:buClr>
              <a:buNone/>
            </a:pPr>
            <a:r>
              <a:rPr lang="sv-SE" sz="1100" dirty="0">
                <a:latin typeface="+mn-lt"/>
              </a:rPr>
              <a:t>Strategi 2030, </a:t>
            </a:r>
            <a:br>
              <a:rPr lang="sv-SE" sz="1100" dirty="0">
                <a:latin typeface="+mn-lt"/>
              </a:rPr>
            </a:br>
            <a:r>
              <a:rPr lang="sv-SE" sz="1100" dirty="0">
                <a:latin typeface="+mn-lt"/>
              </a:rPr>
              <a:t>som ska guida </a:t>
            </a:r>
            <a:br>
              <a:rPr lang="sv-SE" sz="1100" dirty="0">
                <a:latin typeface="+mn-lt"/>
              </a:rPr>
            </a:br>
            <a:r>
              <a:rPr lang="sv-SE" sz="1100" dirty="0">
                <a:latin typeface="+mn-lt"/>
              </a:rPr>
              <a:t>KI in i framtiden, beslutas av konsistoriet.</a:t>
            </a:r>
            <a:endParaRPr lang="sv-SE" sz="1200" dirty="0">
              <a:latin typeface="+mn-lt"/>
            </a:endParaRPr>
          </a:p>
        </p:txBody>
      </p:sp>
      <p:grpSp>
        <p:nvGrpSpPr>
          <p:cNvPr id="25" name="Grupp 24">
            <a:extLst>
              <a:ext uri="{FF2B5EF4-FFF2-40B4-BE49-F238E27FC236}">
                <a16:creationId xmlns:a16="http://schemas.microsoft.com/office/drawing/2014/main" id="{96288D60-3A2B-485B-B13B-750314FF00B9}"/>
              </a:ext>
              <a:ext uri="{C183D7F6-B498-43B3-948B-1728B52AA6E4}">
                <adec:decorative xmlns:adec="http://schemas.microsoft.com/office/drawing/2017/decorative" val="1"/>
              </a:ext>
            </a:extLst>
          </p:cNvPr>
          <p:cNvGrpSpPr/>
          <p:nvPr/>
        </p:nvGrpSpPr>
        <p:grpSpPr>
          <a:xfrm>
            <a:off x="7556385" y="1733439"/>
            <a:ext cx="1030951" cy="1002190"/>
            <a:chOff x="7458977" y="2952865"/>
            <a:chExt cx="1030951" cy="1004246"/>
          </a:xfrm>
        </p:grpSpPr>
        <p:pic>
          <p:nvPicPr>
            <p:cNvPr id="26" name="Bildobjekt 25">
              <a:extLst>
                <a:ext uri="{FF2B5EF4-FFF2-40B4-BE49-F238E27FC236}">
                  <a16:creationId xmlns:a16="http://schemas.microsoft.com/office/drawing/2014/main" id="{D3F7DBC5-F89C-4859-B589-B6FAF916AF8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458977" y="2952865"/>
              <a:ext cx="1030951" cy="1004246"/>
            </a:xfrm>
            <a:prstGeom prst="rect">
              <a:avLst/>
            </a:prstGeom>
          </p:spPr>
        </p:pic>
        <p:pic>
          <p:nvPicPr>
            <p:cNvPr id="27" name="Bildobjekt 26">
              <a:extLst>
                <a:ext uri="{FF2B5EF4-FFF2-40B4-BE49-F238E27FC236}">
                  <a16:creationId xmlns:a16="http://schemas.microsoft.com/office/drawing/2014/main" id="{CED526B8-2E71-4F0A-B68B-7B580DF6979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543077" y="3343530"/>
              <a:ext cx="877497" cy="270171"/>
            </a:xfrm>
            <a:prstGeom prst="rect">
              <a:avLst/>
            </a:prstGeom>
          </p:spPr>
        </p:pic>
      </p:grpSp>
      <p:cxnSp>
        <p:nvCxnSpPr>
          <p:cNvPr id="8" name="Rak koppling 7">
            <a:extLst>
              <a:ext uri="{FF2B5EF4-FFF2-40B4-BE49-F238E27FC236}">
                <a16:creationId xmlns:a16="http://schemas.microsoft.com/office/drawing/2014/main" id="{6D7135CD-3F8C-42C2-8A13-6246BA8400B1}"/>
              </a:ext>
              <a:ext uri="{C183D7F6-B498-43B3-948B-1728B52AA6E4}">
                <adec:decorative xmlns:adec="http://schemas.microsoft.com/office/drawing/2017/decorative" val="1"/>
              </a:ext>
            </a:extLst>
          </p:cNvPr>
          <p:cNvCxnSpPr/>
          <p:nvPr/>
        </p:nvCxnSpPr>
        <p:spPr bwMode="auto">
          <a:xfrm flipH="1">
            <a:off x="721296" y="2973654"/>
            <a:ext cx="9179296" cy="0"/>
          </a:xfrm>
          <a:prstGeom prst="line">
            <a:avLst/>
          </a:prstGeom>
          <a:solidFill>
            <a:schemeClr val="accent1"/>
          </a:solidFill>
          <a:ln w="25400"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Ellips 8">
            <a:extLst>
              <a:ext uri="{FF2B5EF4-FFF2-40B4-BE49-F238E27FC236}">
                <a16:creationId xmlns:a16="http://schemas.microsoft.com/office/drawing/2014/main" id="{25411D95-6D2C-492C-BAE0-1672EAE71319}"/>
              </a:ext>
              <a:ext uri="{C183D7F6-B498-43B3-948B-1728B52AA6E4}">
                <adec:decorative xmlns:adec="http://schemas.microsoft.com/office/drawing/2017/decorative" val="1"/>
              </a:ext>
            </a:extLst>
          </p:cNvPr>
          <p:cNvSpPr/>
          <p:nvPr/>
        </p:nvSpPr>
        <p:spPr bwMode="auto">
          <a:xfrm>
            <a:off x="651942" y="2859782"/>
            <a:ext cx="228600" cy="2286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charset="0"/>
            </a:endParaRPr>
          </a:p>
        </p:txBody>
      </p:sp>
      <p:sp>
        <p:nvSpPr>
          <p:cNvPr id="11" name="Ellips 10">
            <a:extLst>
              <a:ext uri="{FF2B5EF4-FFF2-40B4-BE49-F238E27FC236}">
                <a16:creationId xmlns:a16="http://schemas.microsoft.com/office/drawing/2014/main" id="{90CCA09A-CE45-40F1-A703-DA2C2926EA87}"/>
              </a:ext>
              <a:ext uri="{C183D7F6-B498-43B3-948B-1728B52AA6E4}">
                <adec:decorative xmlns:adec="http://schemas.microsoft.com/office/drawing/2017/decorative" val="1"/>
              </a:ext>
            </a:extLst>
          </p:cNvPr>
          <p:cNvSpPr/>
          <p:nvPr/>
        </p:nvSpPr>
        <p:spPr bwMode="auto">
          <a:xfrm>
            <a:off x="2026444" y="2859782"/>
            <a:ext cx="228600" cy="2286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charset="0"/>
            </a:endParaRPr>
          </a:p>
        </p:txBody>
      </p:sp>
      <p:sp>
        <p:nvSpPr>
          <p:cNvPr id="12" name="Ellips 11">
            <a:extLst>
              <a:ext uri="{FF2B5EF4-FFF2-40B4-BE49-F238E27FC236}">
                <a16:creationId xmlns:a16="http://schemas.microsoft.com/office/drawing/2014/main" id="{921F724B-6908-47DF-94C1-84398F85CBC8}"/>
              </a:ext>
              <a:ext uri="{C183D7F6-B498-43B3-948B-1728B52AA6E4}">
                <adec:decorative xmlns:adec="http://schemas.microsoft.com/office/drawing/2017/decorative" val="1"/>
              </a:ext>
            </a:extLst>
          </p:cNvPr>
          <p:cNvSpPr/>
          <p:nvPr/>
        </p:nvSpPr>
        <p:spPr bwMode="auto">
          <a:xfrm>
            <a:off x="3428504" y="2859782"/>
            <a:ext cx="228600" cy="2286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charset="0"/>
            </a:endParaRPr>
          </a:p>
        </p:txBody>
      </p:sp>
      <p:sp>
        <p:nvSpPr>
          <p:cNvPr id="13" name="Ellips 12">
            <a:extLst>
              <a:ext uri="{FF2B5EF4-FFF2-40B4-BE49-F238E27FC236}">
                <a16:creationId xmlns:a16="http://schemas.microsoft.com/office/drawing/2014/main" id="{943D1082-0C4F-49C8-B490-E0F50F25EF98}"/>
              </a:ext>
              <a:ext uri="{C183D7F6-B498-43B3-948B-1728B52AA6E4}">
                <adec:decorative xmlns:adec="http://schemas.microsoft.com/office/drawing/2017/decorative" val="1"/>
              </a:ext>
            </a:extLst>
          </p:cNvPr>
          <p:cNvSpPr/>
          <p:nvPr/>
        </p:nvSpPr>
        <p:spPr bwMode="auto">
          <a:xfrm>
            <a:off x="6215608" y="2859782"/>
            <a:ext cx="228600" cy="2286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charset="0"/>
            </a:endParaRPr>
          </a:p>
        </p:txBody>
      </p:sp>
      <p:sp>
        <p:nvSpPr>
          <p:cNvPr id="20" name="Ellips 19">
            <a:extLst>
              <a:ext uri="{FF2B5EF4-FFF2-40B4-BE49-F238E27FC236}">
                <a16:creationId xmlns:a16="http://schemas.microsoft.com/office/drawing/2014/main" id="{84176113-FF48-4635-9103-4816D016B8F3}"/>
              </a:ext>
              <a:ext uri="{C183D7F6-B498-43B3-948B-1728B52AA6E4}">
                <adec:decorative xmlns:adec="http://schemas.microsoft.com/office/drawing/2017/decorative" val="1"/>
              </a:ext>
            </a:extLst>
          </p:cNvPr>
          <p:cNvSpPr/>
          <p:nvPr/>
        </p:nvSpPr>
        <p:spPr bwMode="auto">
          <a:xfrm>
            <a:off x="7575128" y="2859782"/>
            <a:ext cx="228600" cy="2286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charset="0"/>
            </a:endParaRPr>
          </a:p>
        </p:txBody>
      </p:sp>
      <p:sp>
        <p:nvSpPr>
          <p:cNvPr id="22" name="Ellips 21">
            <a:extLst>
              <a:ext uri="{FF2B5EF4-FFF2-40B4-BE49-F238E27FC236}">
                <a16:creationId xmlns:a16="http://schemas.microsoft.com/office/drawing/2014/main" id="{51B66B24-CF89-4FC6-A6C3-D7F6930B0987}"/>
              </a:ext>
              <a:ext uri="{C183D7F6-B498-43B3-948B-1728B52AA6E4}">
                <adec:decorative xmlns:adec="http://schemas.microsoft.com/office/drawing/2017/decorative" val="1"/>
              </a:ext>
            </a:extLst>
          </p:cNvPr>
          <p:cNvSpPr/>
          <p:nvPr/>
        </p:nvSpPr>
        <p:spPr bwMode="auto">
          <a:xfrm>
            <a:off x="4766816" y="2859782"/>
            <a:ext cx="228600" cy="2286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charset="0"/>
            </a:endParaRPr>
          </a:p>
        </p:txBody>
      </p:sp>
      <p:sp>
        <p:nvSpPr>
          <p:cNvPr id="6" name="Platshållare för sidfot 5">
            <a:extLst>
              <a:ext uri="{FF2B5EF4-FFF2-40B4-BE49-F238E27FC236}">
                <a16:creationId xmlns:a16="http://schemas.microsoft.com/office/drawing/2014/main" id="{5C704570-AF70-4590-CEB1-D659BAE7620C}"/>
              </a:ext>
              <a:ext uri="{C183D7F6-B498-43B3-948B-1728B52AA6E4}">
                <adec:decorative xmlns:adec="http://schemas.microsoft.com/office/drawing/2017/decorative" val="1"/>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
        <p:nvSpPr>
          <p:cNvPr id="2" name="Platshållare för datum 1">
            <a:extLst>
              <a:ext uri="{FF2B5EF4-FFF2-40B4-BE49-F238E27FC236}">
                <a16:creationId xmlns:a16="http://schemas.microsoft.com/office/drawing/2014/main" id="{9B08A04F-CD43-4990-9475-F5570C00C2FC}"/>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CA2723BE-DF5A-4D3E-A404-E4F446899C8D}"/>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30</a:t>
            </a:fld>
            <a:endParaRPr lang="sv-SE"/>
          </a:p>
        </p:txBody>
      </p:sp>
    </p:spTree>
    <p:extLst>
      <p:ext uri="{BB962C8B-B14F-4D97-AF65-F5344CB8AC3E}">
        <p14:creationId xmlns:p14="http://schemas.microsoft.com/office/powerpoint/2010/main" val="3217463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C50B467-EFC7-0593-59A9-D6AE02B3834B}"/>
              </a:ext>
            </a:extLst>
          </p:cNvPr>
          <p:cNvSpPr>
            <a:spLocks noGrp="1"/>
          </p:cNvSpPr>
          <p:nvPr>
            <p:ph type="title" idx="4294967295"/>
          </p:nvPr>
        </p:nvSpPr>
        <p:spPr bwMode="auto">
          <a:xfrm>
            <a:off x="255588" y="4300538"/>
            <a:ext cx="8564562" cy="5778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kumimoji="0" lang="sv-SE" sz="1600" b="0" i="0" u="none" strike="noStrike" kern="0" cap="none" spc="0" normalizeH="0" baseline="0" noProof="0" dirty="0">
                <a:ln>
                  <a:noFill/>
                </a:ln>
                <a:solidFill>
                  <a:schemeClr val="bg1"/>
                </a:solidFill>
                <a:effectLst/>
                <a:uLnTx/>
                <a:uFillTx/>
                <a:latin typeface="+mn-lt"/>
                <a:ea typeface="+mn-ea"/>
                <a:cs typeface="+mn-cs"/>
              </a:rPr>
              <a:t>ki.se</a:t>
            </a:r>
          </a:p>
        </p:txBody>
      </p:sp>
    </p:spTree>
    <p:extLst>
      <p:ext uri="{BB962C8B-B14F-4D97-AF65-F5344CB8AC3E}">
        <p14:creationId xmlns:p14="http://schemas.microsoft.com/office/powerpoint/2010/main" val="19907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4">
            <a:extLst>
              <a:ext uri="{FF2B5EF4-FFF2-40B4-BE49-F238E27FC236}">
                <a16:creationId xmlns:a16="http://schemas.microsoft.com/office/drawing/2014/main" id="{3A5D8D7E-A220-4F24-9A64-1FB5E72597CF}"/>
              </a:ext>
            </a:extLst>
          </p:cNvPr>
          <p:cNvSpPr>
            <a:spLocks noGrp="1"/>
          </p:cNvSpPr>
          <p:nvPr>
            <p:ph type="ctrTitle"/>
          </p:nvPr>
        </p:nvSpPr>
        <p:spPr>
          <a:xfrm>
            <a:off x="971600" y="2067694"/>
            <a:ext cx="7772400" cy="857250"/>
          </a:xfrm>
        </p:spPr>
        <p:txBody>
          <a:bodyPr/>
          <a:lstStyle/>
          <a:p>
            <a:r>
              <a:rPr lang="sv-SE" sz="4000" dirty="0">
                <a:solidFill>
                  <a:schemeClr val="tx1"/>
                </a:solidFill>
              </a:rPr>
              <a:t>Vår vision.</a:t>
            </a:r>
            <a:br>
              <a:rPr lang="sv-SE" sz="4000" dirty="0"/>
            </a:br>
            <a:r>
              <a:rPr lang="sv-SE" sz="4000" dirty="0"/>
              <a:t>Vi driver utvecklingen av kunskap om livet och verkar </a:t>
            </a:r>
            <a:br>
              <a:rPr lang="sv-SE" sz="4000" dirty="0"/>
            </a:br>
            <a:r>
              <a:rPr lang="sv-SE" sz="4000" dirty="0"/>
              <a:t>för en bättre hälsa för alla.</a:t>
            </a:r>
          </a:p>
        </p:txBody>
      </p:sp>
    </p:spTree>
    <p:extLst>
      <p:ext uri="{BB962C8B-B14F-4D97-AF65-F5344CB8AC3E}">
        <p14:creationId xmlns:p14="http://schemas.microsoft.com/office/powerpoint/2010/main" val="205931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B7B46-C39D-36E9-F1D8-61769F9D590A}"/>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05E7B510-F953-0DAA-6880-D735ED0A38D3}"/>
              </a:ext>
            </a:extLst>
          </p:cNvPr>
          <p:cNvSpPr>
            <a:spLocks noGrp="1"/>
          </p:cNvSpPr>
          <p:nvPr>
            <p:ph type="title"/>
          </p:nvPr>
        </p:nvSpPr>
        <p:spPr/>
        <p:txBody>
          <a:bodyPr/>
          <a:lstStyle/>
          <a:p>
            <a:r>
              <a:rPr lang="sv-SE" spc="-20" dirty="0"/>
              <a:t>Långsiktigt förändringsarbete med Strategi 2030</a:t>
            </a:r>
            <a:endParaRPr lang="sv-SE" dirty="0"/>
          </a:p>
        </p:txBody>
      </p:sp>
      <p:sp>
        <p:nvSpPr>
          <p:cNvPr id="3" name="Platshållare för sidfot 2">
            <a:extLst>
              <a:ext uri="{FF2B5EF4-FFF2-40B4-BE49-F238E27FC236}">
                <a16:creationId xmlns:a16="http://schemas.microsoft.com/office/drawing/2014/main" id="{A15680FC-F31B-142B-C681-D357DE1F072C}"/>
              </a:ext>
              <a:ext uri="{C183D7F6-B498-43B3-948B-1728B52AA6E4}">
                <adec:decorative xmlns:adec="http://schemas.microsoft.com/office/drawing/2017/decorative" val="1"/>
              </a:ext>
            </a:extLst>
          </p:cNvPr>
          <p:cNvSpPr>
            <a:spLocks noGrp="1"/>
          </p:cNvSpPr>
          <p:nvPr>
            <p:ph type="ftr" sz="quarter" idx="3"/>
          </p:nvPr>
        </p:nvSpPr>
        <p:spPr/>
        <p:txBody>
          <a:bodyPr/>
          <a:lstStyle/>
          <a:p>
            <a:endParaRPr lang="sv-SE" dirty="0"/>
          </a:p>
        </p:txBody>
      </p:sp>
      <p:sp>
        <p:nvSpPr>
          <p:cNvPr id="2" name="Platshållare för datum 1">
            <a:extLst>
              <a:ext uri="{FF2B5EF4-FFF2-40B4-BE49-F238E27FC236}">
                <a16:creationId xmlns:a16="http://schemas.microsoft.com/office/drawing/2014/main" id="{B13203E0-055E-CB32-3AC1-3B9ED8795BCA}"/>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CA6CED37-ACD1-AB5B-81EB-AD61A273F0E6}"/>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5</a:t>
            </a:fld>
            <a:endParaRPr lang="sv-SE"/>
          </a:p>
        </p:txBody>
      </p:sp>
      <p:pic>
        <p:nvPicPr>
          <p:cNvPr id="7" name="Bildobjekt 6">
            <a:extLst>
              <a:ext uri="{FF2B5EF4-FFF2-40B4-BE49-F238E27FC236}">
                <a16:creationId xmlns:a16="http://schemas.microsoft.com/office/drawing/2014/main" id="{E4D3AE1E-F538-0AF6-2E05-F269E1F0A1B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Rektangel 11">
            <a:extLst>
              <a:ext uri="{FF2B5EF4-FFF2-40B4-BE49-F238E27FC236}">
                <a16:creationId xmlns:a16="http://schemas.microsoft.com/office/drawing/2014/main" id="{179EA8C7-9053-B8A2-2A05-22138CCDE36E}"/>
              </a:ext>
              <a:ext uri="{C183D7F6-B498-43B3-948B-1728B52AA6E4}">
                <adec:decorative xmlns:adec="http://schemas.microsoft.com/office/drawing/2017/decorative" val="1"/>
              </a:ext>
            </a:extLst>
          </p:cNvPr>
          <p:cNvSpPr/>
          <p:nvPr/>
        </p:nvSpPr>
        <p:spPr bwMode="auto">
          <a:xfrm>
            <a:off x="2123728" y="3484947"/>
            <a:ext cx="4968552" cy="1227348"/>
          </a:xfrm>
          <a:prstGeom prst="rect">
            <a:avLst/>
          </a:prstGeom>
          <a:solidFill>
            <a:srgbClr val="201771">
              <a:alpha val="5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sp>
        <p:nvSpPr>
          <p:cNvPr id="13" name="Rubrik 4">
            <a:extLst>
              <a:ext uri="{FF2B5EF4-FFF2-40B4-BE49-F238E27FC236}">
                <a16:creationId xmlns:a16="http://schemas.microsoft.com/office/drawing/2014/main" id="{66C8052E-9BE9-FC8A-8B85-BB71E7EDB56F}"/>
              </a:ext>
            </a:extLst>
          </p:cNvPr>
          <p:cNvSpPr txBox="1">
            <a:spLocks/>
          </p:cNvSpPr>
          <p:nvPr/>
        </p:nvSpPr>
        <p:spPr bwMode="auto">
          <a:xfrm>
            <a:off x="683568" y="3533838"/>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r>
              <a:rPr lang="en-US" sz="3200" kern="0" spc="-20" dirty="0" err="1">
                <a:solidFill>
                  <a:schemeClr val="bg1"/>
                </a:solidFill>
                <a:latin typeface="+mn-lt"/>
              </a:rPr>
              <a:t>Tillsammans</a:t>
            </a:r>
            <a:r>
              <a:rPr lang="en-US" sz="3200" kern="0" spc="-20" dirty="0">
                <a:solidFill>
                  <a:schemeClr val="bg1"/>
                </a:solidFill>
                <a:latin typeface="+mn-lt"/>
              </a:rPr>
              <a:t> </a:t>
            </a:r>
            <a:r>
              <a:rPr lang="en-US" sz="3200" kern="0" spc="-20" dirty="0" err="1">
                <a:solidFill>
                  <a:schemeClr val="bg1"/>
                </a:solidFill>
                <a:latin typeface="+mn-lt"/>
              </a:rPr>
              <a:t>skapar</a:t>
            </a:r>
            <a:r>
              <a:rPr lang="en-US" sz="3200" kern="0" spc="-20" dirty="0">
                <a:solidFill>
                  <a:schemeClr val="bg1"/>
                </a:solidFill>
                <a:latin typeface="+mn-lt"/>
              </a:rPr>
              <a:t> vi</a:t>
            </a:r>
          </a:p>
          <a:p>
            <a:pPr algn="ctr"/>
            <a:r>
              <a:rPr lang="en-US" sz="3200" kern="0" spc="-20" dirty="0" err="1">
                <a:solidFill>
                  <a:schemeClr val="bg1"/>
                </a:solidFill>
                <a:latin typeface="+mn-lt"/>
              </a:rPr>
              <a:t>framtidens</a:t>
            </a:r>
            <a:r>
              <a:rPr lang="en-US" sz="3200" kern="0" spc="-20" dirty="0">
                <a:solidFill>
                  <a:schemeClr val="bg1"/>
                </a:solidFill>
                <a:latin typeface="+mn-lt"/>
              </a:rPr>
              <a:t> KI</a:t>
            </a:r>
            <a:endParaRPr lang="sv-SE" sz="3200" kern="0" spc="-20" dirty="0">
              <a:solidFill>
                <a:schemeClr val="bg1"/>
              </a:solidFill>
              <a:latin typeface="+mn-lt"/>
            </a:endParaRPr>
          </a:p>
        </p:txBody>
      </p:sp>
      <p:pic>
        <p:nvPicPr>
          <p:cNvPr id="8" name="Bildobjekt 7">
            <a:extLst>
              <a:ext uri="{FF2B5EF4-FFF2-40B4-BE49-F238E27FC236}">
                <a16:creationId xmlns:a16="http://schemas.microsoft.com/office/drawing/2014/main" id="{866B93DF-1BDE-25CB-278B-630CECB0307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70838" y="1707654"/>
            <a:ext cx="5202324" cy="1601733"/>
          </a:xfrm>
          <a:prstGeom prst="rect">
            <a:avLst/>
          </a:prstGeom>
        </p:spPr>
      </p:pic>
    </p:spTree>
    <p:extLst>
      <p:ext uri="{BB962C8B-B14F-4D97-AF65-F5344CB8AC3E}">
        <p14:creationId xmlns:p14="http://schemas.microsoft.com/office/powerpoint/2010/main" val="377052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4">
            <a:extLst>
              <a:ext uri="{FF2B5EF4-FFF2-40B4-BE49-F238E27FC236}">
                <a16:creationId xmlns:a16="http://schemas.microsoft.com/office/drawing/2014/main" id="{6F9E433D-FFA9-400D-B6EB-6109B3EC75EA}"/>
              </a:ext>
            </a:extLst>
          </p:cNvPr>
          <p:cNvSpPr>
            <a:spLocks noGrp="1"/>
          </p:cNvSpPr>
          <p:nvPr>
            <p:ph type="title"/>
          </p:nvPr>
        </p:nvSpPr>
        <p:spPr/>
        <p:txBody>
          <a:bodyPr/>
          <a:lstStyle/>
          <a:p>
            <a:r>
              <a:rPr lang="sv-SE" dirty="0">
                <a:solidFill>
                  <a:schemeClr val="bg1"/>
                </a:solidFill>
              </a:rPr>
              <a:t>Globala målen</a:t>
            </a:r>
          </a:p>
        </p:txBody>
      </p:sp>
      <p:sp>
        <p:nvSpPr>
          <p:cNvPr id="2" name="Platshållare för datum 1">
            <a:extLst>
              <a:ext uri="{FF2B5EF4-FFF2-40B4-BE49-F238E27FC236}">
                <a16:creationId xmlns:a16="http://schemas.microsoft.com/office/drawing/2014/main" id="{EFC54A44-C2AB-4AC2-B7A4-8F7B436722E7}"/>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33857470-F71A-47D7-9949-3D8155D23AB2}"/>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6</a:t>
            </a:fld>
            <a:endParaRPr lang="sv-SE"/>
          </a:p>
        </p:txBody>
      </p:sp>
      <p:sp>
        <p:nvSpPr>
          <p:cNvPr id="9" name="Rektangel 8">
            <a:extLst>
              <a:ext uri="{FF2B5EF4-FFF2-40B4-BE49-F238E27FC236}">
                <a16:creationId xmlns:a16="http://schemas.microsoft.com/office/drawing/2014/main" id="{FC92F78C-65FB-47FE-B513-669D0A98E60D}"/>
              </a:ext>
              <a:ext uri="{C183D7F6-B498-43B3-948B-1728B52AA6E4}">
                <adec:decorative xmlns:adec="http://schemas.microsoft.com/office/drawing/2017/decorative" val="1"/>
              </a:ext>
            </a:extLst>
          </p:cNvPr>
          <p:cNvSpPr/>
          <p:nvPr/>
        </p:nvSpPr>
        <p:spPr bwMode="auto">
          <a:xfrm>
            <a:off x="0" y="0"/>
            <a:ext cx="9144000" cy="458797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Times"/>
            </a:endParaRPr>
          </a:p>
        </p:txBody>
      </p:sp>
      <p:pic>
        <p:nvPicPr>
          <p:cNvPr id="8" name="Bildobjekt 7" descr="En bild som visar de 17 globala målen. Globala målen är den mest ambitiösa agendan för hållbar utveckling som världens länder någonsin antagit.">
            <a:extLst>
              <a:ext uri="{FF2B5EF4-FFF2-40B4-BE49-F238E27FC236}">
                <a16:creationId xmlns:a16="http://schemas.microsoft.com/office/drawing/2014/main" id="{A73DDD1B-5919-47FA-873E-123BC79FF69E}"/>
              </a:ext>
            </a:extLst>
          </p:cNvPr>
          <p:cNvPicPr>
            <a:picLocks noChangeAspect="1"/>
          </p:cNvPicPr>
          <p:nvPr/>
        </p:nvPicPr>
        <p:blipFill>
          <a:blip r:embed="rId3"/>
          <a:stretch>
            <a:fillRect/>
          </a:stretch>
        </p:blipFill>
        <p:spPr>
          <a:xfrm>
            <a:off x="749830" y="690525"/>
            <a:ext cx="7644340" cy="3762449"/>
          </a:xfrm>
          <a:prstGeom prst="rect">
            <a:avLst/>
          </a:prstGeom>
        </p:spPr>
      </p:pic>
      <p:sp>
        <p:nvSpPr>
          <p:cNvPr id="5" name="Platshållare för sidfot 5">
            <a:extLst>
              <a:ext uri="{FF2B5EF4-FFF2-40B4-BE49-F238E27FC236}">
                <a16:creationId xmlns:a16="http://schemas.microsoft.com/office/drawing/2014/main" id="{F3571980-6952-F0A7-919E-6F8BE0FC92A9}"/>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Tree>
    <p:extLst>
      <p:ext uri="{BB962C8B-B14F-4D97-AF65-F5344CB8AC3E}">
        <p14:creationId xmlns:p14="http://schemas.microsoft.com/office/powerpoint/2010/main" val="75265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496040C-1840-412D-95E8-1D26C3A80C79}"/>
              </a:ext>
            </a:extLst>
          </p:cNvPr>
          <p:cNvSpPr>
            <a:spLocks noGrp="1"/>
          </p:cNvSpPr>
          <p:nvPr>
            <p:ph type="title"/>
          </p:nvPr>
        </p:nvSpPr>
        <p:spPr/>
        <p:txBody>
          <a:bodyPr/>
          <a:lstStyle/>
          <a:p>
            <a:r>
              <a:rPr lang="sv-SE" dirty="0"/>
              <a:t>Internationell sampublicering</a:t>
            </a:r>
          </a:p>
        </p:txBody>
      </p:sp>
      <p:pic>
        <p:nvPicPr>
          <p:cNvPr id="18" name="Bildobjekt 17">
            <a:extLst>
              <a:ext uri="{FF2B5EF4-FFF2-40B4-BE49-F238E27FC236}">
                <a16:creationId xmlns:a16="http://schemas.microsoft.com/office/drawing/2014/main" id="{69C6D42E-8F09-99E9-F64B-EE17F82D3C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8720" y="1131590"/>
            <a:ext cx="7524328" cy="3691762"/>
          </a:xfrm>
          <a:prstGeom prst="rect">
            <a:avLst/>
          </a:prstGeom>
        </p:spPr>
      </p:pic>
      <p:grpSp>
        <p:nvGrpSpPr>
          <p:cNvPr id="11" name="Grupp 10" descr="75 % vetenskapliga artiklar sampublicerade med part utanför Sverige">
            <a:extLst>
              <a:ext uri="{FF2B5EF4-FFF2-40B4-BE49-F238E27FC236}">
                <a16:creationId xmlns:a16="http://schemas.microsoft.com/office/drawing/2014/main" id="{6B2A1553-F53C-49CF-A50C-1ED3A8F55281}"/>
              </a:ext>
            </a:extLst>
          </p:cNvPr>
          <p:cNvGrpSpPr/>
          <p:nvPr/>
        </p:nvGrpSpPr>
        <p:grpSpPr>
          <a:xfrm>
            <a:off x="1828596" y="2159056"/>
            <a:ext cx="5335692" cy="1323439"/>
            <a:chOff x="1547664" y="2283718"/>
            <a:chExt cx="5335692" cy="1323439"/>
          </a:xfrm>
        </p:grpSpPr>
        <p:sp>
          <p:nvSpPr>
            <p:cNvPr id="12" name="textruta 11">
              <a:extLst>
                <a:ext uri="{FF2B5EF4-FFF2-40B4-BE49-F238E27FC236}">
                  <a16:creationId xmlns:a16="http://schemas.microsoft.com/office/drawing/2014/main" id="{749CF2D7-050A-4314-8C56-7019A0591E42}"/>
                </a:ext>
              </a:extLst>
            </p:cNvPr>
            <p:cNvSpPr txBox="1"/>
            <p:nvPr/>
          </p:nvSpPr>
          <p:spPr>
            <a:xfrm>
              <a:off x="1547664" y="2283718"/>
              <a:ext cx="2732510" cy="1323439"/>
            </a:xfrm>
            <a:prstGeom prst="rect">
              <a:avLst/>
            </a:prstGeom>
            <a:noFill/>
          </p:spPr>
          <p:txBody>
            <a:bodyPr wrap="square" rtlCol="0">
              <a:spAutoFit/>
            </a:bodyPr>
            <a:lstStyle/>
            <a:p>
              <a:r>
                <a:rPr lang="sv-SE" sz="8000" dirty="0">
                  <a:solidFill>
                    <a:schemeClr val="accent1"/>
                  </a:solidFill>
                  <a:latin typeface="+mj-lt"/>
                </a:rPr>
                <a:t>75</a:t>
              </a:r>
              <a:r>
                <a:rPr lang="sv-SE" sz="8000" b="1" spc="-1000" dirty="0">
                  <a:solidFill>
                    <a:schemeClr val="accent1"/>
                  </a:solidFill>
                  <a:latin typeface="+mj-lt"/>
                  <a:cs typeface="Arial" panose="020B0604020202020204" pitchFamily="34" charset="0"/>
                </a:rPr>
                <a:t> </a:t>
              </a:r>
              <a:r>
                <a:rPr lang="sv-SE" sz="8000" dirty="0">
                  <a:solidFill>
                    <a:schemeClr val="accent1"/>
                  </a:solidFill>
                  <a:latin typeface="+mj-lt"/>
                </a:rPr>
                <a:t>%</a:t>
              </a:r>
              <a:endParaRPr lang="sv-SE" sz="8000" b="1" dirty="0">
                <a:solidFill>
                  <a:schemeClr val="accent1"/>
                </a:solidFill>
                <a:latin typeface="+mj-lt"/>
                <a:cs typeface="Arial" panose="020B0604020202020204" pitchFamily="34" charset="0"/>
              </a:endParaRPr>
            </a:p>
          </p:txBody>
        </p:sp>
        <p:sp>
          <p:nvSpPr>
            <p:cNvPr id="13" name="textruta 12">
              <a:extLst>
                <a:ext uri="{FF2B5EF4-FFF2-40B4-BE49-F238E27FC236}">
                  <a16:creationId xmlns:a16="http://schemas.microsoft.com/office/drawing/2014/main" id="{345C3F9E-C1BB-43BF-881F-8C47AA31202D}"/>
                </a:ext>
              </a:extLst>
            </p:cNvPr>
            <p:cNvSpPr txBox="1"/>
            <p:nvPr/>
          </p:nvSpPr>
          <p:spPr>
            <a:xfrm>
              <a:off x="4139952" y="2416445"/>
              <a:ext cx="2743404" cy="923330"/>
            </a:xfrm>
            <a:prstGeom prst="rect">
              <a:avLst/>
            </a:prstGeom>
            <a:noFill/>
          </p:spPr>
          <p:txBody>
            <a:bodyPr wrap="square">
              <a:spAutoFit/>
            </a:bodyPr>
            <a:lstStyle/>
            <a:p>
              <a:r>
                <a:rPr lang="en-US" sz="1800" i="0" u="none" strike="noStrike" baseline="0" dirty="0" err="1">
                  <a:solidFill>
                    <a:schemeClr val="accent1"/>
                  </a:solidFill>
                  <a:latin typeface="+mj-lt"/>
                </a:rPr>
                <a:t>Vetenskapliga</a:t>
              </a:r>
              <a:r>
                <a:rPr lang="en-US" sz="1800" i="0" u="none" strike="noStrike" baseline="0" dirty="0">
                  <a:solidFill>
                    <a:schemeClr val="accent1"/>
                  </a:solidFill>
                  <a:latin typeface="+mj-lt"/>
                </a:rPr>
                <a:t> </a:t>
              </a:r>
              <a:r>
                <a:rPr lang="en-US" sz="1800" i="0" u="none" strike="noStrike" baseline="0" dirty="0" err="1">
                  <a:solidFill>
                    <a:schemeClr val="accent1"/>
                  </a:solidFill>
                  <a:latin typeface="+mj-lt"/>
                </a:rPr>
                <a:t>artiklar</a:t>
              </a:r>
              <a:endParaRPr lang="en-US" sz="1800" i="0" u="none" strike="noStrike" baseline="0" dirty="0">
                <a:solidFill>
                  <a:schemeClr val="accent1"/>
                </a:solidFill>
                <a:latin typeface="+mj-lt"/>
              </a:endParaRPr>
            </a:p>
            <a:p>
              <a:r>
                <a:rPr lang="en-US" sz="1800" i="0" u="none" strike="noStrike" baseline="0" dirty="0" err="1">
                  <a:solidFill>
                    <a:schemeClr val="accent1"/>
                  </a:solidFill>
                  <a:latin typeface="+mj-lt"/>
                </a:rPr>
                <a:t>sampublicerade</a:t>
              </a:r>
              <a:r>
                <a:rPr lang="en-US" sz="1800" i="0" u="none" strike="noStrike" baseline="0" dirty="0">
                  <a:solidFill>
                    <a:schemeClr val="accent1"/>
                  </a:solidFill>
                  <a:latin typeface="+mj-lt"/>
                </a:rPr>
                <a:t> med </a:t>
              </a:r>
            </a:p>
            <a:p>
              <a:r>
                <a:rPr lang="en-US" sz="1800" i="0" u="none" strike="noStrike" baseline="0" dirty="0">
                  <a:solidFill>
                    <a:schemeClr val="accent1"/>
                  </a:solidFill>
                  <a:latin typeface="+mj-lt"/>
                </a:rPr>
                <a:t>part</a:t>
              </a:r>
              <a:r>
                <a:rPr lang="en-US" sz="1800" dirty="0">
                  <a:solidFill>
                    <a:schemeClr val="accent1"/>
                  </a:solidFill>
                  <a:latin typeface="+mj-lt"/>
                </a:rPr>
                <a:t> </a:t>
              </a:r>
              <a:r>
                <a:rPr lang="sv-SE" sz="1800" i="0" u="none" strike="noStrike" baseline="0" dirty="0">
                  <a:solidFill>
                    <a:schemeClr val="accent1"/>
                  </a:solidFill>
                  <a:latin typeface="+mj-lt"/>
                </a:rPr>
                <a:t>utanför Sverige</a:t>
              </a:r>
              <a:endParaRPr lang="sv-SE" sz="1800" dirty="0">
                <a:solidFill>
                  <a:schemeClr val="accent1"/>
                </a:solidFill>
                <a:latin typeface="+mj-lt"/>
              </a:endParaRPr>
            </a:p>
          </p:txBody>
        </p:sp>
      </p:grpSp>
      <p:sp>
        <p:nvSpPr>
          <p:cNvPr id="2" name="Platshållare för datum 1">
            <a:extLst>
              <a:ext uri="{FF2B5EF4-FFF2-40B4-BE49-F238E27FC236}">
                <a16:creationId xmlns:a16="http://schemas.microsoft.com/office/drawing/2014/main" id="{CB214BD2-4871-4552-B7F0-A3203E3A0CD5}"/>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DCB3F5EC-0C51-471E-8667-AA75C15595AD}"/>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7</a:t>
            </a:fld>
            <a:endParaRPr lang="sv-SE"/>
          </a:p>
        </p:txBody>
      </p:sp>
      <p:sp>
        <p:nvSpPr>
          <p:cNvPr id="7" name="Platshållare för sidfot 4">
            <a:extLst>
              <a:ext uri="{FF2B5EF4-FFF2-40B4-BE49-F238E27FC236}">
                <a16:creationId xmlns:a16="http://schemas.microsoft.com/office/drawing/2014/main" id="{6AAFC45D-5D44-7271-6816-428F934BEE0B}"/>
              </a:ext>
              <a:ext uri="{C183D7F6-B498-43B3-948B-1728B52AA6E4}">
                <adec:decorative xmlns:adec="http://schemas.microsoft.com/office/drawing/2017/decorative" val="1"/>
              </a:ext>
            </a:extLst>
          </p:cNvPr>
          <p:cNvSpPr txBox="1">
            <a:spLocks/>
          </p:cNvSpPr>
          <p:nvPr/>
        </p:nvSpPr>
        <p:spPr bwMode="auto">
          <a:xfrm>
            <a:off x="7471106" y="4287366"/>
            <a:ext cx="127735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pPr algn="r"/>
            <a:r>
              <a:rPr lang="sv-SE" altLang="sv-SE" sz="600" dirty="0">
                <a:solidFill>
                  <a:schemeClr val="tx1"/>
                </a:solidFill>
              </a:rPr>
              <a:t>Grafik: </a:t>
            </a:r>
            <a:r>
              <a:rPr lang="sv-SE" altLang="sv-SE" sz="600" dirty="0" err="1">
                <a:solidFill>
                  <a:schemeClr val="tx1"/>
                </a:solidFill>
              </a:rPr>
              <a:t>datamaps.world</a:t>
            </a:r>
            <a:endParaRPr lang="sv-SE" altLang="sv-SE" sz="600" dirty="0">
              <a:solidFill>
                <a:schemeClr val="tx1"/>
              </a:solidFill>
            </a:endParaRPr>
          </a:p>
        </p:txBody>
      </p:sp>
      <p:sp>
        <p:nvSpPr>
          <p:cNvPr id="6" name="Platshållare för sidfot 5">
            <a:extLst>
              <a:ext uri="{FF2B5EF4-FFF2-40B4-BE49-F238E27FC236}">
                <a16:creationId xmlns:a16="http://schemas.microsoft.com/office/drawing/2014/main" id="{AA51E5A2-64D0-A137-2CB8-CDBAE2C6AA04}"/>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Tree>
    <p:extLst>
      <p:ext uri="{BB962C8B-B14F-4D97-AF65-F5344CB8AC3E}">
        <p14:creationId xmlns:p14="http://schemas.microsoft.com/office/powerpoint/2010/main" val="275388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7421D42-463C-4DC3-83E8-44E26E7F2111}"/>
              </a:ext>
            </a:extLst>
          </p:cNvPr>
          <p:cNvSpPr>
            <a:spLocks noGrp="1"/>
          </p:cNvSpPr>
          <p:nvPr>
            <p:ph type="title"/>
          </p:nvPr>
        </p:nvSpPr>
        <p:spPr/>
        <p:txBody>
          <a:bodyPr/>
          <a:lstStyle/>
          <a:p>
            <a:r>
              <a:rPr lang="sv-SE" dirty="0"/>
              <a:t>Fältnormerad citeringsgrad</a:t>
            </a:r>
          </a:p>
        </p:txBody>
      </p:sp>
      <p:sp>
        <p:nvSpPr>
          <p:cNvPr id="2" name="Platshållare för datum 1">
            <a:extLst>
              <a:ext uri="{FF2B5EF4-FFF2-40B4-BE49-F238E27FC236}">
                <a16:creationId xmlns:a16="http://schemas.microsoft.com/office/drawing/2014/main" id="{F63C804D-0566-4340-B2AA-54366A27975E}"/>
              </a:ext>
              <a:ext uri="{C183D7F6-B498-43B3-948B-1728B52AA6E4}">
                <adec:decorative xmlns:adec="http://schemas.microsoft.com/office/drawing/2017/decorative" val="1"/>
              </a:ext>
            </a:extLst>
          </p:cNvPr>
          <p:cNvSpPr>
            <a:spLocks noGrp="1"/>
          </p:cNvSpPr>
          <p:nvPr>
            <p:ph type="dt" sz="half" idx="10"/>
          </p:nvPr>
        </p:nvSpPr>
        <p:spPr/>
        <p:txBody>
          <a:bodyPr/>
          <a:lstStyle/>
          <a:p>
            <a:fld id="{7626D6D3-6DAE-403F-85AB-A35BA05568AB}" type="datetime4">
              <a:rPr lang="sv-SE" smtClean="0"/>
              <a:pPr/>
              <a:t>26 mars 2026</a:t>
            </a:fld>
            <a:endParaRPr lang="sv-SE"/>
          </a:p>
        </p:txBody>
      </p:sp>
      <p:sp>
        <p:nvSpPr>
          <p:cNvPr id="4" name="Platshållare för bildnummer 3">
            <a:extLst>
              <a:ext uri="{FF2B5EF4-FFF2-40B4-BE49-F238E27FC236}">
                <a16:creationId xmlns:a16="http://schemas.microsoft.com/office/drawing/2014/main" id="{B17BDD64-4A43-4924-9187-7D923D66192B}"/>
              </a:ext>
              <a:ext uri="{C183D7F6-B498-43B3-948B-1728B52AA6E4}">
                <adec:decorative xmlns:adec="http://schemas.microsoft.com/office/drawing/2017/decorative" val="1"/>
              </a:ext>
            </a:extLst>
          </p:cNvPr>
          <p:cNvSpPr>
            <a:spLocks noGrp="1"/>
          </p:cNvSpPr>
          <p:nvPr>
            <p:ph type="sldNum" sz="quarter" idx="12"/>
          </p:nvPr>
        </p:nvSpPr>
        <p:spPr/>
        <p:txBody>
          <a:bodyPr/>
          <a:lstStyle/>
          <a:p>
            <a:fld id="{15859C56-CB7E-413F-8971-4226A1EF6823}" type="slidenum">
              <a:rPr lang="sv-SE" smtClean="0"/>
              <a:pPr/>
              <a:t>8</a:t>
            </a:fld>
            <a:endParaRPr lang="sv-SE"/>
          </a:p>
        </p:txBody>
      </p:sp>
      <p:sp>
        <p:nvSpPr>
          <p:cNvPr id="6" name="Platshållare för sidfot 5">
            <a:extLst>
              <a:ext uri="{FF2B5EF4-FFF2-40B4-BE49-F238E27FC236}">
                <a16:creationId xmlns:a16="http://schemas.microsoft.com/office/drawing/2014/main" id="{A6ECE294-9798-F05F-7F88-03580B4BA4D3}"/>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
        <p:nvSpPr>
          <p:cNvPr id="8" name="Platshållare för sidfot 4">
            <a:extLst>
              <a:ext uri="{FF2B5EF4-FFF2-40B4-BE49-F238E27FC236}">
                <a16:creationId xmlns:a16="http://schemas.microsoft.com/office/drawing/2014/main" id="{CFAEEB2B-6027-7425-9BC2-62F9E11CDD4F}"/>
              </a:ext>
              <a:ext uri="{C183D7F6-B498-43B3-948B-1728B52AA6E4}">
                <adec:decorative xmlns:adec="http://schemas.microsoft.com/office/drawing/2017/decorative" val="1"/>
              </a:ext>
            </a:extLst>
          </p:cNvPr>
          <p:cNvSpPr txBox="1">
            <a:spLocks/>
          </p:cNvSpPr>
          <p:nvPr/>
        </p:nvSpPr>
        <p:spPr bwMode="auto">
          <a:xfrm rot="16200000">
            <a:off x="6249999" y="2433127"/>
            <a:ext cx="4559866"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sz="600" b="0" i="0" u="none" strike="noStrike" baseline="0" dirty="0">
                <a:solidFill>
                  <a:srgbClr val="000000"/>
                </a:solidFill>
                <a:latin typeface="DM Sans" pitchFamily="2" charset="0"/>
              </a:rPr>
              <a:t>Indikatorer av typen fältnormerad citeringsgrad kräver en viss volym på publikationer och citeringar för att bli statistiskt signifikanta. Publikationer från 2025 har ännu fått relativt få citeringar och kan därför inte anses utgöra stabila och tillförlitliga resultat och har därför exkluderats från ovanstående figur. </a:t>
            </a:r>
            <a:r>
              <a:rPr lang="sv-SE" sz="600" b="0" i="0" u="none" strike="noStrike" baseline="0" dirty="0" err="1">
                <a:solidFill>
                  <a:srgbClr val="000000"/>
                </a:solidFill>
                <a:latin typeface="DM Sans" pitchFamily="2" charset="0"/>
              </a:rPr>
              <a:t>Certain</a:t>
            </a:r>
            <a:r>
              <a:rPr lang="sv-SE" sz="600" b="0" i="0" u="none" strike="noStrike" baseline="0" dirty="0">
                <a:solidFill>
                  <a:srgbClr val="000000"/>
                </a:solidFill>
                <a:latin typeface="DM Sans" pitchFamily="2" charset="0"/>
              </a:rPr>
              <a:t> data </a:t>
            </a:r>
            <a:r>
              <a:rPr lang="sv-SE" sz="600" b="0" i="0" u="none" strike="noStrike" baseline="0" dirty="0" err="1">
                <a:solidFill>
                  <a:srgbClr val="000000"/>
                </a:solidFill>
                <a:latin typeface="DM Sans" pitchFamily="2" charset="0"/>
              </a:rPr>
              <a:t>included</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herein</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are</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derived</a:t>
            </a:r>
            <a:r>
              <a:rPr lang="sv-SE" sz="600" b="0" i="0" u="none" strike="noStrike" baseline="0" dirty="0">
                <a:solidFill>
                  <a:srgbClr val="000000"/>
                </a:solidFill>
                <a:latin typeface="DM Sans" pitchFamily="2" charset="0"/>
              </a:rPr>
              <a:t> from the© Web </a:t>
            </a:r>
            <a:r>
              <a:rPr lang="sv-SE" sz="600" b="0" i="0" u="none" strike="noStrike" baseline="0" dirty="0" err="1">
                <a:solidFill>
                  <a:srgbClr val="000000"/>
                </a:solidFill>
                <a:latin typeface="DM Sans" pitchFamily="2" charset="0"/>
              </a:rPr>
              <a:t>of</a:t>
            </a:r>
            <a:r>
              <a:rPr lang="sv-SE" sz="600" b="0" i="0" u="none" strike="noStrike" baseline="0" dirty="0">
                <a:solidFill>
                  <a:srgbClr val="000000"/>
                </a:solidFill>
                <a:latin typeface="DM Sans" pitchFamily="2" charset="0"/>
              </a:rPr>
              <a:t> Science 2026 </a:t>
            </a:r>
            <a:r>
              <a:rPr lang="sv-SE" sz="600" b="0" i="0" u="none" strike="noStrike" baseline="0" dirty="0" err="1">
                <a:solidFill>
                  <a:srgbClr val="000000"/>
                </a:solidFill>
                <a:latin typeface="DM Sans" pitchFamily="2" charset="0"/>
              </a:rPr>
              <a:t>of</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Clarivate</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Analytics</a:t>
            </a:r>
            <a:r>
              <a:rPr lang="sv-SE" sz="600" b="0" i="0" u="none" strike="noStrike" baseline="0" dirty="0">
                <a:solidFill>
                  <a:srgbClr val="000000"/>
                </a:solidFill>
                <a:latin typeface="DM Sans" pitchFamily="2" charset="0"/>
              </a:rPr>
              <a:t> (UK) Ltd. All </a:t>
            </a:r>
            <a:r>
              <a:rPr lang="sv-SE" sz="600" b="0" i="0" u="none" strike="noStrike" baseline="0" dirty="0" err="1">
                <a:solidFill>
                  <a:srgbClr val="000000"/>
                </a:solidFill>
                <a:latin typeface="DM Sans" pitchFamily="2" charset="0"/>
              </a:rPr>
              <a:t>rights</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reserved</a:t>
            </a:r>
            <a:r>
              <a:rPr lang="sv-SE" sz="600" b="0" i="0" u="none" strike="noStrike" baseline="0" dirty="0">
                <a:solidFill>
                  <a:srgbClr val="000000"/>
                </a:solidFill>
                <a:latin typeface="DM Sans" pitchFamily="2" charset="0"/>
              </a:rPr>
              <a:t>. No part </a:t>
            </a:r>
            <a:r>
              <a:rPr lang="sv-SE" sz="600" b="0" i="0" u="none" strike="noStrike" baseline="0" dirty="0" err="1">
                <a:solidFill>
                  <a:srgbClr val="000000"/>
                </a:solidFill>
                <a:latin typeface="DM Sans" pitchFamily="2" charset="0"/>
              </a:rPr>
              <a:t>of</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these</a:t>
            </a:r>
            <a:r>
              <a:rPr lang="sv-SE" sz="600" b="0" i="0" u="none" strike="noStrike" baseline="0" dirty="0">
                <a:solidFill>
                  <a:srgbClr val="000000"/>
                </a:solidFill>
                <a:latin typeface="DM Sans" pitchFamily="2" charset="0"/>
              </a:rPr>
              <a:t> materials </a:t>
            </a:r>
            <a:r>
              <a:rPr lang="sv-SE" sz="600" b="0" i="0" u="none" strike="noStrike" baseline="0" dirty="0" err="1">
                <a:solidFill>
                  <a:srgbClr val="000000"/>
                </a:solidFill>
                <a:latin typeface="DM Sans" pitchFamily="2" charset="0"/>
              </a:rPr>
              <a:t>may</a:t>
            </a:r>
            <a:r>
              <a:rPr lang="sv-SE" sz="600" b="0" i="0" u="none" strike="noStrike" baseline="0" dirty="0">
                <a:solidFill>
                  <a:srgbClr val="000000"/>
                </a:solidFill>
                <a:latin typeface="DM Sans" pitchFamily="2" charset="0"/>
              </a:rPr>
              <a:t> be </a:t>
            </a:r>
            <a:r>
              <a:rPr lang="sv-SE" sz="600" b="0" i="0" u="none" strike="noStrike" baseline="0" dirty="0" err="1">
                <a:solidFill>
                  <a:srgbClr val="000000"/>
                </a:solidFill>
                <a:latin typeface="DM Sans" pitchFamily="2" charset="0"/>
              </a:rPr>
              <a:t>reproduced</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stored</a:t>
            </a:r>
            <a:r>
              <a:rPr lang="sv-SE" sz="600" b="0" i="0" u="none" strike="noStrike" baseline="0" dirty="0">
                <a:solidFill>
                  <a:srgbClr val="000000"/>
                </a:solidFill>
                <a:latin typeface="DM Sans" pitchFamily="2" charset="0"/>
              </a:rPr>
              <a:t> in a </a:t>
            </a:r>
            <a:r>
              <a:rPr lang="sv-SE" sz="600" b="0" i="0" u="none" strike="noStrike" baseline="0" dirty="0" err="1">
                <a:solidFill>
                  <a:srgbClr val="000000"/>
                </a:solidFill>
                <a:latin typeface="DM Sans" pitchFamily="2" charset="0"/>
              </a:rPr>
              <a:t>retrieval</a:t>
            </a:r>
            <a:r>
              <a:rPr lang="sv-SE" sz="600" b="0" i="0" u="none" strike="noStrike" baseline="0" dirty="0">
                <a:solidFill>
                  <a:srgbClr val="000000"/>
                </a:solidFill>
                <a:latin typeface="DM Sans" pitchFamily="2" charset="0"/>
              </a:rPr>
              <a:t> system or </a:t>
            </a:r>
            <a:r>
              <a:rPr lang="sv-SE" sz="600" b="0" i="0" u="none" strike="noStrike" baseline="0" dirty="0" err="1">
                <a:solidFill>
                  <a:srgbClr val="000000"/>
                </a:solidFill>
                <a:latin typeface="DM Sans" pitchFamily="2" charset="0"/>
              </a:rPr>
              <a:t>transmitted</a:t>
            </a:r>
            <a:r>
              <a:rPr lang="sv-SE" sz="600" b="0" i="0" u="none" strike="noStrike" baseline="0" dirty="0">
                <a:solidFill>
                  <a:srgbClr val="000000"/>
                </a:solidFill>
                <a:latin typeface="DM Sans" pitchFamily="2" charset="0"/>
              </a:rPr>
              <a:t> in </a:t>
            </a:r>
            <a:r>
              <a:rPr lang="sv-SE" sz="600" b="0" i="0" u="none" strike="noStrike" baseline="0" dirty="0" err="1">
                <a:solidFill>
                  <a:srgbClr val="000000"/>
                </a:solidFill>
                <a:latin typeface="DM Sans" pitchFamily="2" charset="0"/>
              </a:rPr>
              <a:t>any</a:t>
            </a:r>
            <a:r>
              <a:rPr lang="sv-SE" sz="600" b="0" i="0" u="none" strike="noStrike" baseline="0" dirty="0">
                <a:solidFill>
                  <a:srgbClr val="000000"/>
                </a:solidFill>
                <a:latin typeface="DM Sans" pitchFamily="2" charset="0"/>
              </a:rPr>
              <a:t> form or by </a:t>
            </a:r>
            <a:r>
              <a:rPr lang="sv-SE" sz="600" b="0" i="0" u="none" strike="noStrike" baseline="0" dirty="0" err="1">
                <a:solidFill>
                  <a:srgbClr val="000000"/>
                </a:solidFill>
                <a:latin typeface="DM Sans" pitchFamily="2" charset="0"/>
              </a:rPr>
              <a:t>any</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means</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including</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electronic</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mechanical</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photographic</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magnetic</a:t>
            </a:r>
            <a:r>
              <a:rPr lang="sv-SE" sz="600" b="0" i="0" u="none" strike="noStrike" baseline="0" dirty="0">
                <a:solidFill>
                  <a:srgbClr val="000000"/>
                </a:solidFill>
                <a:latin typeface="DM Sans" pitchFamily="2" charset="0"/>
              </a:rPr>
              <a:t> or </a:t>
            </a:r>
            <a:r>
              <a:rPr lang="sv-SE" sz="600" b="0" i="0" u="none" strike="noStrike" baseline="0" dirty="0" err="1">
                <a:solidFill>
                  <a:srgbClr val="000000"/>
                </a:solidFill>
                <a:latin typeface="DM Sans" pitchFamily="2" charset="0"/>
              </a:rPr>
              <a:t>other</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means</a:t>
            </a:r>
            <a:r>
              <a:rPr lang="sv-SE" sz="600" b="0" i="0" u="none" strike="noStrike" baseline="0" dirty="0">
                <a:solidFill>
                  <a:srgbClr val="000000"/>
                </a:solidFill>
                <a:latin typeface="DM Sans" pitchFamily="2" charset="0"/>
              </a:rPr>
              <a:t> </a:t>
            </a:r>
            <a:r>
              <a:rPr lang="sv-SE" sz="600" b="0" i="0" u="none" strike="noStrike" baseline="0" dirty="0" err="1">
                <a:solidFill>
                  <a:srgbClr val="000000"/>
                </a:solidFill>
                <a:latin typeface="DM Sans" pitchFamily="2" charset="0"/>
              </a:rPr>
              <a:t>without</a:t>
            </a:r>
            <a:r>
              <a:rPr lang="sv-SE" sz="600" b="0" i="0" u="none" strike="noStrike" baseline="0" dirty="0">
                <a:solidFill>
                  <a:srgbClr val="000000"/>
                </a:solidFill>
                <a:latin typeface="DM Sans" pitchFamily="2" charset="0"/>
              </a:rPr>
              <a:t> the express permission </a:t>
            </a:r>
            <a:r>
              <a:rPr lang="sv-SE" sz="600" b="0" i="0" u="none" strike="noStrike" baseline="0" dirty="0" err="1">
                <a:solidFill>
                  <a:srgbClr val="000000"/>
                </a:solidFill>
                <a:latin typeface="DM Sans" pitchFamily="2" charset="0"/>
              </a:rPr>
              <a:t>of</a:t>
            </a:r>
            <a:r>
              <a:rPr lang="sv-SE" sz="600" b="0" i="0" u="none" strike="noStrike" baseline="0" dirty="0">
                <a:solidFill>
                  <a:srgbClr val="000000"/>
                </a:solidFill>
                <a:latin typeface="DM Sans" pitchFamily="2" charset="0"/>
              </a:rPr>
              <a:t> Karolinska Institutet University </a:t>
            </a:r>
            <a:r>
              <a:rPr lang="sv-SE" sz="600" b="0" i="0" u="none" strike="noStrike" baseline="0" dirty="0" err="1">
                <a:solidFill>
                  <a:srgbClr val="000000"/>
                </a:solidFill>
                <a:latin typeface="DM Sans" pitchFamily="2" charset="0"/>
              </a:rPr>
              <a:t>Library</a:t>
            </a:r>
            <a:r>
              <a:rPr lang="sv-SE" sz="600" b="0" i="0" u="none" strike="noStrike" baseline="0" dirty="0">
                <a:solidFill>
                  <a:srgbClr val="000000"/>
                </a:solidFill>
                <a:latin typeface="DM Sans" pitchFamily="2" charset="0"/>
              </a:rPr>
              <a:t>.</a:t>
            </a:r>
            <a:endParaRPr lang="en-US" altLang="sv-SE" sz="600" dirty="0">
              <a:solidFill>
                <a:schemeClr val="tx1"/>
              </a:solidFill>
            </a:endParaRPr>
          </a:p>
        </p:txBody>
      </p:sp>
      <p:pic>
        <p:nvPicPr>
          <p:cNvPr id="11" name="Bildobjekt 10" descr="I diagrammet visas medelvärdet per år av den fältnormerade citeringsgraden (Cf) för alla artiklar från KI. Detta ställs i diagrammet i relation till motsvarande Cf-värde för EU:s 27 medlemsländer (EU27) och Storbritannien. KI:s citeringsgrad ligger på en nivå som överstiger motsvarande värde för EU27 och Storbritannien. ">
            <a:extLst>
              <a:ext uri="{FF2B5EF4-FFF2-40B4-BE49-F238E27FC236}">
                <a16:creationId xmlns:a16="http://schemas.microsoft.com/office/drawing/2014/main" id="{E55DA32E-8136-EF51-BCB8-57279B4C15F5}"/>
              </a:ext>
            </a:extLst>
          </p:cNvPr>
          <p:cNvPicPr>
            <a:picLocks noChangeAspect="1"/>
          </p:cNvPicPr>
          <p:nvPr/>
        </p:nvPicPr>
        <p:blipFill>
          <a:blip r:embed="rId3"/>
          <a:stretch>
            <a:fillRect/>
          </a:stretch>
        </p:blipFill>
        <p:spPr>
          <a:xfrm>
            <a:off x="362824" y="1209126"/>
            <a:ext cx="5433312" cy="3439970"/>
          </a:xfrm>
          <a:prstGeom prst="rect">
            <a:avLst/>
          </a:prstGeom>
        </p:spPr>
      </p:pic>
      <p:sp>
        <p:nvSpPr>
          <p:cNvPr id="13" name="textruta 12">
            <a:extLst>
              <a:ext uri="{FF2B5EF4-FFF2-40B4-BE49-F238E27FC236}">
                <a16:creationId xmlns:a16="http://schemas.microsoft.com/office/drawing/2014/main" id="{FC6D18C4-D65C-6178-27C1-78EA1C7B48BF}"/>
              </a:ext>
            </a:extLst>
          </p:cNvPr>
          <p:cNvSpPr txBox="1"/>
          <p:nvPr/>
        </p:nvSpPr>
        <p:spPr>
          <a:xfrm>
            <a:off x="6283052" y="1971586"/>
            <a:ext cx="2359695" cy="600164"/>
          </a:xfrm>
          <a:prstGeom prst="rect">
            <a:avLst/>
          </a:prstGeom>
          <a:noFill/>
        </p:spPr>
        <p:txBody>
          <a:bodyPr wrap="square" rtlCol="0">
            <a:spAutoFit/>
          </a:bodyPr>
          <a:lstStyle/>
          <a:p>
            <a:pPr algn="l"/>
            <a:r>
              <a:rPr lang="sv-SE" sz="1100" dirty="0">
                <a:latin typeface="+mn-lt"/>
              </a:rPr>
              <a:t>Fältnormerad citeringsgrad</a:t>
            </a:r>
          </a:p>
          <a:p>
            <a:pPr algn="l"/>
            <a:endParaRPr lang="sv-SE" sz="1100" dirty="0">
              <a:latin typeface="+mn-lt"/>
            </a:endParaRPr>
          </a:p>
          <a:p>
            <a:pPr algn="l"/>
            <a:r>
              <a:rPr lang="sv-SE" sz="1100" dirty="0">
                <a:latin typeface="+mn-lt"/>
              </a:rPr>
              <a:t>EU27 och Storbritannien</a:t>
            </a:r>
          </a:p>
        </p:txBody>
      </p:sp>
      <p:cxnSp>
        <p:nvCxnSpPr>
          <p:cNvPr id="15" name="Rak koppling 14">
            <a:extLst>
              <a:ext uri="{FF2B5EF4-FFF2-40B4-BE49-F238E27FC236}">
                <a16:creationId xmlns:a16="http://schemas.microsoft.com/office/drawing/2014/main" id="{014AC89F-1AD1-45BE-3FD5-60DE0A2F72E9}"/>
              </a:ext>
              <a:ext uri="{C183D7F6-B498-43B3-948B-1728B52AA6E4}">
                <adec:decorative xmlns:adec="http://schemas.microsoft.com/office/drawing/2017/decorative" val="1"/>
              </a:ext>
            </a:extLst>
          </p:cNvPr>
          <p:cNvCxnSpPr/>
          <p:nvPr/>
        </p:nvCxnSpPr>
        <p:spPr bwMode="auto">
          <a:xfrm>
            <a:off x="5974060" y="2096159"/>
            <a:ext cx="288032" cy="0"/>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Rak koppling 15">
            <a:extLst>
              <a:ext uri="{FF2B5EF4-FFF2-40B4-BE49-F238E27FC236}">
                <a16:creationId xmlns:a16="http://schemas.microsoft.com/office/drawing/2014/main" id="{C38BA486-FB3D-5A41-E892-CA7CBE239D5E}"/>
              </a:ext>
              <a:ext uri="{C183D7F6-B498-43B3-948B-1728B52AA6E4}">
                <adec:decorative xmlns:adec="http://schemas.microsoft.com/office/drawing/2017/decorative" val="1"/>
              </a:ext>
            </a:extLst>
          </p:cNvPr>
          <p:cNvCxnSpPr/>
          <p:nvPr/>
        </p:nvCxnSpPr>
        <p:spPr bwMode="auto">
          <a:xfrm>
            <a:off x="5974060" y="2427734"/>
            <a:ext cx="288032" cy="0"/>
          </a:xfrm>
          <a:prstGeom prst="line">
            <a:avLst/>
          </a:prstGeom>
          <a:solidFill>
            <a:schemeClr val="accent1"/>
          </a:solid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56052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descr="Ett foto av Thomas Perlmann, sekreterare i Nobelförsamlingen och Nobelkommittén &#10;vid Karolinska Institutet.&#10;">
            <a:extLst>
              <a:ext uri="{FF2B5EF4-FFF2-40B4-BE49-F238E27FC236}">
                <a16:creationId xmlns:a16="http://schemas.microsoft.com/office/drawing/2014/main" id="{CA7A3ED2-A24A-40EB-B7A9-EF6A0B82A171}"/>
              </a:ext>
            </a:extLst>
          </p:cNvPr>
          <p:cNvGrpSpPr/>
          <p:nvPr/>
        </p:nvGrpSpPr>
        <p:grpSpPr>
          <a:xfrm>
            <a:off x="0" y="-2240"/>
            <a:ext cx="9144000" cy="5145740"/>
            <a:chOff x="0" y="-2240"/>
            <a:chExt cx="9144000" cy="5145740"/>
          </a:xfrm>
        </p:grpSpPr>
        <p:pic>
          <p:nvPicPr>
            <p:cNvPr id="7" name="Bildobjekt 6" descr="En bild som visar inomhus, bord, fönster, rum&#10;&#10;Automatiskt genererad beskrivning">
              <a:extLst>
                <a:ext uri="{FF2B5EF4-FFF2-40B4-BE49-F238E27FC236}">
                  <a16:creationId xmlns:a16="http://schemas.microsoft.com/office/drawing/2014/main" id="{C511194D-EBF3-4B65-BDDF-290FCEFC46F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232"/>
              <a:ext cx="9144000" cy="5145732"/>
            </a:xfrm>
            <a:prstGeom prst="rect">
              <a:avLst/>
            </a:prstGeom>
          </p:spPr>
        </p:pic>
        <p:sp>
          <p:nvSpPr>
            <p:cNvPr id="8" name="Rektangel 7">
              <a:extLst>
                <a:ext uri="{FF2B5EF4-FFF2-40B4-BE49-F238E27FC236}">
                  <a16:creationId xmlns:a16="http://schemas.microsoft.com/office/drawing/2014/main" id="{D9B73F35-8876-41C9-8521-DEAEE672740C}"/>
                </a:ext>
              </a:extLst>
            </p:cNvPr>
            <p:cNvSpPr/>
            <p:nvPr/>
          </p:nvSpPr>
          <p:spPr bwMode="auto">
            <a:xfrm>
              <a:off x="33602" y="-2240"/>
              <a:ext cx="9110398" cy="5031440"/>
            </a:xfrm>
            <a:prstGeom prst="rect">
              <a:avLst/>
            </a:prstGeom>
            <a:gradFill flip="none" rotWithShape="1">
              <a:gsLst>
                <a:gs pos="42000">
                  <a:schemeClr val="bg1">
                    <a:alpha val="0"/>
                    <a:lumMod val="15000"/>
                    <a:lumOff val="85000"/>
                  </a:schemeClr>
                </a:gs>
                <a:gs pos="0">
                  <a:schemeClr val="bg1"/>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dirty="0">
                <a:ln>
                  <a:noFill/>
                </a:ln>
                <a:solidFill>
                  <a:schemeClr val="tx1"/>
                </a:solidFill>
                <a:effectLst/>
                <a:latin typeface="Times" charset="0"/>
              </a:endParaRPr>
            </a:p>
          </p:txBody>
        </p:sp>
      </p:grpSp>
      <p:sp>
        <p:nvSpPr>
          <p:cNvPr id="5" name="Rubrik 4">
            <a:extLst>
              <a:ext uri="{FF2B5EF4-FFF2-40B4-BE49-F238E27FC236}">
                <a16:creationId xmlns:a16="http://schemas.microsoft.com/office/drawing/2014/main" id="{A31C9787-439E-45AC-A18C-43BFFC9929C4}"/>
              </a:ext>
            </a:extLst>
          </p:cNvPr>
          <p:cNvSpPr>
            <a:spLocks noGrp="1"/>
          </p:cNvSpPr>
          <p:nvPr>
            <p:ph type="title"/>
          </p:nvPr>
        </p:nvSpPr>
        <p:spPr/>
        <p:txBody>
          <a:bodyPr/>
          <a:lstStyle/>
          <a:p>
            <a:r>
              <a:rPr lang="sv-SE" dirty="0"/>
              <a:t>Nobelpriset i fysiologi eller medicin</a:t>
            </a:r>
          </a:p>
        </p:txBody>
      </p:sp>
      <p:sp>
        <p:nvSpPr>
          <p:cNvPr id="14" name="Platshållare för innehåll 2">
            <a:extLst>
              <a:ext uri="{FF2B5EF4-FFF2-40B4-BE49-F238E27FC236}">
                <a16:creationId xmlns:a16="http://schemas.microsoft.com/office/drawing/2014/main" id="{E50002C7-9034-41E5-932C-69E9AF023A1F}"/>
              </a:ext>
              <a:ext uri="{C183D7F6-B498-43B3-948B-1728B52AA6E4}">
                <adec:decorative xmlns:adec="http://schemas.microsoft.com/office/drawing/2017/decorative" val="1"/>
              </a:ext>
            </a:extLst>
          </p:cNvPr>
          <p:cNvSpPr txBox="1">
            <a:spLocks/>
          </p:cNvSpPr>
          <p:nvPr/>
        </p:nvSpPr>
        <p:spPr bwMode="auto">
          <a:xfrm>
            <a:off x="4427984" y="1729919"/>
            <a:ext cx="4716016" cy="2786047"/>
          </a:xfrm>
          <a:prstGeom prst="rect">
            <a:avLst/>
          </a:prstGeom>
          <a:solidFill>
            <a:schemeClr val="accent1"/>
          </a:solidFill>
          <a:ln>
            <a:noFill/>
          </a:ln>
          <a:effectLst/>
        </p:spPr>
        <p:txBody>
          <a:bodyPr vert="horz" wrap="square" lIns="432000" tIns="360000" rIns="360000" bIns="25200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charset="2"/>
              <a:buChar char="à"/>
              <a:defRPr>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charset="2"/>
              <a:buChar char="§"/>
              <a:defRPr sz="1600">
                <a:solidFill>
                  <a:schemeClr val="tx1"/>
                </a:solidFill>
                <a:latin typeface="+mn-lt"/>
              </a:defRPr>
            </a:lvl3pPr>
            <a:lvl4pPr marL="1600200" indent="-228600" algn="l" rtl="0" eaLnBrk="1" fontAlgn="base" hangingPunct="1">
              <a:spcBef>
                <a:spcPct val="20000"/>
              </a:spcBef>
              <a:spcAft>
                <a:spcPct val="0"/>
              </a:spcAft>
              <a:buFont typeface="Wingdings" charset="2"/>
              <a:buChar char="à"/>
              <a:defRPr sz="14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a:lstStyle>
          <a:p>
            <a:pPr marL="0" indent="0">
              <a:spcBef>
                <a:spcPts val="0"/>
              </a:spcBef>
              <a:buNone/>
            </a:pPr>
            <a:r>
              <a:rPr lang="sv-SE" sz="1800" dirty="0">
                <a:solidFill>
                  <a:schemeClr val="bg1"/>
                </a:solidFill>
              </a:rPr>
              <a:t>I tider då man ifrågasätter vad </a:t>
            </a:r>
            <a:br>
              <a:rPr lang="sv-SE" sz="1800" dirty="0">
                <a:solidFill>
                  <a:schemeClr val="bg1"/>
                </a:solidFill>
              </a:rPr>
            </a:br>
            <a:r>
              <a:rPr lang="sv-SE" sz="1800" dirty="0">
                <a:solidFill>
                  <a:schemeClr val="bg1"/>
                </a:solidFill>
              </a:rPr>
              <a:t>som är sant och inte sant är det många som finner det befriande </a:t>
            </a:r>
            <a:br>
              <a:rPr lang="sv-SE" sz="1800" dirty="0">
                <a:solidFill>
                  <a:schemeClr val="bg1"/>
                </a:solidFill>
              </a:rPr>
            </a:br>
            <a:r>
              <a:rPr lang="sv-SE" sz="1800" dirty="0">
                <a:solidFill>
                  <a:schemeClr val="bg1"/>
                </a:solidFill>
              </a:rPr>
              <a:t>med priser som sätter fokus på vetenskapliga upptäckter</a:t>
            </a:r>
            <a:r>
              <a:rPr lang="en-US" sz="1800" kern="0" dirty="0">
                <a:solidFill>
                  <a:schemeClr val="bg1"/>
                </a:solidFill>
              </a:rPr>
              <a:t>. </a:t>
            </a:r>
          </a:p>
          <a:p>
            <a:pPr marL="0" indent="0">
              <a:spcBef>
                <a:spcPts val="0"/>
              </a:spcBef>
              <a:buNone/>
            </a:pPr>
            <a:endParaRPr lang="en-US" sz="1100" kern="0" dirty="0">
              <a:solidFill>
                <a:schemeClr val="bg1"/>
              </a:solidFill>
            </a:endParaRPr>
          </a:p>
          <a:p>
            <a:pPr marL="0" indent="0">
              <a:spcBef>
                <a:spcPts val="0"/>
              </a:spcBef>
              <a:buNone/>
            </a:pPr>
            <a:r>
              <a:rPr lang="en-US" sz="1100" b="1" kern="0" dirty="0">
                <a:solidFill>
                  <a:schemeClr val="bg1"/>
                </a:solidFill>
              </a:rPr>
              <a:t>Thomas Perlmann</a:t>
            </a:r>
          </a:p>
          <a:p>
            <a:pPr marL="0" indent="0">
              <a:spcBef>
                <a:spcPts val="0"/>
              </a:spcBef>
              <a:buNone/>
            </a:pPr>
            <a:r>
              <a:rPr lang="sv-SE" sz="1100" kern="0" dirty="0">
                <a:solidFill>
                  <a:schemeClr val="bg1"/>
                </a:solidFill>
              </a:rPr>
              <a:t>Sekreterare i Nobelförsamlingen och Nobelkommittén </a:t>
            </a:r>
          </a:p>
          <a:p>
            <a:pPr marL="0" indent="0">
              <a:spcBef>
                <a:spcPts val="0"/>
              </a:spcBef>
              <a:buNone/>
            </a:pPr>
            <a:r>
              <a:rPr lang="sv-SE" sz="1100" kern="0" dirty="0">
                <a:solidFill>
                  <a:schemeClr val="bg1"/>
                </a:solidFill>
              </a:rPr>
              <a:t>vid Karolinska Institutet</a:t>
            </a:r>
          </a:p>
        </p:txBody>
      </p:sp>
      <p:pic>
        <p:nvPicPr>
          <p:cNvPr id="15" name="Bildobjekt 14">
            <a:extLst>
              <a:ext uri="{FF2B5EF4-FFF2-40B4-BE49-F238E27FC236}">
                <a16:creationId xmlns:a16="http://schemas.microsoft.com/office/drawing/2014/main" id="{E2C5E028-978B-4025-A0E8-6BF20A88D38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0800000">
            <a:off x="6785992" y="987574"/>
            <a:ext cx="1510430" cy="1006153"/>
          </a:xfrm>
          <a:prstGeom prst="rect">
            <a:avLst/>
          </a:prstGeom>
        </p:spPr>
      </p:pic>
      <p:sp>
        <p:nvSpPr>
          <p:cNvPr id="11" name="Platshållare för sidfot 4">
            <a:extLst>
              <a:ext uri="{FF2B5EF4-FFF2-40B4-BE49-F238E27FC236}">
                <a16:creationId xmlns:a16="http://schemas.microsoft.com/office/drawing/2014/main" id="{82C6EE20-9EDE-8628-5633-D16B367E7F55}"/>
              </a:ext>
              <a:ext uri="{C183D7F6-B498-43B3-948B-1728B52AA6E4}">
                <adec:decorative xmlns:adec="http://schemas.microsoft.com/office/drawing/2017/decorative" val="1"/>
              </a:ext>
            </a:extLst>
          </p:cNvPr>
          <p:cNvSpPr txBox="1">
            <a:spLocks/>
          </p:cNvSpPr>
          <p:nvPr/>
        </p:nvSpPr>
        <p:spPr bwMode="auto">
          <a:xfrm>
            <a:off x="8411815" y="4873958"/>
            <a:ext cx="73218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sv-SE"/>
            </a:defPPr>
            <a:lvl1pPr algn="l" rtl="0" eaLnBrk="0" fontAlgn="base" hangingPunct="0">
              <a:spcBef>
                <a:spcPct val="0"/>
              </a:spcBef>
              <a:spcAft>
                <a:spcPct val="0"/>
              </a:spcAft>
              <a:defRPr sz="800" kern="1200">
                <a:solidFill>
                  <a:schemeClr val="bg2"/>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a:lstStyle>
          <a:p>
            <a:r>
              <a:rPr lang="sv-SE" altLang="sv-SE" sz="600" dirty="0">
                <a:solidFill>
                  <a:schemeClr val="bg1"/>
                </a:solidFill>
              </a:rPr>
              <a:t>Foto: Erik Flyg</a:t>
            </a:r>
          </a:p>
        </p:txBody>
      </p:sp>
      <p:sp>
        <p:nvSpPr>
          <p:cNvPr id="3" name="Platshållare för sidfot 5">
            <a:extLst>
              <a:ext uri="{FF2B5EF4-FFF2-40B4-BE49-F238E27FC236}">
                <a16:creationId xmlns:a16="http://schemas.microsoft.com/office/drawing/2014/main" id="{3010EA9E-5460-716C-1C81-A19E60066125}"/>
              </a:ext>
            </a:extLst>
          </p:cNvPr>
          <p:cNvSpPr>
            <a:spLocks noGrp="1"/>
          </p:cNvSpPr>
          <p:nvPr>
            <p:ph type="ftr" sz="quarter" idx="3"/>
          </p:nvPr>
        </p:nvSpPr>
        <p:spPr>
          <a:xfrm>
            <a:off x="255983" y="4787115"/>
            <a:ext cx="2803849" cy="171450"/>
          </a:xfrm>
        </p:spPr>
        <p:txBody>
          <a:bodyPr anchor="t"/>
          <a:lstStyle/>
          <a:p>
            <a:r>
              <a:rPr lang="sv-SE" dirty="0"/>
              <a:t>Karolinska Institutet – ett medicinskt universitet</a:t>
            </a:r>
          </a:p>
        </p:txBody>
      </p:sp>
    </p:spTree>
    <p:extLst>
      <p:ext uri="{BB962C8B-B14F-4D97-AF65-F5344CB8AC3E}">
        <p14:creationId xmlns:p14="http://schemas.microsoft.com/office/powerpoint/2010/main" val="2071829243"/>
      </p:ext>
    </p:extLst>
  </p:cSld>
  <p:clrMapOvr>
    <a:masterClrMapping/>
  </p:clrMapOvr>
</p:sld>
</file>

<file path=ppt/theme/theme1.xml><?xml version="1.0" encoding="utf-8"?>
<a:theme xmlns:a="http://schemas.openxmlformats.org/drawingml/2006/main" name="PPT KI">
  <a:themeElements>
    <a:clrScheme name="KI">
      <a:dk1>
        <a:sysClr val="windowText" lastClr="000000"/>
      </a:dk1>
      <a:lt1>
        <a:sysClr val="window" lastClr="FFFFFF"/>
      </a:lt1>
      <a:dk2>
        <a:srgbClr val="44546A"/>
      </a:dk2>
      <a:lt2>
        <a:srgbClr val="E7E6E6"/>
      </a:lt2>
      <a:accent1>
        <a:srgbClr val="4F0433"/>
      </a:accent1>
      <a:accent2>
        <a:srgbClr val="FF876F"/>
      </a:accent2>
      <a:accent3>
        <a:srgbClr val="870052"/>
      </a:accent3>
      <a:accent4>
        <a:srgbClr val="FFDDD6"/>
      </a:accent4>
      <a:accent5>
        <a:srgbClr val="4DB5BC"/>
      </a:accent5>
      <a:accent6>
        <a:srgbClr val="CCEBED"/>
      </a:accent6>
      <a:hlink>
        <a:srgbClr val="870052"/>
      </a:hlink>
      <a:folHlink>
        <a:srgbClr val="C490AA"/>
      </a:folHlink>
    </a:clrScheme>
    <a:fontScheme name="KI PPT">
      <a:majorFont>
        <a:latin typeface="DM Sans Medium"/>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4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a:defRPr>
        </a:defPPr>
      </a:lstStyle>
    </a:lnDef>
    <a:txDef>
      <a:spPr>
        <a:noFill/>
      </a:spPr>
      <a:bodyPr wrap="square" rtlCol="0">
        <a:spAutoFit/>
      </a:bodyPr>
      <a:lstStyle>
        <a:defPPr algn="l">
          <a:defRPr sz="1400" dirty="0">
            <a:latin typeface="+mn-lt"/>
          </a:defRPr>
        </a:defPPr>
      </a:lstStyle>
    </a:txDef>
  </a:objectDefaults>
  <a:extraClrSchemeLst>
    <a:extraClrScheme>
      <a:clrScheme name="Office-tema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KI" id="{31EC3C5C-F7AC-4B38-94AE-557C6ABA514C}" vid="{CD81541E-0F71-4F35-BE8B-9C384D35E95A}"/>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I">
      <a:majorFont>
        <a:latin typeface="DM Sans"/>
        <a:ea typeface=""/>
        <a:cs typeface=""/>
      </a:majorFont>
      <a:minorFont>
        <a:latin typeface="DM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KI</Template>
  <TotalTime>7642</TotalTime>
  <Words>5048</Words>
  <Application>Microsoft Office PowerPoint</Application>
  <PresentationFormat>Bildspel på skärmen (16:9)</PresentationFormat>
  <Paragraphs>680</Paragraphs>
  <Slides>31</Slides>
  <Notes>31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31</vt:i4>
      </vt:variant>
    </vt:vector>
  </HeadingPairs>
  <TitlesOfParts>
    <vt:vector size="39" baseType="lpstr">
      <vt:lpstr>Arial</vt:lpstr>
      <vt:lpstr>Calibri</vt:lpstr>
      <vt:lpstr>DM Sans</vt:lpstr>
      <vt:lpstr>DM Sans Medium</vt:lpstr>
      <vt:lpstr>Footlight MT Light</vt:lpstr>
      <vt:lpstr>Times</vt:lpstr>
      <vt:lpstr>Wingdings</vt:lpstr>
      <vt:lpstr>PPT KI</vt:lpstr>
      <vt:lpstr>Karolinska Institutet</vt:lpstr>
      <vt:lpstr>Welcome to Karolinska Institutet</vt:lpstr>
      <vt:lpstr>Värdegrund med människan i centrum</vt:lpstr>
      <vt:lpstr>Vår vision. Vi driver utvecklingen av kunskap om livet och verkar  för en bättre hälsa för alla.</vt:lpstr>
      <vt:lpstr>Långsiktigt förändringsarbete med Strategi 2030</vt:lpstr>
      <vt:lpstr>Globala målen</vt:lpstr>
      <vt:lpstr>Internationell sampublicering</vt:lpstr>
      <vt:lpstr>Fältnormerad citeringsgrad</vt:lpstr>
      <vt:lpstr>Nobelpriset i fysiologi eller medicin</vt:lpstr>
      <vt:lpstr>KI i siffror</vt:lpstr>
      <vt:lpstr>Intäkter</vt:lpstr>
      <vt:lpstr>Extern forskningsfinansiering</vt:lpstr>
      <vt:lpstr>EU</vt:lpstr>
      <vt:lpstr>KI:s organisation och ledning</vt:lpstr>
      <vt:lpstr>Geografisk  placering</vt:lpstr>
      <vt:lpstr>KI på lika villkor</vt:lpstr>
      <vt:lpstr>Utbildning</vt:lpstr>
      <vt:lpstr>Våra nybörjarprogram</vt:lpstr>
      <vt:lpstr>Magister- och masterutbildningar</vt:lpstr>
      <vt:lpstr>Utbildning på forskarnivå</vt:lpstr>
      <vt:lpstr>Utbildning på forskarnivå forts.</vt:lpstr>
      <vt:lpstr>Forskning</vt:lpstr>
      <vt:lpstr>Stark forskning</vt:lpstr>
      <vt:lpstr>Infrastruktur för forskning</vt:lpstr>
      <vt:lpstr>Samverkan</vt:lpstr>
      <vt:lpstr>Samverkan med hälso- och sjukvården</vt:lpstr>
      <vt:lpstr>Innovation och entreprenörskap</vt:lpstr>
      <vt:lpstr>Aktuell internationell rankning i urval</vt:lpstr>
      <vt:lpstr>Aktuell internationell rankning  U.S. News &amp; World Report</vt:lpstr>
      <vt:lpstr>Historia</vt:lpstr>
      <vt:lpstr>ki.se</vt:lpstr>
    </vt:vector>
  </TitlesOfParts>
  <Company>Karolinska Institutet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Sofia Lindberg</dc:creator>
  <cp:lastModifiedBy>Sabina Giulini</cp:lastModifiedBy>
  <cp:revision>432</cp:revision>
  <cp:lastPrinted>2005-09-23T14:22:03Z</cp:lastPrinted>
  <dcterms:created xsi:type="dcterms:W3CDTF">2018-02-12T08:19:50Z</dcterms:created>
  <dcterms:modified xsi:type="dcterms:W3CDTF">2026-03-26T12:43:51Z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QBANK_DOCINFO">
    <vt:lpwstr>2</vt:lpwstr>
  </property>
  <property fmtid="{D5CDD505-2E9C-101B-9397-08002B2CF9AE}" pid="3" name="QBANK_DOCINFO_0">
    <vt:lpwstr>eyJEb2NJZCI6ImU5OWViNmEwY2EwZDRmZWQ5ZWViZDYyZGNkMzRkYTVmIiwiTmFtZSI6InBwdC1vbS1raS0yMDIwLXN2LTE2XzkucHB0eCIsIlVzZXIiOiJVU0VSXFxzYXJlamQiLCJBdXRob3IiOiJTb2ZpYSBMaW5kYmVyZyIsIlVzZXJBZ2VudCI6Ik9mZmljZSBQb3dlclBvaW50IiwiTWVkaWFzSW5Eb2N1bWVudCI6W3siTWVkaWFJZCI</vt:lpwstr>
  </property>
  <property fmtid="{D5CDD505-2E9C-101B-9397-08002B2CF9AE}" pid="4" name="QBANK_DOCINFO_1">
    <vt:lpwstr>6NTYyNywiVXNhZ2VJZCI6MTU4OTIwLCJEYXRlIjoiMjAyMC0wMi0yNCJ9LHsiTWVkaWFJZCI6NTYzNSwiVXNhZ2VJZCI6MTU4OTIxLCJEYXRlIjoiMjAyMC0wMi0yNCJ9XX0=</vt:lpwstr>
  </property>
</Properties>
</file>