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6" r:id="rId5"/>
  </p:sldIdLst>
  <p:sldSz cx="9144000" cy="5143500" type="screen16x9"/>
  <p:notesSz cx="6794500" cy="99314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E0"/>
    <a:srgbClr val="339966"/>
    <a:srgbClr val="EDF4F4"/>
    <a:srgbClr val="C7ECDC"/>
    <a:srgbClr val="4F0433"/>
    <a:srgbClr val="CCEBED"/>
    <a:srgbClr val="FFDDD6"/>
    <a:srgbClr val="666666"/>
    <a:srgbClr val="FF876F"/>
    <a:srgbClr val="FFE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7247" autoAdjust="0"/>
  </p:normalViewPr>
  <p:slideViewPr>
    <p:cSldViewPr>
      <p:cViewPr varScale="1">
        <p:scale>
          <a:sx n="135" d="100"/>
          <a:sy n="135" d="100"/>
        </p:scale>
        <p:origin x="138" y="684"/>
      </p:cViewPr>
      <p:guideLst>
        <p:guide orient="horz" pos="6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03-4C94-AE69-E05FAA0A35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03-4C94-AE69-E05FAA0A35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03-4C94-AE69-E05FAA0A35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03-4C94-AE69-E05FAA0A35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03-4C94-AE69-E05FAA0A35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103-4C94-AE69-E05FAA0A35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103-4C94-AE69-E05FAA0A35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103-4C94-AE69-E05FAA0A35AE}"/>
              </c:ext>
            </c:extLst>
          </c:dPt>
          <c:dPt>
            <c:idx val="8"/>
            <c:bubble3D val="0"/>
            <c:spPr>
              <a:solidFill>
                <a:srgbClr val="DDDEE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103-4C94-AE69-E05FAA0A35AE}"/>
              </c:ext>
            </c:extLst>
          </c:dPt>
          <c:dPt>
            <c:idx val="9"/>
            <c:bubble3D val="0"/>
            <c:spPr>
              <a:solidFill>
                <a:srgbClr val="3399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103-4C94-AE69-E05FAA0A35AE}"/>
              </c:ext>
            </c:extLst>
          </c:dPt>
          <c:dLbls>
            <c:dLbl>
              <c:idx val="0"/>
              <c:layout>
                <c:manualLayout>
                  <c:x val="6.7527079185984468E-2"/>
                  <c:y val="0.116124506826716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53445642490616"/>
                      <c:h val="0.187497826118702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03-4C94-AE69-E05FAA0A35AE}"/>
                </c:ext>
              </c:extLst>
            </c:dLbl>
            <c:dLbl>
              <c:idx val="1"/>
              <c:layout>
                <c:manualLayout>
                  <c:x val="2.3286394278525832E-3"/>
                  <c:y val="7.08121089502840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03-4C94-AE69-E05FAA0A35AE}"/>
                </c:ext>
              </c:extLst>
            </c:dLbl>
            <c:dLbl>
              <c:idx val="2"/>
              <c:layout>
                <c:manualLayout>
                  <c:x val="-8.1702372975085424E-2"/>
                  <c:y val="0.281502161933247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03-4C94-AE69-E05FAA0A35AE}"/>
                </c:ext>
              </c:extLst>
            </c:dLbl>
            <c:dLbl>
              <c:idx val="3"/>
              <c:layout>
                <c:manualLayout>
                  <c:x val="-0.12203782169949633"/>
                  <c:y val="0.232900946683818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03-4C94-AE69-E05FAA0A35AE}"/>
                </c:ext>
              </c:extLst>
            </c:dLbl>
            <c:dLbl>
              <c:idx val="4"/>
              <c:layout>
                <c:manualLayout>
                  <c:x val="-0.15761890194308315"/>
                  <c:y val="0.116704834048224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03-4C94-AE69-E05FAA0A35AE}"/>
                </c:ext>
              </c:extLst>
            </c:dLbl>
            <c:dLbl>
              <c:idx val="5"/>
              <c:layout>
                <c:manualLayout>
                  <c:x val="-0.12056112919768738"/>
                  <c:y val="2.53617272100905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03-4C94-AE69-E05FAA0A35AE}"/>
                </c:ext>
              </c:extLst>
            </c:dLbl>
            <c:dLbl>
              <c:idx val="6"/>
              <c:layout>
                <c:manualLayout>
                  <c:x val="-0.18082006664650457"/>
                  <c:y val="-6.40019860314021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03-4C94-AE69-E05FAA0A35AE}"/>
                </c:ext>
              </c:extLst>
            </c:dLbl>
            <c:dLbl>
              <c:idx val="7"/>
              <c:layout>
                <c:manualLayout>
                  <c:x val="-0.13316382763812568"/>
                  <c:y val="-0.102044842358757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03-4C94-AE69-E05FAA0A35AE}"/>
                </c:ext>
              </c:extLst>
            </c:dLbl>
            <c:dLbl>
              <c:idx val="8"/>
              <c:layout>
                <c:manualLayout>
                  <c:x val="3.5826653043887651E-3"/>
                  <c:y val="-5.27801120727078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03-4C94-AE69-E05FAA0A35AE}"/>
                </c:ext>
              </c:extLst>
            </c:dLbl>
            <c:dLbl>
              <c:idx val="9"/>
              <c:layout>
                <c:manualLayout>
                  <c:x val="0.25585499856342225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03-4C94-AE69-E05FAA0A35A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103-4C94-AE69-E05FAA0A35AE}"/>
                </c:ext>
              </c:extLst>
            </c:dLbl>
            <c:numFmt formatCode="#,##0\ &quot;mnkr&quot;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'RAMAR t diag'!$K$5:$T$5</c:f>
              <c:strCache>
                <c:ptCount val="10"/>
                <c:pt idx="0">
                  <c:v>Universitetsgemensamt (central INDI)</c:v>
                </c:pt>
                <c:pt idx="1">
                  <c:v>IT-avgift</c:v>
                </c:pt>
                <c:pt idx="2">
                  <c:v>Hyresmedel</c:v>
                </c:pt>
                <c:pt idx="3">
                  <c:v> Programnämnder</c:v>
                </c:pt>
                <c:pt idx="4">
                  <c:v>Studieavgifter</c:v>
                </c:pt>
                <c:pt idx="5">
                  <c:v>Myndighetskapital </c:v>
                </c:pt>
                <c:pt idx="6">
                  <c:v>Ofinansierat</c:v>
                </c:pt>
                <c:pt idx="7">
                  <c:v>Försäljning till andra inst.</c:v>
                </c:pt>
                <c:pt idx="8">
                  <c:v>Statsanslag</c:v>
                </c:pt>
                <c:pt idx="9">
                  <c:v>Externfinansiering</c:v>
                </c:pt>
              </c:strCache>
            </c:strRef>
          </c:cat>
          <c:val>
            <c:numRef>
              <c:f>'RAMAR t diag'!$K$17:$T$17</c:f>
              <c:numCache>
                <c:formatCode>#,##0</c:formatCode>
                <c:ptCount val="10"/>
                <c:pt idx="0">
                  <c:v>478.02100000000002</c:v>
                </c:pt>
                <c:pt idx="1">
                  <c:v>133.95400000000001</c:v>
                </c:pt>
                <c:pt idx="2">
                  <c:v>37.436999999999998</c:v>
                </c:pt>
                <c:pt idx="3">
                  <c:v>12.260999999999999</c:v>
                </c:pt>
                <c:pt idx="4">
                  <c:v>9.0069999999999997</c:v>
                </c:pt>
                <c:pt idx="5">
                  <c:v>15.5</c:v>
                </c:pt>
                <c:pt idx="6">
                  <c:v>10.988</c:v>
                </c:pt>
                <c:pt idx="7">
                  <c:v>55.064</c:v>
                </c:pt>
                <c:pt idx="8">
                  <c:v>18.123999999999999</c:v>
                </c:pt>
                <c:pt idx="9">
                  <c:v>89.906000000000006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103-4C94-AE69-E05FAA0A35A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DM Sans" pitchFamily="2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6E61809-D4AE-3513-8292-B4E6C29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424636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Karolinska Institutet - ett medicinskt universitet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932089-4B60-997F-1556-AFC32E41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E51FB917-2E17-4F8E-87ED-6A5547C48FD7}" type="datetime4">
              <a:rPr lang="sv-SE" smtClean="0"/>
              <a:t>25 februari 2025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8F9B-CA64-77A4-A2D1-9213834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ett medicinskt universitet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A2CD5-DA8C-4B9D-8315-B34160A16C25}" type="datetime4">
              <a:rPr lang="sv-SE" smtClean="0"/>
              <a:t>25 februari 2025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84996-FDAD-4A7F-89D4-758A2E9C5C80}" type="datetime4">
              <a:rPr lang="sv-SE" smtClean="0"/>
              <a:t>25 februari 2025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1BCA6E-C8FD-891D-4F83-66CC4277CA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" y="5424636"/>
            <a:ext cx="107504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906207-79B5-98E0-34C3-171784B570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7581" y="5213161"/>
            <a:ext cx="94998" cy="171450"/>
          </a:xfrm>
        </p:spPr>
        <p:txBody>
          <a:bodyPr/>
          <a:lstStyle>
            <a:lvl1pPr>
              <a:defRPr sz="100"/>
            </a:lvl1pPr>
          </a:lstStyle>
          <a:p>
            <a:fld id="{3D94F107-FCCF-4D7C-8F71-E821E5DA5282}" type="datetime4">
              <a:rPr lang="sv-SE" smtClean="0"/>
              <a:t>25 februari 2025</a:t>
            </a:fld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58C040-7B29-520B-66D6-03AF9B5F5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3981" y="5213161"/>
            <a:ext cx="45719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85695-0C9C-45E7-AAF3-3B0DE890CA1A}" type="datetime4">
              <a:rPr lang="sv-SE" smtClean="0"/>
              <a:t>25 februari 2025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2F024F-96B7-5411-16AF-D7BE9A4ACE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96EA6F-41F1-0969-DF45-AEBBDEDF0D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31A13-B82C-43A3-AC35-E621AAB6303F}" type="datetime4">
              <a:rPr lang="sv-SE" smtClean="0"/>
              <a:t>25 februari 2025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 m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794E74-271C-9E5F-FE9E-7420C39ABE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F7332DF-CAE5-41F2-AEFA-52F537B3AA4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1199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2D-8DCB-48D7-8A43-9E29A5D3CC0A}" type="datetime4">
              <a:rPr lang="sv-SE" smtClean="0"/>
              <a:t>25 februari 2025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ett medicinskt universitet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A2CD5-DA8C-4B9D-8315-B34160A16C25}" type="datetime4">
              <a:rPr lang="sv-SE" smtClean="0"/>
              <a:t>25 februari 2025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20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C3018874-3E6C-444F-95D2-0F7C8B5E1F23}" type="datetime4">
              <a:rPr lang="sv-SE" smtClean="0"/>
              <a:t>25 februari 2025</a:t>
            </a:fld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3" r:id="rId9"/>
    <p:sldLayoutId id="2147483659" r:id="rId10"/>
    <p:sldLayoutId id="214748366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B3FCF-E6C6-1535-7D81-D9BED36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0C7ABB-CDAD-FB98-AA07-D14F03C8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Gemensamt verksamhetsstöd år 2025, </a:t>
            </a:r>
            <a:br>
              <a:rPr lang="sv-SE" sz="2400" dirty="0"/>
            </a:br>
            <a:r>
              <a:rPr lang="sv-SE" sz="1800" dirty="0"/>
              <a:t>Budget och finansiering totalt 860 mnkr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FFFED-5978-202D-4DD9-C76D7BA0F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9AC528-B402-B61A-F5BF-02CF87D4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2CD5-DA8C-4B9D-8315-B34160A16C25}" type="datetime4">
              <a:rPr lang="sv-SE" smtClean="0"/>
              <a:t>25 februari 2025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612EDB-9681-C1D2-439C-17728229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</a:t>
            </a:fld>
            <a:endParaRPr lang="sv-SE"/>
          </a:p>
        </p:txBody>
      </p:sp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15D5A566-75CD-7D00-72F4-D65F6E64C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71677"/>
              </p:ext>
            </p:extLst>
          </p:nvPr>
        </p:nvGraphicFramePr>
        <p:xfrm>
          <a:off x="257175" y="1403350"/>
          <a:ext cx="8631238" cy="318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46264ED-6D1F-8A9D-95E4-7304D98DF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70308"/>
              </p:ext>
            </p:extLst>
          </p:nvPr>
        </p:nvGraphicFramePr>
        <p:xfrm>
          <a:off x="445720" y="938953"/>
          <a:ext cx="8600301" cy="376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058403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16_9.potx" id="{A53E18C8-24C9-419D-8A8A-DEF5838F8375}" vid="{9C1C6620-5888-47F4-BF80-C41936D71F39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05EE1E250DD747A25BAEAEF41E86BC" ma:contentTypeVersion="8" ma:contentTypeDescription="Skapa ett nytt dokument." ma:contentTypeScope="" ma:versionID="bd3df3f5024c508a5b43e7f32b572216">
  <xsd:schema xmlns:xsd="http://www.w3.org/2001/XMLSchema" xmlns:xs="http://www.w3.org/2001/XMLSchema" xmlns:p="http://schemas.microsoft.com/office/2006/metadata/properties" xmlns:ns2="d3571249-6541-4d24-9855-7c33bebcd0b6" targetNamespace="http://schemas.microsoft.com/office/2006/metadata/properties" ma:root="true" ma:fieldsID="ee7890ce04d2e24c923d5573bf5798a1" ns2:_="">
    <xsd:import namespace="d3571249-6541-4d24-9855-7c33bebcd0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Inkommet" minOccurs="0"/>
                <xsd:element ref="ns2:Inskickatav" minOccurs="0"/>
                <xsd:element ref="ns2:Avdelning" minOccurs="0"/>
                <xsd:element ref="ns2:Kla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71249-6541-4d24-9855-7c33bebcd0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Inkommet" ma:index="11" nillable="true" ma:displayName="Inkommet" ma:format="DateTime" ma:internalName="Inkommet">
      <xsd:simpleType>
        <xsd:restriction base="dms:DateTime"/>
      </xsd:simpleType>
    </xsd:element>
    <xsd:element name="Inskickatav" ma:index="12" nillable="true" ma:displayName="Inskickat av" ma:format="Dropdown" ma:list="UserInfo" ma:SharePointGroup="0" ma:internalName="Inskickatav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delning" ma:index="13" nillable="true" ma:displayName="Avdelning" ma:format="Dropdown" ma:internalName="Avdelning">
      <xsd:simpleType>
        <xsd:restriction base="dms:Text">
          <xsd:maxLength value="255"/>
        </xsd:restriction>
      </xsd:simpleType>
    </xsd:element>
    <xsd:element name="Klar" ma:index="14" nillable="true" ma:displayName="Klar" ma:default="0" ma:format="Dropdown" ma:internalName="Klar">
      <xsd:simpleType>
        <xsd:restriction base="dms:Boolea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delning xmlns="d3571249-6541-4d24-9855-7c33bebcd0b6" xsi:nil="true"/>
    <Klar xmlns="d3571249-6541-4d24-9855-7c33bebcd0b6">false</Klar>
    <Inkommet xmlns="d3571249-6541-4d24-9855-7c33bebcd0b6" xsi:nil="true"/>
    <Inskickatav xmlns="d3571249-6541-4d24-9855-7c33bebcd0b6">
      <UserInfo>
        <DisplayName/>
        <AccountId xsi:nil="true"/>
        <AccountType/>
      </UserInfo>
    </Inskickatav>
  </documentManagement>
</p:properties>
</file>

<file path=customXml/itemProps1.xml><?xml version="1.0" encoding="utf-8"?>
<ds:datastoreItem xmlns:ds="http://schemas.openxmlformats.org/officeDocument/2006/customXml" ds:itemID="{A1F3F9B2-95DE-422C-BEB4-F2C59E28A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71249-6541-4d24-9855-7c33bebcd0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88643D-E45A-4D40-B6DC-58D28B0D1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79469-2F05-42F0-ADD1-5263841AE7B9}">
  <ds:schemaRefs>
    <ds:schemaRef ds:uri="http://schemas.microsoft.com/office/2006/documentManagement/types"/>
    <ds:schemaRef ds:uri="http://schemas.microsoft.com/office/infopath/2007/PartnerControls"/>
    <ds:schemaRef ds:uri="6843b716-3f6d-4983-a753-faa1afd2f44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d3571249-6541-4d24-9855-7c33bebcd0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Presentation_16_9</Template>
  <TotalTime>550</TotalTime>
  <Words>50</Words>
  <Application>Microsoft Office PowerPoint</Application>
  <PresentationFormat>Bildspel på skärmen (16:9)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16_9_powerpointmall_ki_plommon_SVE</vt:lpstr>
      <vt:lpstr>Gemensamt verksamhetsstöd år 2025,  Budget och finansiering totalt 860 mnkr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Broberg</dc:creator>
  <cp:lastModifiedBy>Eva Broberg</cp:lastModifiedBy>
  <cp:revision>52</cp:revision>
  <cp:lastPrinted>2024-02-12T11:50:36Z</cp:lastPrinted>
  <dcterms:created xsi:type="dcterms:W3CDTF">2024-02-06T11:48:44Z</dcterms:created>
  <dcterms:modified xsi:type="dcterms:W3CDTF">2025-02-25T14:01:06Z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0x0101003F05EE1E250DD747A25BAEAEF41E86BC</vt:lpwstr>
  </property>
</Properties>
</file>