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2" r:id="rId5"/>
  </p:sldIdLst>
  <p:sldSz cx="9144000" cy="5143500" type="screen16x9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2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4F4"/>
    <a:srgbClr val="C7ECDC"/>
    <a:srgbClr val="4F0433"/>
    <a:srgbClr val="CCEBED"/>
    <a:srgbClr val="FFDDD6"/>
    <a:srgbClr val="666666"/>
    <a:srgbClr val="DDDEE0"/>
    <a:srgbClr val="FF876F"/>
    <a:srgbClr val="FFE7C2"/>
    <a:srgbClr val="FFC6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 autoAdjust="0"/>
    <p:restoredTop sz="96327" autoAdjust="0"/>
  </p:normalViewPr>
  <p:slideViewPr>
    <p:cSldViewPr>
      <p:cViewPr varScale="1">
        <p:scale>
          <a:sx n="164" d="100"/>
          <a:sy n="164" d="100"/>
        </p:scale>
        <p:origin x="960" y="176"/>
      </p:cViewPr>
      <p:guideLst>
        <p:guide orient="horz" pos="622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6" d="100"/>
          <a:sy n="96" d="100"/>
        </p:scale>
        <p:origin x="355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6818A54A-96AB-47F2-9FE3-5AA7C5EE68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77C3AE1-DBA2-4DA9-A7CE-D2A621C810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5F06C-14D9-45DF-81A5-F25F8ECA9886}" type="datetimeFigureOut">
              <a:rPr lang="sv-SE" smtClean="0"/>
              <a:t>2024-11-05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FB76FC6-F54A-4120-9B8F-E28E2A08E5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D9B89EF-3F47-4486-BAA9-AF9A8BE096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CC5D8-C806-4BBF-A442-91371CDD1B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2378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v-S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F6DBA7-38D3-4FF9-B176-AA5B07999DDF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3929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Logotyp Karolinska Institutet.">
            <a:extLst>
              <a:ext uri="{FF2B5EF4-FFF2-40B4-BE49-F238E27FC236}">
                <a16:creationId xmlns:a16="http://schemas.microsoft.com/office/drawing/2014/main" id="{5C58A32B-CE37-00A7-BB2A-05D502F73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81478" y="262850"/>
            <a:ext cx="1691680" cy="704867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45332"/>
            <a:ext cx="7772400" cy="857250"/>
          </a:xfrm>
        </p:spPr>
        <p:txBody>
          <a:bodyPr anchor="ctr"/>
          <a:lstStyle>
            <a:lvl1pPr>
              <a:defRPr sz="3200" kern="1200" spc="-8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53444"/>
            <a:ext cx="7772400" cy="1314450"/>
          </a:xfrm>
        </p:spPr>
        <p:txBody>
          <a:bodyPr/>
          <a:lstStyle>
            <a:lvl1pPr marL="0" indent="0">
              <a:buFont typeface="Wingdings" charset="2"/>
              <a:buNone/>
              <a:defRPr sz="1800" spc="-2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sv-SE" noProof="0"/>
              <a:t>Klicka här för att ändra mall för underrubrikformat</a:t>
            </a:r>
            <a:endParaRPr lang="sv-SE" noProof="0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lutande 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Logotyp Karolinska Institutet.">
            <a:extLst>
              <a:ext uri="{FF2B5EF4-FFF2-40B4-BE49-F238E27FC236}">
                <a16:creationId xmlns:a16="http://schemas.microsoft.com/office/drawing/2014/main" id="{7AC1AD67-1AF6-B109-ABEC-31FF3DEF0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96951" y="1915479"/>
            <a:ext cx="3150096" cy="131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94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lutande bild med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Logotyp Karolinska Institutet.">
            <a:extLst>
              <a:ext uri="{FF2B5EF4-FFF2-40B4-BE49-F238E27FC236}">
                <a16:creationId xmlns:a16="http://schemas.microsoft.com/office/drawing/2014/main" id="{1A2DD4E6-57FC-99BA-083F-4F5711AA37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96951" y="1915479"/>
            <a:ext cx="3150096" cy="1312540"/>
          </a:xfrm>
          <a:prstGeom prst="rect">
            <a:avLst/>
          </a:prstGeom>
        </p:spPr>
      </p:pic>
      <p:sp>
        <p:nvSpPr>
          <p:cNvPr id="3" name="Platshållare för text 9">
            <a:extLst>
              <a:ext uri="{FF2B5EF4-FFF2-40B4-BE49-F238E27FC236}">
                <a16:creationId xmlns:a16="http://schemas.microsoft.com/office/drawing/2014/main" id="{28D153B6-736E-604E-CC38-30ABDB6346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5971" y="4299942"/>
            <a:ext cx="8564501" cy="578499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043686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vsnittsbild">
    <p:bg>
      <p:bgPr>
        <a:solidFill>
          <a:srgbClr val="ED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45332"/>
            <a:ext cx="7772400" cy="857250"/>
          </a:xfrm>
        </p:spPr>
        <p:txBody>
          <a:bodyPr anchor="ctr"/>
          <a:lstStyle>
            <a:lvl1pPr>
              <a:defRPr sz="3200" spc="-50" baseline="0">
                <a:solidFill>
                  <a:srgbClr val="4F0433"/>
                </a:solidFill>
              </a:defRPr>
            </a:lvl1pPr>
          </a:lstStyle>
          <a:p>
            <a:pPr lvl="0"/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53444"/>
            <a:ext cx="7772400" cy="1314450"/>
          </a:xfrm>
        </p:spPr>
        <p:txBody>
          <a:bodyPr/>
          <a:lstStyle>
            <a:lvl1pPr marL="0" indent="0">
              <a:buFont typeface="Wingdings" charset="2"/>
              <a:buNone/>
              <a:defRPr sz="1800" spc="-20" baseline="0">
                <a:solidFill>
                  <a:srgbClr val="4F0433"/>
                </a:solidFill>
              </a:defRPr>
            </a:lvl1pPr>
          </a:lstStyle>
          <a:p>
            <a:pPr lvl="0"/>
            <a:r>
              <a:rPr lang="sv-SE" noProof="0"/>
              <a:t>Klicka här för att ändra mall för underrubrikformat</a:t>
            </a:r>
            <a:endParaRPr lang="sv-SE" noProof="0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6E61809-D4AE-3513-8292-B4E6C292E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5983" y="5424636"/>
            <a:ext cx="36000" cy="171450"/>
          </a:xfrm>
        </p:spPr>
        <p:txBody>
          <a:bodyPr/>
          <a:lstStyle>
            <a:lvl1pPr>
              <a:defRPr sz="100"/>
            </a:lvl1pPr>
          </a:lstStyle>
          <a:p>
            <a:r>
              <a:rPr lang="sv-SE" dirty="0"/>
              <a:t>Karolinska Institutet - ett medicinskt universitet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E932089-4B60-997F-1556-AFC32E4159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23447" y="5308054"/>
            <a:ext cx="36000" cy="171450"/>
          </a:xfrm>
        </p:spPr>
        <p:txBody>
          <a:bodyPr/>
          <a:lstStyle>
            <a:lvl1pPr>
              <a:defRPr sz="100"/>
            </a:lvl1pPr>
          </a:lstStyle>
          <a:p>
            <a:fld id="{E51FB917-2E17-4F8E-87ED-6A5547C48FD7}" type="datetime4">
              <a:rPr lang="sv-SE" smtClean="0"/>
              <a:t>5 november 2024</a:t>
            </a:fld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65A8F9B-CA64-77A4-A2D1-92138346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9847" y="5308054"/>
            <a:ext cx="36000" cy="171450"/>
          </a:xfrm>
        </p:spPr>
        <p:txBody>
          <a:bodyPr/>
          <a:lstStyle>
            <a:lvl1pPr>
              <a:defRPr sz="100"/>
            </a:lvl1pPr>
          </a:lstStyle>
          <a:p>
            <a:fld id="{B5C8723E-5A40-4F9A-B83B-0F0B7FEF270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37925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971" y="339502"/>
            <a:ext cx="863204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56774" y="1402829"/>
            <a:ext cx="8631243" cy="3190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2" name="Platshållare för sidfot 2">
            <a:extLst>
              <a:ext uri="{FF2B5EF4-FFF2-40B4-BE49-F238E27FC236}">
                <a16:creationId xmlns:a16="http://schemas.microsoft.com/office/drawing/2014/main" id="{009749DF-7E5C-713A-D45D-D9653C97C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443809" cy="17145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 dirty="0"/>
              <a:t>Karolinska Institutet - ett medicinskt universitet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2A2CD5-DA8C-4B9D-8315-B34160A16C25}" type="datetime4">
              <a:rPr lang="sv-SE" smtClean="0"/>
              <a:t>5 november 2024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59C56-CB7E-413F-8971-4226A1EF6823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26329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+ 2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ED75CC17-B226-9EC7-7062-ECD0FA0657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5971" y="339502"/>
            <a:ext cx="863204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73CEA02-8FD8-B27D-7351-D598B5116632}"/>
              </a:ext>
            </a:extLst>
          </p:cNvPr>
          <p:cNvSpPr>
            <a:spLocks noGrp="1" noChangeArrowheads="1"/>
          </p:cNvSpPr>
          <p:nvPr>
            <p:ph idx="13"/>
          </p:nvPr>
        </p:nvSpPr>
        <p:spPr bwMode="auto">
          <a:xfrm>
            <a:off x="256774" y="1402829"/>
            <a:ext cx="4170039" cy="3190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11200" y="1403857"/>
            <a:ext cx="4170040" cy="31891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2" name="Platshållare för sidfot 2">
            <a:extLst>
              <a:ext uri="{FF2B5EF4-FFF2-40B4-BE49-F238E27FC236}">
                <a16:creationId xmlns:a16="http://schemas.microsoft.com/office/drawing/2014/main" id="{BBC55AFF-EEAC-CC84-7EDE-436AC101B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443809" cy="17145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B84996-FDAD-4A7F-89D4-758A2E9C5C80}" type="datetime4">
              <a:rPr lang="sv-SE" smtClean="0"/>
              <a:t>5 november 2024</a:t>
            </a:fld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C98C6-00F0-4387-A9BA-FB521E0564CA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84858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2E2751E-29B4-AE75-0730-6CFFB5936B8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DD1BCA6E-C8FD-891D-4F83-66CC4277CA7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" y="5424636"/>
            <a:ext cx="107504" cy="171450"/>
          </a:xfrm>
        </p:spPr>
        <p:txBody>
          <a:bodyPr/>
          <a:lstStyle>
            <a:lvl1pPr>
              <a:defRPr sz="100"/>
            </a:lvl1pPr>
          </a:lstStyle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AA906207-79B5-98E0-34C3-171784B570D0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787581" y="5213161"/>
            <a:ext cx="94998" cy="171450"/>
          </a:xfrm>
        </p:spPr>
        <p:txBody>
          <a:bodyPr/>
          <a:lstStyle>
            <a:lvl1pPr>
              <a:defRPr sz="100"/>
            </a:lvl1pPr>
          </a:lstStyle>
          <a:p>
            <a:fld id="{3D94F107-FCCF-4D7C-8F71-E821E5DA5282}" type="datetime4">
              <a:rPr lang="sv-SE" smtClean="0"/>
              <a:t>5 november 2024</a:t>
            </a:fld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5358C040-7B29-520B-66D6-03AF9B5F547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463981" y="5213161"/>
            <a:ext cx="45719" cy="171450"/>
          </a:xfrm>
        </p:spPr>
        <p:txBody>
          <a:bodyPr/>
          <a:lstStyle>
            <a:lvl1pPr>
              <a:defRPr sz="100"/>
            </a:lvl1pPr>
          </a:lstStyle>
          <a:p>
            <a:fld id="{B5C8723E-5A40-4F9A-B83B-0F0B7FEF270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03835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1 innehåll och 1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:a16="http://schemas.microsoft.com/office/drawing/2014/main" id="{6C309769-9796-3F4C-16EC-30D95F7272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5971" y="339502"/>
            <a:ext cx="863204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0AA63C4E-0A70-530E-97DF-2D2B5352F878}"/>
              </a:ext>
            </a:extLst>
          </p:cNvPr>
          <p:cNvSpPr>
            <a:spLocks noGrp="1" noChangeArrowheads="1"/>
          </p:cNvSpPr>
          <p:nvPr>
            <p:ph idx="15"/>
          </p:nvPr>
        </p:nvSpPr>
        <p:spPr bwMode="auto">
          <a:xfrm>
            <a:off x="256774" y="1402829"/>
            <a:ext cx="4170039" cy="3190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1D2BA1C-0344-BC2E-84D4-95E7F2FD7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443809" cy="17145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E5A0135-F7D5-EC17-C577-4234FB38314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711200" y="1404631"/>
            <a:ext cx="4170040" cy="31883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b="0" i="0" u="none" strike="noStrike" baseline="0" dirty="0">
                <a:solidFill>
                  <a:srgbClr val="000000"/>
                </a:solidFill>
                <a:latin typeface="DM Sans" pitchFamily="2" charset="0"/>
              </a:rPr>
              <a:t>Klicka på första eller andra ikonen i den andra raden av ikoner för att infoga en bild.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570BB-7289-4069-9D4A-2FAE4107D42A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C85695-0C9C-45E7-AAF3-3B0DE890CA1A}" type="datetime4">
              <a:rPr lang="sv-SE" smtClean="0"/>
              <a:t>5 november 2024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723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>
            <a:extLst>
              <a:ext uri="{FF2B5EF4-FFF2-40B4-BE49-F238E27FC236}">
                <a16:creationId xmlns:a16="http://schemas.microsoft.com/office/drawing/2014/main" id="{6AB09F81-3DF8-1100-91E4-2C19199093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5971" y="339502"/>
            <a:ext cx="863204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C02F024F-96B7-5411-16AF-D7BE9A4ACEA3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55971" y="1401312"/>
            <a:ext cx="4170038" cy="3193712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  <a:endParaRPr lang="en-GB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A96EA6F-41F1-0969-DF45-AEBBDEDF0D9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711200" y="1404631"/>
            <a:ext cx="4170040" cy="31883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  <a:endParaRPr lang="en-GB" dirty="0"/>
          </a:p>
        </p:txBody>
      </p:sp>
      <p:sp>
        <p:nvSpPr>
          <p:cNvPr id="2" name="Platshållare för sidfot 2">
            <a:extLst>
              <a:ext uri="{FF2B5EF4-FFF2-40B4-BE49-F238E27FC236}">
                <a16:creationId xmlns:a16="http://schemas.microsoft.com/office/drawing/2014/main" id="{372DAC4F-41A4-C8F3-1E26-84893299D9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443809" cy="17145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F31A13-B82C-43A3-AC35-E621AAB6303F}" type="datetime4">
              <a:rPr lang="sv-SE" smtClean="0"/>
              <a:t>5 november 2024</a:t>
            </a:fld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6EECC-44D8-4442-87AA-D47F74CC81A2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799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2 bilder m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C4794E74-271C-9E5F-FE9E-7420C39ABE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255971" y="1401312"/>
            <a:ext cx="4170038" cy="252014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  <a:endParaRPr lang="en-GB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5"/>
          </p:nvPr>
        </p:nvSpPr>
        <p:spPr>
          <a:xfrm>
            <a:off x="255971" y="4016459"/>
            <a:ext cx="4170039" cy="578499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F7332DF-CAE5-41F2-AEFA-52F537B3AA49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711199" y="1404632"/>
            <a:ext cx="4170040" cy="251682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  <a:endParaRPr lang="en-GB" dirty="0"/>
          </a:p>
        </p:txBody>
      </p:sp>
      <p:sp>
        <p:nvSpPr>
          <p:cNvPr id="11" name="Platshållare för text 9"/>
          <p:cNvSpPr>
            <a:spLocks noGrp="1"/>
          </p:cNvSpPr>
          <p:nvPr>
            <p:ph type="body" sz="quarter" idx="16"/>
          </p:nvPr>
        </p:nvSpPr>
        <p:spPr>
          <a:xfrm>
            <a:off x="4711200" y="4016459"/>
            <a:ext cx="4170039" cy="574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sidfot 2">
            <a:extLst>
              <a:ext uri="{FF2B5EF4-FFF2-40B4-BE49-F238E27FC236}">
                <a16:creationId xmlns:a16="http://schemas.microsoft.com/office/drawing/2014/main" id="{D069920A-1206-9BEB-B428-2FE026E7B3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443809" cy="17145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A42D-8DCB-48D7-8A43-9E29A5D3CC0A}" type="datetime4">
              <a:rPr lang="sv-SE" smtClean="0"/>
              <a:t>5 november 2024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723E-5A40-4F9A-B83B-0F0B7FEF270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1580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971" y="339502"/>
            <a:ext cx="863204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2" name="Platshållare för sidfot 2">
            <a:extLst>
              <a:ext uri="{FF2B5EF4-FFF2-40B4-BE49-F238E27FC236}">
                <a16:creationId xmlns:a16="http://schemas.microsoft.com/office/drawing/2014/main" id="{009749DF-7E5C-713A-D45D-D9653C97C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443809" cy="17145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 dirty="0"/>
              <a:t>Karolinska Institutet - ett medicinskt universitet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2A2CD5-DA8C-4B9D-8315-B34160A16C25}" type="datetime4">
              <a:rPr lang="sv-SE" smtClean="0"/>
              <a:t>5 november 2024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59C56-CB7E-413F-8971-4226A1EF6823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2093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983" y="339502"/>
            <a:ext cx="8625257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5983" y="1402830"/>
            <a:ext cx="8630513" cy="318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2080A6F-57B1-B9B7-BFFB-9C38D4F13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443809" cy="17145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tabLst/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3447" y="4788233"/>
            <a:ext cx="19050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fld id="{C3018874-3E6C-444F-95D2-0F7C8B5E1F23}" type="datetime4">
              <a:rPr lang="sv-SE" smtClean="0"/>
              <a:t>5 november 2024</a:t>
            </a:fld>
            <a:endParaRPr lang="sv-S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99847" y="4788233"/>
            <a:ext cx="6858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0">
                <a:solidFill>
                  <a:schemeClr val="accent1"/>
                </a:solidFill>
                <a:latin typeface="+mn-lt"/>
              </a:defRPr>
            </a:lvl1pPr>
          </a:lstStyle>
          <a:p>
            <a:fld id="{B5C8723E-5A40-4F9A-B83B-0F0B7FEF270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2" r:id="rId4"/>
    <p:sldLayoutId id="2147483654" r:id="rId5"/>
    <p:sldLayoutId id="2147483655" r:id="rId6"/>
    <p:sldLayoutId id="2147483657" r:id="rId7"/>
    <p:sldLayoutId id="2147483658" r:id="rId8"/>
    <p:sldLayoutId id="2147483663" r:id="rId9"/>
    <p:sldLayoutId id="2147483659" r:id="rId10"/>
    <p:sldLayoutId id="214748366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0" spc="-50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à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à"/>
        <a:defRPr sz="1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sv/m%C3%A4nniskor-folkmassa-individer-304353/" TargetMode="External"/><Relationship Id="rId3" Type="http://schemas.openxmlformats.org/officeDocument/2006/relationships/hyperlink" Target="http://www.life-time.se/forskning/" TargetMode="External"/><Relationship Id="rId7" Type="http://schemas.openxmlformats.org/officeDocument/2006/relationships/image" Target="../media/image7.png"/><Relationship Id="rId12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11" Type="http://schemas.openxmlformats.org/officeDocument/2006/relationships/image" Target="../media/image10.jpeg"/><Relationship Id="rId5" Type="http://schemas.openxmlformats.org/officeDocument/2006/relationships/image" Target="../media/image5.jpeg"/><Relationship Id="rId10" Type="http://schemas.openxmlformats.org/officeDocument/2006/relationships/image" Target="../media/image9.jpeg"/><Relationship Id="rId4" Type="http://schemas.openxmlformats.org/officeDocument/2006/relationships/image" Target="../media/image4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3C3E5F-B287-11FB-CBF7-AB879771A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Två minuter i NVS värld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524D888-E64B-DA9B-F439-BCB01F9E4B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443809" cy="171450"/>
          </a:xfrm>
        </p:spPr>
        <p:txBody>
          <a:bodyPr/>
          <a:lstStyle/>
          <a:p>
            <a:r>
              <a:rPr lang="sv-SE" dirty="0"/>
              <a:t>Karolinska Institutet - ett medicinskt universitet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A1EE999-BA1C-822F-993D-4740F020B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9CA9-6523-40C2-9F54-2A9E28BAC8DC}" type="datetime4">
              <a:rPr lang="sv-SE" smtClean="0"/>
              <a:t>5 november 2024</a:t>
            </a:fld>
            <a:endParaRPr lang="sv-SE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7EE0E68-6DEE-5706-C084-981E6B50517E}"/>
              </a:ext>
            </a:extLst>
          </p:cNvPr>
          <p:cNvSpPr txBox="1"/>
          <p:nvPr/>
        </p:nvSpPr>
        <p:spPr>
          <a:xfrm>
            <a:off x="251520" y="1835362"/>
            <a:ext cx="2111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sv-SE" sz="1200" dirty="0">
                <a:latin typeface="+mn-lt"/>
              </a:rPr>
              <a:t>Ca 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540 </a:t>
            </a:r>
            <a:r>
              <a:rPr lang="sv-SE" sz="1200" dirty="0">
                <a:latin typeface="+mn-lt"/>
              </a:rPr>
              <a:t>anställda +</a:t>
            </a:r>
          </a:p>
          <a:p>
            <a:pPr lvl="0" algn="ctr">
              <a:defRPr/>
            </a:pPr>
            <a:r>
              <a:rPr lang="sv-SE" sz="1200" dirty="0">
                <a:latin typeface="+mn-lt"/>
              </a:rPr>
              <a:t>338 anknutna</a:t>
            </a:r>
            <a:endParaRPr kumimoji="0" lang="sv-SE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720904C7-D1EB-8715-4B19-3CEA5A86D6A7}"/>
              </a:ext>
            </a:extLst>
          </p:cNvPr>
          <p:cNvSpPr txBox="1"/>
          <p:nvPr/>
        </p:nvSpPr>
        <p:spPr>
          <a:xfrm>
            <a:off x="7087328" y="1878531"/>
            <a:ext cx="2056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530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miljoner 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omsättning</a:t>
            </a:r>
          </a:p>
        </p:txBody>
      </p:sp>
      <p:sp>
        <p:nvSpPr>
          <p:cNvPr id="9" name="Platshållare för innehåll 16">
            <a:extLst>
              <a:ext uri="{FF2B5EF4-FFF2-40B4-BE49-F238E27FC236}">
                <a16:creationId xmlns:a16="http://schemas.microsoft.com/office/drawing/2014/main" id="{EB3EB769-21BB-9AEF-05B6-7B84F2C71156}"/>
              </a:ext>
            </a:extLst>
          </p:cNvPr>
          <p:cNvSpPr txBox="1">
            <a:spLocks/>
          </p:cNvSpPr>
          <p:nvPr/>
        </p:nvSpPr>
        <p:spPr bwMode="auto">
          <a:xfrm>
            <a:off x="3048513" y="2715766"/>
            <a:ext cx="5987983" cy="2141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à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à"/>
              <a:defRPr sz="1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sv-SE" sz="1400" kern="0" dirty="0"/>
              <a:t>NVS har över 40% av KI:s utbildning </a:t>
            </a:r>
            <a:r>
              <a:rPr lang="sv-SE" sz="1200" i="1" kern="0" dirty="0"/>
              <a:t>(program, kompletteringsutbildningar, kurser och uppdragsutbildning)</a:t>
            </a:r>
          </a:p>
          <a:p>
            <a:r>
              <a:rPr lang="sv-SE" sz="1400" kern="0" dirty="0"/>
              <a:t>Program: Arbetsterapeutprogrammet, fysioterapeutprogrammet, sjuksköterskeprogrammet samt </a:t>
            </a:r>
            <a:r>
              <a:rPr lang="sv-SE" sz="1400" kern="0" dirty="0" err="1"/>
              <a:t>specialistsjuksköterske</a:t>
            </a:r>
            <a:r>
              <a:rPr lang="sv-SE" sz="1400" kern="0" dirty="0"/>
              <a:t>-programmet med elva olika inriktningar och del i läkarprogrammet.</a:t>
            </a:r>
          </a:p>
          <a:p>
            <a:r>
              <a:rPr lang="sv-SE" sz="1400" kern="0" dirty="0"/>
              <a:t>Internationellt ledande forskning inom åldrande, demens, epidemiologi och vårdvetenskap</a:t>
            </a:r>
          </a:p>
          <a:p>
            <a:r>
              <a:rPr lang="sv-SE" sz="1400" kern="0" dirty="0"/>
              <a:t>Utvecklar framtidens hälso- och sjukvård i nära samverkan med vårdgivare</a:t>
            </a:r>
          </a:p>
          <a:p>
            <a:endParaRPr lang="sv-SE" sz="900" kern="0" dirty="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358D576F-69A6-1BBB-F4A1-C2E50C2619C8}"/>
              </a:ext>
            </a:extLst>
          </p:cNvPr>
          <p:cNvSpPr txBox="1"/>
          <p:nvPr/>
        </p:nvSpPr>
        <p:spPr>
          <a:xfrm>
            <a:off x="5580112" y="1875868"/>
            <a:ext cx="1646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8">
              <a:defRPr/>
            </a:pPr>
            <a:r>
              <a:rPr lang="sv-SE" sz="1200" dirty="0">
                <a:latin typeface="+mn-lt"/>
              </a:rPr>
              <a:t>869 publikationer </a:t>
            </a:r>
            <a:br>
              <a:rPr lang="sv-SE" sz="1200" dirty="0">
                <a:latin typeface="+mn-lt"/>
              </a:rPr>
            </a:br>
            <a:r>
              <a:rPr lang="sv-SE" sz="1200" dirty="0">
                <a:latin typeface="+mn-lt"/>
              </a:rPr>
              <a:t>Cf: 2,5</a:t>
            </a: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4AA9380C-87B8-0D22-CCB9-F76F2894A352}"/>
              </a:ext>
            </a:extLst>
          </p:cNvPr>
          <p:cNvSpPr txBox="1"/>
          <p:nvPr/>
        </p:nvSpPr>
        <p:spPr>
          <a:xfrm>
            <a:off x="2339752" y="1851670"/>
            <a:ext cx="15122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&gt;2000 studenter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AF2C9CE0-1542-2C51-DAF3-20DC241ED12F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002948" y="898457"/>
            <a:ext cx="1368000" cy="864000"/>
          </a:xfrm>
          <a:prstGeom prst="rect">
            <a:avLst/>
          </a:prstGeom>
        </p:spPr>
      </p:pic>
      <p:sp>
        <p:nvSpPr>
          <p:cNvPr id="13" name="textruta 12">
            <a:extLst>
              <a:ext uri="{FF2B5EF4-FFF2-40B4-BE49-F238E27FC236}">
                <a16:creationId xmlns:a16="http://schemas.microsoft.com/office/drawing/2014/main" id="{38F291B3-31C2-B181-CA97-4AF72D2E5E8E}"/>
              </a:ext>
            </a:extLst>
          </p:cNvPr>
          <p:cNvSpPr txBox="1"/>
          <p:nvPr/>
        </p:nvSpPr>
        <p:spPr>
          <a:xfrm>
            <a:off x="4007840" y="1879104"/>
            <a:ext cx="14257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142 doktorander </a:t>
            </a: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BA68D591-2959-A2F5-41E6-33D712260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073" y="2360863"/>
            <a:ext cx="3313538" cy="460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1600" b="0" kern="0" dirty="0">
                <a:solidFill>
                  <a:schemeClr val="accent5"/>
                </a:solidFill>
              </a:rPr>
              <a:t>Sju</a:t>
            </a:r>
            <a:r>
              <a:rPr kumimoji="0" lang="sv-SE" sz="16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lang="sv-SE" sz="1600" b="0" kern="0" dirty="0">
                <a:solidFill>
                  <a:schemeClr val="accent5"/>
                </a:solidFill>
              </a:rPr>
              <a:t>avdelningar</a:t>
            </a:r>
            <a:r>
              <a:rPr kumimoji="0" lang="sv-SE" sz="16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ea typeface="+mj-ea"/>
                <a:cs typeface="+mj-cs"/>
              </a:rPr>
              <a:t> på två campus</a:t>
            </a: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819B665A-28D0-C655-A317-082D9B0C084E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71" y="2758281"/>
            <a:ext cx="1006048" cy="720000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6E4551A9-B1EE-E815-D30C-390147B445EB}"/>
              </a:ext>
            </a:extLst>
          </p:cNvPr>
          <p:cNvPicPr preferRelativeResize="0"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91" y="3811294"/>
            <a:ext cx="1006047" cy="720000"/>
          </a:xfrm>
          <a:prstGeom prst="rect">
            <a:avLst/>
          </a:prstGeom>
        </p:spPr>
      </p:pic>
      <p:pic>
        <p:nvPicPr>
          <p:cNvPr id="17" name="Picture 16" descr="Forskningshuset Neo. Skissbild: Tengbom.">
            <a:extLst>
              <a:ext uri="{FF2B5EF4-FFF2-40B4-BE49-F238E27FC236}">
                <a16:creationId xmlns:a16="http://schemas.microsoft.com/office/drawing/2014/main" id="{0911B413-5D13-4B1B-7426-414984438270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652" y="2758281"/>
            <a:ext cx="99413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DC6BC714-05DF-07E8-4616-3C5F61BBF6AC}"/>
              </a:ext>
            </a:extLst>
          </p:cNvPr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696620" y="895998"/>
            <a:ext cx="1368000" cy="864000"/>
          </a:xfrm>
          <a:prstGeom prst="rect">
            <a:avLst/>
          </a:prstGeom>
        </p:spPr>
      </p:pic>
      <p:pic>
        <p:nvPicPr>
          <p:cNvPr id="19" name="Bildobjekt 18">
            <a:extLst>
              <a:ext uri="{FF2B5EF4-FFF2-40B4-BE49-F238E27FC236}">
                <a16:creationId xmlns:a16="http://schemas.microsoft.com/office/drawing/2014/main" id="{56EE4D5B-0E9B-DF07-0DF4-A842CCB0FCCD}"/>
              </a:ext>
            </a:extLst>
          </p:cNvPr>
          <p:cNvPicPr preferRelativeResize="0">
            <a:picLocks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338" y="3824525"/>
            <a:ext cx="994130" cy="720000"/>
          </a:xfrm>
          <a:prstGeom prst="rect">
            <a:avLst/>
          </a:prstGeom>
        </p:spPr>
      </p:pic>
      <p:sp>
        <p:nvSpPr>
          <p:cNvPr id="20" name="textruta 19">
            <a:extLst>
              <a:ext uri="{FF2B5EF4-FFF2-40B4-BE49-F238E27FC236}">
                <a16:creationId xmlns:a16="http://schemas.microsoft.com/office/drawing/2014/main" id="{20555883-D625-8CCD-24D4-089A2BA63B81}"/>
              </a:ext>
            </a:extLst>
          </p:cNvPr>
          <p:cNvSpPr txBox="1"/>
          <p:nvPr/>
        </p:nvSpPr>
        <p:spPr>
          <a:xfrm>
            <a:off x="467544" y="3462249"/>
            <a:ext cx="13862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Zanderska</a:t>
            </a: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/ANA23 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A1661EE1-BCE0-3A4E-401C-4116E75FCD5D}"/>
              </a:ext>
            </a:extLst>
          </p:cNvPr>
          <p:cNvSpPr txBox="1"/>
          <p:nvPr/>
        </p:nvSpPr>
        <p:spPr>
          <a:xfrm>
            <a:off x="1519217" y="3458267"/>
            <a:ext cx="13151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Neo</a:t>
            </a: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9A8F7EB2-68D4-233B-214F-0199F57BD296}"/>
              </a:ext>
            </a:extLst>
          </p:cNvPr>
          <p:cNvSpPr txBox="1"/>
          <p:nvPr/>
        </p:nvSpPr>
        <p:spPr>
          <a:xfrm>
            <a:off x="755577" y="4509300"/>
            <a:ext cx="1173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Bioclinicum</a:t>
            </a:r>
            <a:endParaRPr kumimoji="0" lang="sv-S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A29C5604-DDF8-3122-940A-4D0E51038F5E}"/>
              </a:ext>
            </a:extLst>
          </p:cNvPr>
          <p:cNvSpPr txBox="1"/>
          <p:nvPr/>
        </p:nvSpPr>
        <p:spPr>
          <a:xfrm>
            <a:off x="1533833" y="4511326"/>
            <a:ext cx="13151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Widerströmska</a:t>
            </a: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 </a:t>
            </a:r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id="{5D22C344-3667-2FAD-8DA8-3B3B612FA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7576" y="2383041"/>
            <a:ext cx="4045071" cy="301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ea typeface="+mj-ea"/>
                <a:cs typeface="+mj-cs"/>
              </a:rPr>
              <a:t>Forskning och utbildning</a:t>
            </a:r>
          </a:p>
        </p:txBody>
      </p:sp>
      <p:pic>
        <p:nvPicPr>
          <p:cNvPr id="25" name="Picture 4">
            <a:extLst>
              <a:ext uri="{FF2B5EF4-FFF2-40B4-BE49-F238E27FC236}">
                <a16:creationId xmlns:a16="http://schemas.microsoft.com/office/drawing/2014/main" id="{27D7447B-CF8D-F60C-0579-32B95890F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019" y="877338"/>
            <a:ext cx="1284361" cy="85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Ekonomi, råd och stöd - Sunne|Värmland">
            <a:extLst>
              <a:ext uri="{FF2B5EF4-FFF2-40B4-BE49-F238E27FC236}">
                <a16:creationId xmlns:a16="http://schemas.microsoft.com/office/drawing/2014/main" id="{5BB7F307-F48E-1F8A-5F63-1F55E70A39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680" y="904688"/>
            <a:ext cx="1544833" cy="873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KTH-forskningen som fick störst genomslag | KTH">
            <a:extLst>
              <a:ext uri="{FF2B5EF4-FFF2-40B4-BE49-F238E27FC236}">
                <a16:creationId xmlns:a16="http://schemas.microsoft.com/office/drawing/2014/main" id="{E81D3DB6-DBEE-F4D3-5CED-4E8B6A92B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895998"/>
            <a:ext cx="1258905" cy="856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030173"/>
      </p:ext>
    </p:extLst>
  </p:cSld>
  <p:clrMapOvr>
    <a:masterClrMapping/>
  </p:clrMapOvr>
</p:sld>
</file>

<file path=ppt/theme/theme1.xml><?xml version="1.0" encoding="utf-8"?>
<a:theme xmlns:a="http://schemas.openxmlformats.org/drawingml/2006/main" name="16_9_powerpointmall_ki_plommon_SVE">
  <a:themeElements>
    <a:clrScheme name="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F0433"/>
      </a:accent1>
      <a:accent2>
        <a:srgbClr val="FF876F"/>
      </a:accent2>
      <a:accent3>
        <a:srgbClr val="870052"/>
      </a:accent3>
      <a:accent4>
        <a:srgbClr val="FFDDD6"/>
      </a:accent4>
      <a:accent5>
        <a:srgbClr val="4DB5BC"/>
      </a:accent5>
      <a:accent6>
        <a:srgbClr val="CCEBED"/>
      </a:accent6>
      <a:hlink>
        <a:srgbClr val="870052"/>
      </a:hlink>
      <a:folHlink>
        <a:srgbClr val="C490AA"/>
      </a:folHlink>
    </a:clrScheme>
    <a:fontScheme name="KI PPT">
      <a:majorFont>
        <a:latin typeface="DM Sans Medium"/>
        <a:ea typeface=""/>
        <a:cs typeface=""/>
      </a:majorFont>
      <a:minorFont>
        <a:latin typeface="DM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dirty="0" err="1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  <a:txDef>
      <a:spPr>
        <a:noFill/>
        <a:ln w="6350">
          <a:solidFill>
            <a:schemeClr val="accent1"/>
          </a:solidFill>
        </a:ln>
      </a:spPr>
      <a:bodyPr wrap="square" rtlCol="0">
        <a:spAutoFit/>
      </a:bodyPr>
      <a:lstStyle>
        <a:defPPr algn="l">
          <a:defRPr sz="1400" dirty="0">
            <a:latin typeface="+mn-lt"/>
          </a:defRPr>
        </a:defPPr>
      </a:lstStyle>
    </a:tx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61B54"/>
        </a:accent1>
        <a:accent2>
          <a:srgbClr val="97D8DA"/>
        </a:accent2>
        <a:accent3>
          <a:srgbClr val="FFFFFF"/>
        </a:accent3>
        <a:accent4>
          <a:srgbClr val="000000"/>
        </a:accent4>
        <a:accent5>
          <a:srgbClr val="BDABB3"/>
        </a:accent5>
        <a:accent6>
          <a:srgbClr val="88C4C5"/>
        </a:accent6>
        <a:hlink>
          <a:srgbClr val="CF0063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_16_9.potx" id="{A53E18C8-24C9-419D-8A8A-DEF5838F8375}" vid="{9C1C6620-5888-47F4-BF80-C41936D71F39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8615BE51D60BA44B86811C5F608C49E" ma:contentTypeVersion="4" ma:contentTypeDescription="Skapa ett nytt dokument." ma:contentTypeScope="" ma:versionID="d38a2c07f4f36005f3c4f84d5a2cc146">
  <xsd:schema xmlns:xsd="http://www.w3.org/2001/XMLSchema" xmlns:xs="http://www.w3.org/2001/XMLSchema" xmlns:p="http://schemas.microsoft.com/office/2006/metadata/properties" xmlns:ns2="6843b716-3f6d-4983-a753-faa1afd2f446" targetNamespace="http://schemas.microsoft.com/office/2006/metadata/properties" ma:root="true" ma:fieldsID="9b929705adf473d8b0cc429cd00fedc4" ns2:_="">
    <xsd:import namespace="6843b716-3f6d-4983-a753-faa1afd2f4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43b716-3f6d-4983-a753-faa1afd2f4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3BC4FD-C13A-46EF-B832-512AC9705C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43b716-3f6d-4983-a753-faa1afd2f4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88643D-E45A-4D40-B6DC-58D28B0D12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F79469-2F05-42F0-ADD1-5263841AE7B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16_9_powerpointmall_ki_plommon_SVE</Template>
  <TotalTime>80</TotalTime>
  <Words>105</Words>
  <Application>Microsoft Macintosh PowerPoint</Application>
  <PresentationFormat>Bildspel på skärmen (16:9)</PresentationFormat>
  <Paragraphs>19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DM Sans</vt:lpstr>
      <vt:lpstr>DM Sans Medium</vt:lpstr>
      <vt:lpstr>Times</vt:lpstr>
      <vt:lpstr>Wingdings</vt:lpstr>
      <vt:lpstr>16_9_powerpointmall_ki_plommon_SVE</vt:lpstr>
      <vt:lpstr>Två minuter i NVS värld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Annika Clemes</dc:creator>
  <cp:lastModifiedBy>Annika Clemes</cp:lastModifiedBy>
  <cp:revision>4</cp:revision>
  <cp:lastPrinted>2005-09-23T14:22:03Z</cp:lastPrinted>
  <dcterms:created xsi:type="dcterms:W3CDTF">2024-04-09T14:34:21Z</dcterms:created>
  <dcterms:modified xsi:type="dcterms:W3CDTF">2024-11-05T14:00:13Z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0x010100B8615BE51D60BA44B86811C5F608C49E</vt:lpwstr>
  </property>
</Properties>
</file>