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6327" autoAdjust="0"/>
  </p:normalViewPr>
  <p:slideViewPr>
    <p:cSldViewPr>
      <p:cViewPr varScale="1">
        <p:scale>
          <a:sx n="164" d="100"/>
          <a:sy n="164" d="100"/>
        </p:scale>
        <p:origin x="960" y="176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2024-11-05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E61809-D4AE-3513-8292-B4E6C292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983" y="5424636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E932089-4B60-997F-1556-AFC32E41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E51FB917-2E17-4F8E-87ED-6A5547C48FD7}" type="datetime4">
              <a:rPr lang="sv-SE" smtClean="0"/>
              <a:t>5 november 2024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5A8F9B-CA64-77A4-A2D1-92138346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5 november 2024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BBC55AFF-EEAC-CC84-7EDE-436AC101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84996-FDAD-4A7F-89D4-758A2E9C5C80}" type="datetime4">
              <a:rPr lang="sv-SE" smtClean="0"/>
              <a:t>5 november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42463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D94F107-FCCF-4D7C-8F71-E821E5DA5282}" type="datetime4">
              <a:rPr lang="sv-SE" smtClean="0"/>
              <a:t>5 november 2024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D2BA1C-0344-BC2E-84D4-95E7F2FD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85695-0C9C-45E7-AAF3-3B0DE890CA1A}" type="datetime4">
              <a:rPr lang="sv-SE" smtClean="0"/>
              <a:t>5 november 2024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372DAC4F-41A4-C8F3-1E26-84893299D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31A13-B82C-43A3-AC35-E621AAB6303F}" type="datetime4">
              <a:rPr lang="sv-SE" smtClean="0"/>
              <a:t>5 november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D069920A-1206-9BEB-B428-2FE026E7B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A42D-8DCB-48D7-8A43-9E29A5D3CC0A}" type="datetime4">
              <a:rPr lang="sv-SE" smtClean="0"/>
              <a:t>5 november 2024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5 november 2024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C3018874-3E6C-444F-95D2-0F7C8B5E1F23}" type="datetime4">
              <a:rPr lang="sv-SE" smtClean="0"/>
              <a:t>5 november 2024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sv/m%C3%A4nniskor-folkmassa-individer-304353/" TargetMode="External"/><Relationship Id="rId3" Type="http://schemas.openxmlformats.org/officeDocument/2006/relationships/hyperlink" Target="http://www.life-time.se/forskning/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11" Type="http://schemas.openxmlformats.org/officeDocument/2006/relationships/image" Target="../media/image10.jpeg"/><Relationship Id="rId5" Type="http://schemas.openxmlformats.org/officeDocument/2006/relationships/image" Target="../media/image5.jpeg"/><Relationship Id="rId10" Type="http://schemas.openxmlformats.org/officeDocument/2006/relationships/image" Target="../media/image9.jpeg"/><Relationship Id="rId4" Type="http://schemas.openxmlformats.org/officeDocument/2006/relationships/image" Target="../media/image4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C3E5F-B287-11FB-CBF7-AB879771A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Två minuter i NVS värld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24D888-E64B-DA9B-F439-BCB01F9E4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</p:spPr>
        <p:txBody>
          <a:bodyPr/>
          <a:lstStyle/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EE999-BA1C-822F-993D-4740F020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9CA9-6523-40C2-9F54-2A9E28BAC8DC}" type="datetime4">
              <a:rPr lang="sv-SE" smtClean="0"/>
              <a:t>5 november 2024</a:t>
            </a:fld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7EE0E68-6DEE-5706-C084-981E6B50517E}"/>
              </a:ext>
            </a:extLst>
          </p:cNvPr>
          <p:cNvSpPr txBox="1"/>
          <p:nvPr/>
        </p:nvSpPr>
        <p:spPr>
          <a:xfrm>
            <a:off x="251520" y="1835362"/>
            <a:ext cx="2111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sv-SE" sz="1200" dirty="0">
                <a:latin typeface="+mn-lt"/>
              </a:rPr>
              <a:t>Ca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540 </a:t>
            </a:r>
            <a:r>
              <a:rPr lang="sv-SE" sz="1200" dirty="0">
                <a:latin typeface="+mn-lt"/>
              </a:rPr>
              <a:t>anställda +</a:t>
            </a:r>
          </a:p>
          <a:p>
            <a:pPr lvl="0" algn="ctr">
              <a:defRPr/>
            </a:pPr>
            <a:r>
              <a:rPr lang="sv-SE" sz="1200" dirty="0">
                <a:latin typeface="+mn-lt"/>
              </a:rPr>
              <a:t>338 anknutna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20904C7-D1EB-8715-4B19-3CEA5A86D6A7}"/>
              </a:ext>
            </a:extLst>
          </p:cNvPr>
          <p:cNvSpPr txBox="1"/>
          <p:nvPr/>
        </p:nvSpPr>
        <p:spPr>
          <a:xfrm>
            <a:off x="7087328" y="1878531"/>
            <a:ext cx="2056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530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miljoner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omsättning</a:t>
            </a:r>
          </a:p>
        </p:txBody>
      </p:sp>
      <p:sp>
        <p:nvSpPr>
          <p:cNvPr id="9" name="Platshållare för innehåll 16">
            <a:extLst>
              <a:ext uri="{FF2B5EF4-FFF2-40B4-BE49-F238E27FC236}">
                <a16:creationId xmlns:a16="http://schemas.microsoft.com/office/drawing/2014/main" id="{EB3EB769-21BB-9AEF-05B6-7B84F2C71156}"/>
              </a:ext>
            </a:extLst>
          </p:cNvPr>
          <p:cNvSpPr txBox="1">
            <a:spLocks/>
          </p:cNvSpPr>
          <p:nvPr/>
        </p:nvSpPr>
        <p:spPr bwMode="auto">
          <a:xfrm>
            <a:off x="3048513" y="2715766"/>
            <a:ext cx="5987983" cy="2141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v-SE" sz="1400" kern="0" dirty="0"/>
              <a:t>NVS har över 40% av KI:s utbildning </a:t>
            </a:r>
            <a:r>
              <a:rPr lang="sv-SE" sz="1200" i="1" kern="0" dirty="0"/>
              <a:t>(program, kompletteringsutbildningar, kurser och uppdragsutbildning)</a:t>
            </a:r>
          </a:p>
          <a:p>
            <a:r>
              <a:rPr lang="sv-SE" sz="1400" kern="0" dirty="0"/>
              <a:t>Program: Arbetsterapeutprogrammet, fysioterapeutprogrammet, sjuksköterskeprogrammet samt </a:t>
            </a:r>
            <a:r>
              <a:rPr lang="sv-SE" sz="1400" kern="0" dirty="0" err="1"/>
              <a:t>specialistsjuksköterske</a:t>
            </a:r>
            <a:r>
              <a:rPr lang="sv-SE" sz="1400" kern="0" dirty="0"/>
              <a:t>-programmet med elva olika inriktningar och del i läkarprogrammet.</a:t>
            </a:r>
          </a:p>
          <a:p>
            <a:r>
              <a:rPr lang="sv-SE" sz="1400" kern="0" dirty="0"/>
              <a:t>Internationellt ledande forskning inom åldrande, demens, epidemiologi och vårdvetenskap</a:t>
            </a:r>
          </a:p>
          <a:p>
            <a:r>
              <a:rPr lang="sv-SE" sz="1400" kern="0" dirty="0"/>
              <a:t>Utvecklar framtidens hälso- och sjukvård i nära samverkan med vårdgivare</a:t>
            </a:r>
          </a:p>
          <a:p>
            <a:endParaRPr lang="sv-SE" sz="900" kern="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358D576F-69A6-1BBB-F4A1-C2E50C2619C8}"/>
              </a:ext>
            </a:extLst>
          </p:cNvPr>
          <p:cNvSpPr txBox="1"/>
          <p:nvPr/>
        </p:nvSpPr>
        <p:spPr>
          <a:xfrm>
            <a:off x="5580112" y="1875868"/>
            <a:ext cx="1646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sv-SE" sz="1200" dirty="0">
                <a:latin typeface="+mn-lt"/>
              </a:rPr>
              <a:t>869 publikationer </a:t>
            </a:r>
            <a:br>
              <a:rPr lang="sv-SE" sz="1200" dirty="0">
                <a:latin typeface="+mn-lt"/>
              </a:rPr>
            </a:br>
            <a:r>
              <a:rPr lang="sv-SE" sz="1200" dirty="0">
                <a:latin typeface="+mn-lt"/>
              </a:rPr>
              <a:t>Cf: 2,5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AA9380C-87B8-0D22-CCB9-F76F2894A352}"/>
              </a:ext>
            </a:extLst>
          </p:cNvPr>
          <p:cNvSpPr txBox="1"/>
          <p:nvPr/>
        </p:nvSpPr>
        <p:spPr>
          <a:xfrm>
            <a:off x="2339752" y="1851670"/>
            <a:ext cx="1512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&gt;2000 studenter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AF2C9CE0-1542-2C51-DAF3-20DC241ED12F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02948" y="898457"/>
            <a:ext cx="1368000" cy="864000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38F291B3-31C2-B181-CA97-4AF72D2E5E8E}"/>
              </a:ext>
            </a:extLst>
          </p:cNvPr>
          <p:cNvSpPr txBox="1"/>
          <p:nvPr/>
        </p:nvSpPr>
        <p:spPr>
          <a:xfrm>
            <a:off x="4007840" y="1879104"/>
            <a:ext cx="14257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142 doktorander 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BA68D591-2959-A2F5-41E6-33D712260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73" y="2360863"/>
            <a:ext cx="3313538" cy="46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600" b="0" kern="0" dirty="0">
                <a:solidFill>
                  <a:schemeClr val="accent5"/>
                </a:solidFill>
              </a:rPr>
              <a:t>Sju</a:t>
            </a: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lang="sv-SE" sz="1600" b="0" kern="0" dirty="0">
                <a:solidFill>
                  <a:schemeClr val="accent5"/>
                </a:solidFill>
              </a:rPr>
              <a:t>avdelningar</a:t>
            </a: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ea typeface="+mj-ea"/>
                <a:cs typeface="+mj-cs"/>
              </a:rPr>
              <a:t> på två campus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819B665A-28D0-C655-A317-082D9B0C084E}"/>
              </a:ext>
            </a:extLst>
          </p:cNvPr>
          <p:cNvPicPr preferRelativeResize="0"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71" y="2758281"/>
            <a:ext cx="1006048" cy="72000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6E4551A9-B1EE-E815-D30C-390147B445EB}"/>
              </a:ext>
            </a:extLst>
          </p:cNvPr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91" y="3811294"/>
            <a:ext cx="1006047" cy="720000"/>
          </a:xfrm>
          <a:prstGeom prst="rect">
            <a:avLst/>
          </a:prstGeom>
        </p:spPr>
      </p:pic>
      <p:pic>
        <p:nvPicPr>
          <p:cNvPr id="17" name="Picture 16" descr="Forskningshuset Neo. Skissbild: Tengbom.">
            <a:extLst>
              <a:ext uri="{FF2B5EF4-FFF2-40B4-BE49-F238E27FC236}">
                <a16:creationId xmlns:a16="http://schemas.microsoft.com/office/drawing/2014/main" id="{0911B413-5D13-4B1B-7426-414984438270}"/>
              </a:ext>
            </a:extLst>
          </p:cNvPr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652" y="2758281"/>
            <a:ext cx="99413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DC6BC714-05DF-07E8-4616-3C5F61BBF6AC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96620" y="895998"/>
            <a:ext cx="1368000" cy="8640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56EE4D5B-0E9B-DF07-0DF4-A842CCB0FCCD}"/>
              </a:ext>
            </a:extLst>
          </p:cNvPr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338" y="3824525"/>
            <a:ext cx="994130" cy="720000"/>
          </a:xfrm>
          <a:prstGeom prst="rect">
            <a:avLst/>
          </a:prstGeom>
        </p:spPr>
      </p:pic>
      <p:sp>
        <p:nvSpPr>
          <p:cNvPr id="20" name="textruta 19">
            <a:extLst>
              <a:ext uri="{FF2B5EF4-FFF2-40B4-BE49-F238E27FC236}">
                <a16:creationId xmlns:a16="http://schemas.microsoft.com/office/drawing/2014/main" id="{20555883-D625-8CCD-24D4-089A2BA63B81}"/>
              </a:ext>
            </a:extLst>
          </p:cNvPr>
          <p:cNvSpPr txBox="1"/>
          <p:nvPr/>
        </p:nvSpPr>
        <p:spPr>
          <a:xfrm>
            <a:off x="467544" y="3462249"/>
            <a:ext cx="1386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Zanderska</a:t>
            </a: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/ANA23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A1661EE1-BCE0-3A4E-401C-4116E75FCD5D}"/>
              </a:ext>
            </a:extLst>
          </p:cNvPr>
          <p:cNvSpPr txBox="1"/>
          <p:nvPr/>
        </p:nvSpPr>
        <p:spPr>
          <a:xfrm>
            <a:off x="1519217" y="3458267"/>
            <a:ext cx="13151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Neo</a:t>
            </a: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9A8F7EB2-68D4-233B-214F-0199F57BD296}"/>
              </a:ext>
            </a:extLst>
          </p:cNvPr>
          <p:cNvSpPr txBox="1"/>
          <p:nvPr/>
        </p:nvSpPr>
        <p:spPr>
          <a:xfrm>
            <a:off x="755577" y="4509300"/>
            <a:ext cx="11735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Bioclinicum</a:t>
            </a: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A29C5604-DDF8-3122-940A-4D0E51038F5E}"/>
              </a:ext>
            </a:extLst>
          </p:cNvPr>
          <p:cNvSpPr txBox="1"/>
          <p:nvPr/>
        </p:nvSpPr>
        <p:spPr>
          <a:xfrm>
            <a:off x="1533833" y="4511326"/>
            <a:ext cx="13151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Widerströmska</a:t>
            </a: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/>
                <a:ea typeface="+mn-ea"/>
                <a:cs typeface="+mn-cs"/>
              </a:rPr>
              <a:t> </a:t>
            </a: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5D22C344-3667-2FAD-8DA8-3B3B612FA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76" y="2383041"/>
            <a:ext cx="4045071" cy="301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ea typeface="+mj-ea"/>
                <a:cs typeface="+mj-cs"/>
              </a:rPr>
              <a:t>Forskning och utbildning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27D7447B-CF8D-F60C-0579-32B95890F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019" y="877338"/>
            <a:ext cx="1284361" cy="85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Ekonomi, råd och stöd - Sunne|Värmland">
            <a:extLst>
              <a:ext uri="{FF2B5EF4-FFF2-40B4-BE49-F238E27FC236}">
                <a16:creationId xmlns:a16="http://schemas.microsoft.com/office/drawing/2014/main" id="{5BB7F307-F48E-1F8A-5F63-1F55E70A3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680" y="904688"/>
            <a:ext cx="1544833" cy="873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KTH-forskningen som fick störst genomslag | KTH">
            <a:extLst>
              <a:ext uri="{FF2B5EF4-FFF2-40B4-BE49-F238E27FC236}">
                <a16:creationId xmlns:a16="http://schemas.microsoft.com/office/drawing/2014/main" id="{E81D3DB6-DBEE-F4D3-5CED-4E8B6A92B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895998"/>
            <a:ext cx="1258905" cy="85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030173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A53E18C8-24C9-419D-8A8A-DEF5838F8375}" vid="{9C1C6620-5888-47F4-BF80-C41936D71F39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4" ma:contentTypeDescription="Skapa ett nytt dokument." ma:contentTypeScope="" ma:versionID="d38a2c07f4f36005f3c4f84d5a2cc146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9b929705adf473d8b0cc429cd00fedc4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3BC4FD-C13A-46EF-B832-512AC9705C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88643D-E45A-4D40-B6DC-58D28B0D12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16_9_powerpointmall_ki_plommon_SVE</Template>
  <TotalTime>80</TotalTime>
  <Words>105</Words>
  <Application>Microsoft Macintosh PowerPoint</Application>
  <PresentationFormat>Bildspel på skärmen (16:9)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DM Sans</vt:lpstr>
      <vt:lpstr>DM Sans Medium</vt:lpstr>
      <vt:lpstr>Times</vt:lpstr>
      <vt:lpstr>Wingdings</vt:lpstr>
      <vt:lpstr>16_9_powerpointmall_ki_plommon_SVE</vt:lpstr>
      <vt:lpstr>Två minuter i NVS värld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Annika Clemes</dc:creator>
  <cp:lastModifiedBy>Annika Clemes</cp:lastModifiedBy>
  <cp:revision>4</cp:revision>
  <cp:lastPrinted>2005-09-23T14:22:03Z</cp:lastPrinted>
  <dcterms:created xsi:type="dcterms:W3CDTF">2024-04-09T14:34:21Z</dcterms:created>
  <dcterms:modified xsi:type="dcterms:W3CDTF">2024-11-05T14:00:13Z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