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9144000" cy="6858000" type="screen4x3"/>
  <p:notesSz cx="9144000" cy="6858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A0B14E-F7F1-4F42-819D-1AEF97953C62}" v="3" dt="2026-01-26T08:52:02.505"/>
    <p1510:client id="{C686FF8A-AEFC-4AC6-A54A-7E4D2AFE2F38}" v="1" dt="2026-01-26T10:43:58.88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34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86005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86005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86005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78040" y="182880"/>
            <a:ext cx="1728215" cy="70408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33400" y="6400800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0" y="0"/>
                </a:moveTo>
                <a:lnTo>
                  <a:pt x="8305800" y="0"/>
                </a:lnTo>
              </a:path>
            </a:pathLst>
          </a:custGeom>
          <a:ln w="9525">
            <a:solidFill>
              <a:srgbClr val="8600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96240" y="629412"/>
            <a:ext cx="7632700" cy="495300"/>
          </a:xfrm>
          <a:custGeom>
            <a:avLst/>
            <a:gdLst/>
            <a:ahLst/>
            <a:cxnLst/>
            <a:rect l="l" t="t" r="r" b="b"/>
            <a:pathLst>
              <a:path w="7632700" h="495300">
                <a:moveTo>
                  <a:pt x="0" y="0"/>
                </a:moveTo>
                <a:lnTo>
                  <a:pt x="7632192" y="0"/>
                </a:lnTo>
                <a:lnTo>
                  <a:pt x="7632192" y="495300"/>
                </a:lnTo>
                <a:lnTo>
                  <a:pt x="0" y="4953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25508" y="655215"/>
            <a:ext cx="4892982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86005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98420"/>
            <a:ext cx="4174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VIS</a:t>
            </a:r>
            <a:r>
              <a:rPr spc="-55" dirty="0"/>
              <a:t> </a:t>
            </a:r>
            <a:r>
              <a:rPr spc="-5" dirty="0"/>
              <a:t>förvaltningsorganisation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118578" y="914400"/>
            <a:ext cx="3625673" cy="3281426"/>
            <a:chOff x="2888233" y="1114297"/>
            <a:chExt cx="2943860" cy="3291840"/>
          </a:xfrm>
        </p:grpSpPr>
        <p:sp>
          <p:nvSpPr>
            <p:cNvPr id="4" name="object 4"/>
            <p:cNvSpPr/>
            <p:nvPr/>
          </p:nvSpPr>
          <p:spPr>
            <a:xfrm>
              <a:off x="3269741" y="1126997"/>
              <a:ext cx="2173605" cy="693420"/>
            </a:xfrm>
            <a:custGeom>
              <a:avLst/>
              <a:gdLst/>
              <a:ahLst/>
              <a:cxnLst/>
              <a:rect l="l" t="t" r="r" b="b"/>
              <a:pathLst>
                <a:path w="2173604" h="693419">
                  <a:moveTo>
                    <a:pt x="2103882" y="0"/>
                  </a:moveTo>
                  <a:lnTo>
                    <a:pt x="69342" y="0"/>
                  </a:lnTo>
                  <a:lnTo>
                    <a:pt x="42353" y="5450"/>
                  </a:lnTo>
                  <a:lnTo>
                    <a:pt x="20312" y="20312"/>
                  </a:lnTo>
                  <a:lnTo>
                    <a:pt x="5450" y="42353"/>
                  </a:lnTo>
                  <a:lnTo>
                    <a:pt x="0" y="69341"/>
                  </a:lnTo>
                  <a:lnTo>
                    <a:pt x="0" y="624077"/>
                  </a:lnTo>
                  <a:lnTo>
                    <a:pt x="5450" y="651066"/>
                  </a:lnTo>
                  <a:lnTo>
                    <a:pt x="20312" y="673107"/>
                  </a:lnTo>
                  <a:lnTo>
                    <a:pt x="42353" y="687969"/>
                  </a:lnTo>
                  <a:lnTo>
                    <a:pt x="69342" y="693419"/>
                  </a:lnTo>
                  <a:lnTo>
                    <a:pt x="2103882" y="693419"/>
                  </a:lnTo>
                  <a:lnTo>
                    <a:pt x="2130875" y="687969"/>
                  </a:lnTo>
                  <a:lnTo>
                    <a:pt x="2152916" y="673107"/>
                  </a:lnTo>
                  <a:lnTo>
                    <a:pt x="2167775" y="651066"/>
                  </a:lnTo>
                  <a:lnTo>
                    <a:pt x="2173224" y="624077"/>
                  </a:lnTo>
                  <a:lnTo>
                    <a:pt x="2173224" y="69341"/>
                  </a:lnTo>
                  <a:lnTo>
                    <a:pt x="2167775" y="42353"/>
                  </a:lnTo>
                  <a:lnTo>
                    <a:pt x="2152916" y="20312"/>
                  </a:lnTo>
                  <a:lnTo>
                    <a:pt x="2130875" y="5450"/>
                  </a:lnTo>
                  <a:lnTo>
                    <a:pt x="2103882" y="0"/>
                  </a:lnTo>
                  <a:close/>
                </a:path>
              </a:pathLst>
            </a:custGeom>
            <a:solidFill>
              <a:srgbClr val="8600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269741" y="1126997"/>
              <a:ext cx="2173605" cy="693420"/>
            </a:xfrm>
            <a:custGeom>
              <a:avLst/>
              <a:gdLst/>
              <a:ahLst/>
              <a:cxnLst/>
              <a:rect l="l" t="t" r="r" b="b"/>
              <a:pathLst>
                <a:path w="2173604" h="693419">
                  <a:moveTo>
                    <a:pt x="0" y="69341"/>
                  </a:moveTo>
                  <a:lnTo>
                    <a:pt x="5450" y="42353"/>
                  </a:lnTo>
                  <a:lnTo>
                    <a:pt x="20312" y="20312"/>
                  </a:lnTo>
                  <a:lnTo>
                    <a:pt x="42353" y="5450"/>
                  </a:lnTo>
                  <a:lnTo>
                    <a:pt x="69342" y="0"/>
                  </a:lnTo>
                  <a:lnTo>
                    <a:pt x="2103882" y="0"/>
                  </a:lnTo>
                  <a:lnTo>
                    <a:pt x="2130875" y="5450"/>
                  </a:lnTo>
                  <a:lnTo>
                    <a:pt x="2152916" y="20312"/>
                  </a:lnTo>
                  <a:lnTo>
                    <a:pt x="2167775" y="42353"/>
                  </a:lnTo>
                  <a:lnTo>
                    <a:pt x="2173224" y="69341"/>
                  </a:lnTo>
                  <a:lnTo>
                    <a:pt x="2173224" y="624077"/>
                  </a:lnTo>
                  <a:lnTo>
                    <a:pt x="2167775" y="651066"/>
                  </a:lnTo>
                  <a:lnTo>
                    <a:pt x="2152916" y="673107"/>
                  </a:lnTo>
                  <a:lnTo>
                    <a:pt x="2130875" y="687969"/>
                  </a:lnTo>
                  <a:lnTo>
                    <a:pt x="2103882" y="693419"/>
                  </a:lnTo>
                  <a:lnTo>
                    <a:pt x="69342" y="693419"/>
                  </a:lnTo>
                  <a:lnTo>
                    <a:pt x="42353" y="687969"/>
                  </a:lnTo>
                  <a:lnTo>
                    <a:pt x="20312" y="673107"/>
                  </a:lnTo>
                  <a:lnTo>
                    <a:pt x="5450" y="651066"/>
                  </a:lnTo>
                  <a:lnTo>
                    <a:pt x="0" y="624077"/>
                  </a:lnTo>
                  <a:lnTo>
                    <a:pt x="0" y="6934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56353" y="1820417"/>
              <a:ext cx="3810" cy="163195"/>
            </a:xfrm>
            <a:custGeom>
              <a:avLst/>
              <a:gdLst/>
              <a:ahLst/>
              <a:cxnLst/>
              <a:rect l="l" t="t" r="r" b="b"/>
              <a:pathLst>
                <a:path w="3810" h="163194">
                  <a:moveTo>
                    <a:pt x="0" y="0"/>
                  </a:moveTo>
                  <a:lnTo>
                    <a:pt x="0" y="81559"/>
                  </a:lnTo>
                  <a:lnTo>
                    <a:pt x="3543" y="81559"/>
                  </a:lnTo>
                  <a:lnTo>
                    <a:pt x="3543" y="163106"/>
                  </a:lnTo>
                </a:path>
              </a:pathLst>
            </a:custGeom>
            <a:ln w="25399">
              <a:solidFill>
                <a:srgbClr val="6A0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900933" y="1983487"/>
              <a:ext cx="2918460" cy="2409825"/>
            </a:xfrm>
            <a:custGeom>
              <a:avLst/>
              <a:gdLst/>
              <a:ahLst/>
              <a:cxnLst/>
              <a:rect l="l" t="t" r="r" b="b"/>
              <a:pathLst>
                <a:path w="2918460" h="2409825">
                  <a:moveTo>
                    <a:pt x="2677515" y="0"/>
                  </a:moveTo>
                  <a:lnTo>
                    <a:pt x="240944" y="0"/>
                  </a:lnTo>
                  <a:lnTo>
                    <a:pt x="192385" y="4895"/>
                  </a:lnTo>
                  <a:lnTo>
                    <a:pt x="147157" y="18934"/>
                  </a:lnTo>
                  <a:lnTo>
                    <a:pt x="106229" y="41149"/>
                  </a:lnTo>
                  <a:lnTo>
                    <a:pt x="70570" y="70570"/>
                  </a:lnTo>
                  <a:lnTo>
                    <a:pt x="41149" y="106229"/>
                  </a:lnTo>
                  <a:lnTo>
                    <a:pt x="18934" y="147157"/>
                  </a:lnTo>
                  <a:lnTo>
                    <a:pt x="4895" y="192385"/>
                  </a:lnTo>
                  <a:lnTo>
                    <a:pt x="0" y="240944"/>
                  </a:lnTo>
                  <a:lnTo>
                    <a:pt x="0" y="2168499"/>
                  </a:lnTo>
                  <a:lnTo>
                    <a:pt x="4895" y="2217058"/>
                  </a:lnTo>
                  <a:lnTo>
                    <a:pt x="18934" y="2262286"/>
                  </a:lnTo>
                  <a:lnTo>
                    <a:pt x="41149" y="2303214"/>
                  </a:lnTo>
                  <a:lnTo>
                    <a:pt x="70570" y="2338873"/>
                  </a:lnTo>
                  <a:lnTo>
                    <a:pt x="106229" y="2368294"/>
                  </a:lnTo>
                  <a:lnTo>
                    <a:pt x="147157" y="2390509"/>
                  </a:lnTo>
                  <a:lnTo>
                    <a:pt x="192385" y="2404548"/>
                  </a:lnTo>
                  <a:lnTo>
                    <a:pt x="240944" y="2409443"/>
                  </a:lnTo>
                  <a:lnTo>
                    <a:pt x="2677515" y="2409443"/>
                  </a:lnTo>
                  <a:lnTo>
                    <a:pt x="2726074" y="2404548"/>
                  </a:lnTo>
                  <a:lnTo>
                    <a:pt x="2771302" y="2390509"/>
                  </a:lnTo>
                  <a:lnTo>
                    <a:pt x="2812230" y="2368294"/>
                  </a:lnTo>
                  <a:lnTo>
                    <a:pt x="2847889" y="2338873"/>
                  </a:lnTo>
                  <a:lnTo>
                    <a:pt x="2877310" y="2303214"/>
                  </a:lnTo>
                  <a:lnTo>
                    <a:pt x="2899525" y="2262286"/>
                  </a:lnTo>
                  <a:lnTo>
                    <a:pt x="2913564" y="2217058"/>
                  </a:lnTo>
                  <a:lnTo>
                    <a:pt x="2918460" y="2168499"/>
                  </a:lnTo>
                  <a:lnTo>
                    <a:pt x="2918460" y="240944"/>
                  </a:lnTo>
                  <a:lnTo>
                    <a:pt x="2913564" y="192385"/>
                  </a:lnTo>
                  <a:lnTo>
                    <a:pt x="2899525" y="147157"/>
                  </a:lnTo>
                  <a:lnTo>
                    <a:pt x="2877310" y="106229"/>
                  </a:lnTo>
                  <a:lnTo>
                    <a:pt x="2847889" y="70570"/>
                  </a:lnTo>
                  <a:lnTo>
                    <a:pt x="2812230" y="41149"/>
                  </a:lnTo>
                  <a:lnTo>
                    <a:pt x="2771302" y="18934"/>
                  </a:lnTo>
                  <a:lnTo>
                    <a:pt x="2726074" y="4895"/>
                  </a:lnTo>
                  <a:lnTo>
                    <a:pt x="2677515" y="0"/>
                  </a:lnTo>
                  <a:close/>
                </a:path>
              </a:pathLst>
            </a:custGeom>
            <a:solidFill>
              <a:srgbClr val="8600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900933" y="1983487"/>
              <a:ext cx="2918460" cy="2409825"/>
            </a:xfrm>
            <a:custGeom>
              <a:avLst/>
              <a:gdLst/>
              <a:ahLst/>
              <a:cxnLst/>
              <a:rect l="l" t="t" r="r" b="b"/>
              <a:pathLst>
                <a:path w="2918460" h="2409825">
                  <a:moveTo>
                    <a:pt x="0" y="240944"/>
                  </a:moveTo>
                  <a:lnTo>
                    <a:pt x="4895" y="192385"/>
                  </a:lnTo>
                  <a:lnTo>
                    <a:pt x="18934" y="147157"/>
                  </a:lnTo>
                  <a:lnTo>
                    <a:pt x="41149" y="106229"/>
                  </a:lnTo>
                  <a:lnTo>
                    <a:pt x="70570" y="70570"/>
                  </a:lnTo>
                  <a:lnTo>
                    <a:pt x="106229" y="41149"/>
                  </a:lnTo>
                  <a:lnTo>
                    <a:pt x="147157" y="18934"/>
                  </a:lnTo>
                  <a:lnTo>
                    <a:pt x="192385" y="4895"/>
                  </a:lnTo>
                  <a:lnTo>
                    <a:pt x="240944" y="0"/>
                  </a:lnTo>
                  <a:lnTo>
                    <a:pt x="2677515" y="0"/>
                  </a:lnTo>
                  <a:lnTo>
                    <a:pt x="2726074" y="4895"/>
                  </a:lnTo>
                  <a:lnTo>
                    <a:pt x="2771302" y="18934"/>
                  </a:lnTo>
                  <a:lnTo>
                    <a:pt x="2812230" y="41149"/>
                  </a:lnTo>
                  <a:lnTo>
                    <a:pt x="2847889" y="70570"/>
                  </a:lnTo>
                  <a:lnTo>
                    <a:pt x="2877310" y="106229"/>
                  </a:lnTo>
                  <a:lnTo>
                    <a:pt x="2899525" y="147157"/>
                  </a:lnTo>
                  <a:lnTo>
                    <a:pt x="2913564" y="192385"/>
                  </a:lnTo>
                  <a:lnTo>
                    <a:pt x="2918460" y="240944"/>
                  </a:lnTo>
                  <a:lnTo>
                    <a:pt x="2918460" y="2168499"/>
                  </a:lnTo>
                  <a:lnTo>
                    <a:pt x="2913564" y="2217058"/>
                  </a:lnTo>
                  <a:lnTo>
                    <a:pt x="2899525" y="2262286"/>
                  </a:lnTo>
                  <a:lnTo>
                    <a:pt x="2877310" y="2303214"/>
                  </a:lnTo>
                  <a:lnTo>
                    <a:pt x="2847889" y="2338873"/>
                  </a:lnTo>
                  <a:lnTo>
                    <a:pt x="2812230" y="2368294"/>
                  </a:lnTo>
                  <a:lnTo>
                    <a:pt x="2771302" y="2390509"/>
                  </a:lnTo>
                  <a:lnTo>
                    <a:pt x="2726074" y="2404548"/>
                  </a:lnTo>
                  <a:lnTo>
                    <a:pt x="2677515" y="2409443"/>
                  </a:lnTo>
                  <a:lnTo>
                    <a:pt x="240944" y="2409443"/>
                  </a:lnTo>
                  <a:lnTo>
                    <a:pt x="192385" y="2404548"/>
                  </a:lnTo>
                  <a:lnTo>
                    <a:pt x="147157" y="2390509"/>
                  </a:lnTo>
                  <a:lnTo>
                    <a:pt x="106229" y="2368294"/>
                  </a:lnTo>
                  <a:lnTo>
                    <a:pt x="70570" y="2338873"/>
                  </a:lnTo>
                  <a:lnTo>
                    <a:pt x="41149" y="2303214"/>
                  </a:lnTo>
                  <a:lnTo>
                    <a:pt x="18934" y="2262286"/>
                  </a:lnTo>
                  <a:lnTo>
                    <a:pt x="4895" y="2217058"/>
                  </a:lnTo>
                  <a:lnTo>
                    <a:pt x="0" y="2168499"/>
                  </a:lnTo>
                  <a:lnTo>
                    <a:pt x="0" y="240944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127869" y="1718234"/>
            <a:ext cx="3625674" cy="2392963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050" b="1" spc="-5" dirty="0" err="1">
                <a:solidFill>
                  <a:srgbClr val="FFFFFF"/>
                </a:solidFill>
                <a:latin typeface="Arial"/>
                <a:cs typeface="Arial"/>
              </a:rPr>
              <a:t>Styrgrupp</a:t>
            </a:r>
            <a:endParaRPr sz="1050" dirty="0">
              <a:latin typeface="Arial"/>
              <a:cs typeface="Arial"/>
            </a:endParaRPr>
          </a:p>
          <a:p>
            <a:pPr marL="12700" marR="5080" algn="ctr">
              <a:lnSpc>
                <a:spcPct val="119500"/>
              </a:lnSpc>
              <a:spcBef>
                <a:spcPts val="75"/>
              </a:spcBef>
            </a:pP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(löpande</a:t>
            </a:r>
            <a:r>
              <a:rPr sz="90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dialog</a:t>
            </a:r>
            <a:r>
              <a:rPr sz="9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om</a:t>
            </a:r>
            <a:r>
              <a:rPr sz="900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och</a:t>
            </a:r>
            <a:r>
              <a:rPr sz="9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spc="-5" dirty="0">
                <a:solidFill>
                  <a:srgbClr val="FFFFFF"/>
                </a:solidFill>
                <a:latin typeface="Arial"/>
                <a:cs typeface="Arial"/>
              </a:rPr>
              <a:t>samordning</a:t>
            </a:r>
            <a:r>
              <a:rPr sz="9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av</a:t>
            </a:r>
            <a:r>
              <a:rPr sz="900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utveckling) </a:t>
            </a:r>
            <a:endParaRPr lang="en-US" sz="900" i="1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5080" algn="ctr">
              <a:lnSpc>
                <a:spcPct val="119500"/>
              </a:lnSpc>
              <a:spcBef>
                <a:spcPts val="75"/>
              </a:spcBef>
            </a:pPr>
            <a:r>
              <a:rPr sz="900" i="1" spc="-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Arial MT"/>
                <a:cs typeface="Arial MT"/>
              </a:rPr>
              <a:t>Ordförande: </a:t>
            </a:r>
            <a:r>
              <a:rPr lang="sv-SE" sz="900" spc="-5" dirty="0">
                <a:solidFill>
                  <a:srgbClr val="FFFFFF"/>
                </a:solidFill>
                <a:latin typeface="Arial MT"/>
                <a:cs typeface="Arial MT"/>
              </a:rPr>
              <a:t>Sven Carlsson, JPE</a:t>
            </a:r>
          </a:p>
          <a:p>
            <a:pPr marL="12700" marR="5080" algn="ctr">
              <a:lnSpc>
                <a:spcPct val="119500"/>
              </a:lnSpc>
              <a:spcBef>
                <a:spcPts val="75"/>
              </a:spcBef>
            </a:pP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spc="-5" dirty="0" err="1">
                <a:solidFill>
                  <a:srgbClr val="FFFFFF"/>
                </a:solidFill>
                <a:latin typeface="Arial MT"/>
                <a:cs typeface="Arial MT"/>
              </a:rPr>
              <a:t>Medl</a:t>
            </a:r>
            <a:r>
              <a:rPr lang="sv-SE" sz="900" spc="-5" dirty="0" err="1">
                <a:solidFill>
                  <a:srgbClr val="FFFFFF"/>
                </a:solidFill>
                <a:latin typeface="Arial MT"/>
                <a:cs typeface="Arial MT"/>
              </a:rPr>
              <a:t>emmar</a:t>
            </a:r>
            <a:r>
              <a:rPr lang="sv-SE" sz="900" spc="-5" dirty="0">
                <a:solidFill>
                  <a:srgbClr val="FFFFFF"/>
                </a:solidFill>
                <a:latin typeface="Arial MT"/>
                <a:cs typeface="Arial MT"/>
              </a:rPr>
              <a:t>:</a:t>
            </a:r>
            <a:endParaRPr lang="sv-SE" sz="900" dirty="0">
              <a:latin typeface="Arial MT"/>
              <a:cs typeface="Arial MT"/>
            </a:endParaRPr>
          </a:p>
          <a:p>
            <a:pPr marL="753110" marR="744855" indent="-1270" algn="ctr">
              <a:lnSpc>
                <a:spcPct val="119600"/>
              </a:lnSpc>
              <a:spcBef>
                <a:spcPts val="5"/>
              </a:spcBef>
            </a:pPr>
            <a:r>
              <a:rPr lang="sv-SE" sz="900" dirty="0">
                <a:solidFill>
                  <a:srgbClr val="FFFFFF"/>
                </a:solidFill>
                <a:latin typeface="Arial MT"/>
                <a:cs typeface="Arial MT"/>
              </a:rPr>
              <a:t>Jenny Degerholm Langsmo, </a:t>
            </a:r>
            <a:r>
              <a:rPr lang="sv-SE" sz="900" dirty="0" err="1">
                <a:solidFill>
                  <a:srgbClr val="FFFFFF"/>
                </a:solidFill>
                <a:latin typeface="Arial MT"/>
                <a:cs typeface="Arial MT"/>
              </a:rPr>
              <a:t>Labmed</a:t>
            </a:r>
            <a:r>
              <a:rPr lang="sv-SE" sz="9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</a:p>
          <a:p>
            <a:pPr marL="753110" marR="744855" indent="-1270" algn="ctr">
              <a:lnSpc>
                <a:spcPct val="119600"/>
              </a:lnSpc>
              <a:spcBef>
                <a:spcPts val="5"/>
              </a:spcBef>
            </a:pPr>
            <a:r>
              <a:rPr lang="sv-SE" sz="900" dirty="0">
                <a:solidFill>
                  <a:srgbClr val="FFFFFF"/>
                </a:solidFill>
                <a:latin typeface="Arial MT"/>
                <a:cs typeface="Arial MT"/>
              </a:rPr>
              <a:t> Anna Westerberg, Lime</a:t>
            </a:r>
            <a:r>
              <a:rPr lang="sv-SE" sz="9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sv-SE" sz="9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</a:p>
          <a:p>
            <a:pPr marL="753110" marR="744855" indent="-1270" algn="ctr">
              <a:lnSpc>
                <a:spcPct val="119600"/>
              </a:lnSpc>
              <a:spcBef>
                <a:spcPts val="5"/>
              </a:spcBef>
            </a:pPr>
            <a:r>
              <a:rPr lang="sv-SE" sz="900" spc="-5" dirty="0">
                <a:solidFill>
                  <a:srgbClr val="FFFFFF"/>
                </a:solidFill>
                <a:latin typeface="Arial MT"/>
                <a:cs typeface="Arial MT"/>
              </a:rPr>
              <a:t>Henrik</a:t>
            </a:r>
            <a:r>
              <a:rPr lang="sv-SE" sz="9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sv-SE" sz="900" dirty="0">
                <a:solidFill>
                  <a:srgbClr val="FFFFFF"/>
                </a:solidFill>
                <a:latin typeface="Arial MT"/>
                <a:cs typeface="Arial MT"/>
              </a:rPr>
              <a:t>Jonsson,</a:t>
            </a:r>
            <a:r>
              <a:rPr lang="sv-SE" sz="900" spc="-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sv-SE" sz="900" spc="-10" dirty="0">
                <a:solidFill>
                  <a:srgbClr val="FFFFFF"/>
                </a:solidFill>
                <a:latin typeface="Arial MT"/>
                <a:cs typeface="Arial MT"/>
              </a:rPr>
              <a:t>IMM </a:t>
            </a:r>
            <a:r>
              <a:rPr lang="sv-SE" sz="900" spc="-2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endParaRPr lang="sv-SE" sz="900" dirty="0">
              <a:latin typeface="Arial MT"/>
              <a:cs typeface="Arial MT"/>
            </a:endParaRPr>
          </a:p>
          <a:p>
            <a:pPr marL="650875" marR="643255" algn="ctr">
              <a:lnSpc>
                <a:spcPct val="119600"/>
              </a:lnSpc>
            </a:pPr>
            <a:r>
              <a:rPr sz="900" dirty="0" err="1">
                <a:solidFill>
                  <a:srgbClr val="FFFFFF"/>
                </a:solidFill>
                <a:latin typeface="Arial MT"/>
                <a:cs typeface="Arial MT"/>
              </a:rPr>
              <a:t>Fredrig</a:t>
            </a:r>
            <a:r>
              <a:rPr sz="9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Arial MT"/>
                <a:cs typeface="Arial MT"/>
              </a:rPr>
              <a:t>von</a:t>
            </a:r>
            <a:r>
              <a:rPr sz="9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Arial MT"/>
                <a:cs typeface="Arial MT"/>
              </a:rPr>
              <a:t>Feilitzen,</a:t>
            </a:r>
            <a:r>
              <a:rPr sz="9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Arial MT"/>
                <a:cs typeface="Arial MT"/>
              </a:rPr>
              <a:t>ITA </a:t>
            </a:r>
            <a:r>
              <a:rPr sz="900" spc="-2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endParaRPr lang="en-US" sz="900" spc="-235" dirty="0">
              <a:solidFill>
                <a:srgbClr val="FFFFFF"/>
              </a:solidFill>
              <a:latin typeface="Arial MT"/>
              <a:cs typeface="Arial MT"/>
            </a:endParaRPr>
          </a:p>
          <a:p>
            <a:pPr marL="650875" marR="643255" algn="ctr">
              <a:lnSpc>
                <a:spcPct val="119600"/>
              </a:lnSpc>
            </a:pP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Åsa </a:t>
            </a:r>
            <a:r>
              <a:rPr sz="900" spc="-5" dirty="0">
                <a:solidFill>
                  <a:srgbClr val="FFFFFF"/>
                </a:solidFill>
                <a:latin typeface="Arial MT"/>
                <a:cs typeface="Arial MT"/>
              </a:rPr>
              <a:t>Nandorf, U</a:t>
            </a:r>
            <a:r>
              <a:rPr lang="en-US" sz="900" spc="-5" dirty="0">
                <a:solidFill>
                  <a:srgbClr val="FFFFFF"/>
                </a:solidFill>
                <a:latin typeface="Arial MT"/>
                <a:cs typeface="Arial MT"/>
              </a:rPr>
              <a:t>S</a:t>
            </a:r>
            <a:r>
              <a:rPr sz="9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endParaRPr lang="en-US" sz="900" dirty="0">
              <a:solidFill>
                <a:srgbClr val="FFFFFF"/>
              </a:solidFill>
              <a:latin typeface="Arial MT"/>
              <a:cs typeface="Arial MT"/>
            </a:endParaRPr>
          </a:p>
          <a:p>
            <a:pPr marL="650875" marR="643255" algn="ctr">
              <a:lnSpc>
                <a:spcPct val="119600"/>
              </a:lnSpc>
            </a:pPr>
            <a:r>
              <a:rPr sz="900" spc="-5" dirty="0">
                <a:solidFill>
                  <a:srgbClr val="FFFFFF"/>
                </a:solidFill>
                <a:latin typeface="Arial MT"/>
                <a:cs typeface="Arial MT"/>
              </a:rPr>
              <a:t>Catharina Rehn, KIB </a:t>
            </a: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endParaRPr lang="en-US" sz="900" dirty="0">
              <a:solidFill>
                <a:srgbClr val="FFFFFF"/>
              </a:solidFill>
              <a:latin typeface="Arial MT"/>
              <a:cs typeface="Arial MT"/>
            </a:endParaRPr>
          </a:p>
          <a:p>
            <a:pPr marL="650875" marR="643255" algn="ctr">
              <a:lnSpc>
                <a:spcPct val="119600"/>
              </a:lnSpc>
            </a:pPr>
            <a:r>
              <a:rPr lang="sv-SE" sz="900" spc="-5" dirty="0">
                <a:solidFill>
                  <a:srgbClr val="FFFFFF"/>
                </a:solidFill>
                <a:latin typeface="Arial MT"/>
                <a:cs typeface="Arial MT"/>
              </a:rPr>
              <a:t>Carl Cipranic/Johanna Bäckström</a:t>
            </a: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,</a:t>
            </a:r>
            <a:r>
              <a:rPr sz="9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Arial MT"/>
                <a:cs typeface="Arial MT"/>
              </a:rPr>
              <a:t>HR</a:t>
            </a:r>
            <a:endParaRPr sz="900" dirty="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219"/>
              </a:spcBef>
            </a:pP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Föredragande:</a:t>
            </a:r>
            <a:r>
              <a:rPr sz="900" spc="-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Ulrica</a:t>
            </a:r>
            <a:r>
              <a:rPr sz="9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Lundin,</a:t>
            </a:r>
            <a:r>
              <a:rPr sz="9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FFFFFF"/>
                </a:solidFill>
                <a:latin typeface="Arial MT"/>
                <a:cs typeface="Arial MT"/>
              </a:rPr>
              <a:t>JPE</a:t>
            </a:r>
          </a:p>
          <a:p>
            <a:pPr algn="ctr">
              <a:lnSpc>
                <a:spcPct val="100000"/>
              </a:lnSpc>
              <a:spcBef>
                <a:spcPts val="219"/>
              </a:spcBef>
            </a:pPr>
            <a:endParaRPr sz="900" dirty="0">
              <a:latin typeface="Arial MT"/>
              <a:cs typeface="Arial MT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186688" y="4111197"/>
            <a:ext cx="3652579" cy="1792378"/>
            <a:chOff x="2766314" y="4380229"/>
            <a:chExt cx="3187700" cy="1699260"/>
          </a:xfrm>
        </p:grpSpPr>
        <p:sp>
          <p:nvSpPr>
            <p:cNvPr id="11" name="object 11"/>
            <p:cNvSpPr/>
            <p:nvPr/>
          </p:nvSpPr>
          <p:spPr>
            <a:xfrm>
              <a:off x="4360926" y="4392929"/>
              <a:ext cx="0" cy="257810"/>
            </a:xfrm>
            <a:custGeom>
              <a:avLst/>
              <a:gdLst/>
              <a:ahLst/>
              <a:cxnLst/>
              <a:rect l="l" t="t" r="r" b="b"/>
              <a:pathLst>
                <a:path h="257810">
                  <a:moveTo>
                    <a:pt x="0" y="0"/>
                  </a:moveTo>
                  <a:lnTo>
                    <a:pt x="0" y="257581"/>
                  </a:lnTo>
                </a:path>
              </a:pathLst>
            </a:custGeom>
            <a:ln w="25400">
              <a:solidFill>
                <a:srgbClr val="7900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779014" y="4650487"/>
              <a:ext cx="3162300" cy="1416050"/>
            </a:xfrm>
            <a:custGeom>
              <a:avLst/>
              <a:gdLst/>
              <a:ahLst/>
              <a:cxnLst/>
              <a:rect l="l" t="t" r="r" b="b"/>
              <a:pathLst>
                <a:path w="3162300" h="1416050">
                  <a:moveTo>
                    <a:pt x="3020720" y="0"/>
                  </a:moveTo>
                  <a:lnTo>
                    <a:pt x="141579" y="0"/>
                  </a:lnTo>
                  <a:lnTo>
                    <a:pt x="96828" y="7217"/>
                  </a:lnTo>
                  <a:lnTo>
                    <a:pt x="57963" y="27316"/>
                  </a:lnTo>
                  <a:lnTo>
                    <a:pt x="27316" y="57963"/>
                  </a:lnTo>
                  <a:lnTo>
                    <a:pt x="7217" y="96828"/>
                  </a:lnTo>
                  <a:lnTo>
                    <a:pt x="0" y="141579"/>
                  </a:lnTo>
                  <a:lnTo>
                    <a:pt x="0" y="1274216"/>
                  </a:lnTo>
                  <a:lnTo>
                    <a:pt x="7217" y="1318967"/>
                  </a:lnTo>
                  <a:lnTo>
                    <a:pt x="27316" y="1357832"/>
                  </a:lnTo>
                  <a:lnTo>
                    <a:pt x="57963" y="1388479"/>
                  </a:lnTo>
                  <a:lnTo>
                    <a:pt x="96828" y="1408578"/>
                  </a:lnTo>
                  <a:lnTo>
                    <a:pt x="141579" y="1415795"/>
                  </a:lnTo>
                  <a:lnTo>
                    <a:pt x="3020720" y="1415795"/>
                  </a:lnTo>
                  <a:lnTo>
                    <a:pt x="3065471" y="1408578"/>
                  </a:lnTo>
                  <a:lnTo>
                    <a:pt x="3104336" y="1388479"/>
                  </a:lnTo>
                  <a:lnTo>
                    <a:pt x="3134983" y="1357832"/>
                  </a:lnTo>
                  <a:lnTo>
                    <a:pt x="3155082" y="1318967"/>
                  </a:lnTo>
                  <a:lnTo>
                    <a:pt x="3162300" y="1274216"/>
                  </a:lnTo>
                  <a:lnTo>
                    <a:pt x="3162300" y="141579"/>
                  </a:lnTo>
                  <a:lnTo>
                    <a:pt x="3155082" y="96828"/>
                  </a:lnTo>
                  <a:lnTo>
                    <a:pt x="3134983" y="57963"/>
                  </a:lnTo>
                  <a:lnTo>
                    <a:pt x="3104336" y="27316"/>
                  </a:lnTo>
                  <a:lnTo>
                    <a:pt x="3065471" y="7217"/>
                  </a:lnTo>
                  <a:lnTo>
                    <a:pt x="3020720" y="0"/>
                  </a:lnTo>
                  <a:close/>
                </a:path>
              </a:pathLst>
            </a:custGeom>
            <a:solidFill>
              <a:srgbClr val="8600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779014" y="4650487"/>
              <a:ext cx="3162300" cy="1416050"/>
            </a:xfrm>
            <a:custGeom>
              <a:avLst/>
              <a:gdLst/>
              <a:ahLst/>
              <a:cxnLst/>
              <a:rect l="l" t="t" r="r" b="b"/>
              <a:pathLst>
                <a:path w="3162300" h="1416050">
                  <a:moveTo>
                    <a:pt x="0" y="141579"/>
                  </a:moveTo>
                  <a:lnTo>
                    <a:pt x="7217" y="96828"/>
                  </a:lnTo>
                  <a:lnTo>
                    <a:pt x="27316" y="57963"/>
                  </a:lnTo>
                  <a:lnTo>
                    <a:pt x="57963" y="27316"/>
                  </a:lnTo>
                  <a:lnTo>
                    <a:pt x="96828" y="7217"/>
                  </a:lnTo>
                  <a:lnTo>
                    <a:pt x="141579" y="0"/>
                  </a:lnTo>
                  <a:lnTo>
                    <a:pt x="3020720" y="0"/>
                  </a:lnTo>
                  <a:lnTo>
                    <a:pt x="3065471" y="7217"/>
                  </a:lnTo>
                  <a:lnTo>
                    <a:pt x="3104336" y="27316"/>
                  </a:lnTo>
                  <a:lnTo>
                    <a:pt x="3134983" y="57963"/>
                  </a:lnTo>
                  <a:lnTo>
                    <a:pt x="3155082" y="96828"/>
                  </a:lnTo>
                  <a:lnTo>
                    <a:pt x="3162300" y="141579"/>
                  </a:lnTo>
                  <a:lnTo>
                    <a:pt x="3162300" y="1274216"/>
                  </a:lnTo>
                  <a:lnTo>
                    <a:pt x="3155082" y="1318967"/>
                  </a:lnTo>
                  <a:lnTo>
                    <a:pt x="3134983" y="1357832"/>
                  </a:lnTo>
                  <a:lnTo>
                    <a:pt x="3104336" y="1388479"/>
                  </a:lnTo>
                  <a:lnTo>
                    <a:pt x="3065471" y="1408578"/>
                  </a:lnTo>
                  <a:lnTo>
                    <a:pt x="3020720" y="1415795"/>
                  </a:lnTo>
                  <a:lnTo>
                    <a:pt x="141579" y="1415795"/>
                  </a:lnTo>
                  <a:lnTo>
                    <a:pt x="96828" y="1408578"/>
                  </a:lnTo>
                  <a:lnTo>
                    <a:pt x="57963" y="1388479"/>
                  </a:lnTo>
                  <a:lnTo>
                    <a:pt x="27316" y="1357832"/>
                  </a:lnTo>
                  <a:lnTo>
                    <a:pt x="7217" y="1318967"/>
                  </a:lnTo>
                  <a:lnTo>
                    <a:pt x="0" y="1274216"/>
                  </a:lnTo>
                  <a:lnTo>
                    <a:pt x="0" y="141579"/>
                  </a:lnTo>
                  <a:close/>
                </a:path>
              </a:pathLst>
            </a:custGeom>
            <a:ln w="25400">
              <a:solidFill>
                <a:srgbClr val="8600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737233" y="4409927"/>
            <a:ext cx="2737523" cy="1377171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34"/>
              </a:spcBef>
            </a:pPr>
            <a:r>
              <a:rPr sz="1050" b="1" spc="-5" dirty="0">
                <a:solidFill>
                  <a:srgbClr val="FFFFFF"/>
                </a:solidFill>
                <a:latin typeface="Arial"/>
                <a:cs typeface="Arial"/>
              </a:rPr>
              <a:t>Förvaltningsgrupp</a:t>
            </a:r>
            <a:endParaRPr sz="1050" dirty="0">
              <a:latin typeface="Arial"/>
              <a:cs typeface="Arial"/>
            </a:endParaRPr>
          </a:p>
          <a:p>
            <a:pPr marL="12065" marR="5080" algn="ctr">
              <a:lnSpc>
                <a:spcPts val="919"/>
              </a:lnSpc>
              <a:spcBef>
                <a:spcPts val="445"/>
              </a:spcBef>
            </a:pP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(ansvarar</a:t>
            </a:r>
            <a:r>
              <a:rPr sz="900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för</a:t>
            </a:r>
            <a:r>
              <a:rPr sz="9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utveckling,</a:t>
            </a:r>
            <a:r>
              <a:rPr sz="9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drift</a:t>
            </a:r>
            <a:r>
              <a:rPr sz="9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och</a:t>
            </a:r>
            <a:r>
              <a:rPr sz="9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 err="1">
                <a:solidFill>
                  <a:srgbClr val="FFFFFF"/>
                </a:solidFill>
                <a:latin typeface="Arial"/>
                <a:cs typeface="Arial"/>
              </a:rPr>
              <a:t>förvaltning</a:t>
            </a:r>
            <a:r>
              <a:rPr lang="en-US" sz="900" i="1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lang="sv-SE" sz="900" strike="sngStrike" dirty="0">
              <a:latin typeface="Arial"/>
              <a:cs typeface="Arial"/>
            </a:endParaRPr>
          </a:p>
          <a:p>
            <a:pPr marL="160020" marR="150495" indent="263525">
              <a:lnSpc>
                <a:spcPct val="119600"/>
              </a:lnSpc>
              <a:spcBef>
                <a:spcPts val="5"/>
              </a:spcBef>
            </a:pPr>
            <a:r>
              <a:rPr lang="sv-SE" sz="900" spc="-5" dirty="0">
                <a:solidFill>
                  <a:srgbClr val="FFFFFF"/>
                </a:solidFill>
                <a:latin typeface="Arial MT"/>
                <a:cs typeface="Arial MT"/>
              </a:rPr>
              <a:t>Förvaltningsledare: </a:t>
            </a:r>
            <a:r>
              <a:rPr lang="sv-SE" sz="900" dirty="0">
                <a:solidFill>
                  <a:srgbClr val="FFFFFF"/>
                </a:solidFill>
                <a:latin typeface="Arial MT"/>
                <a:cs typeface="Arial MT"/>
              </a:rPr>
              <a:t>Ulrica Lundin, JPE</a:t>
            </a:r>
            <a:r>
              <a:rPr lang="sv-SE" sz="9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900" dirty="0" err="1">
                <a:solidFill>
                  <a:srgbClr val="FFFFFF"/>
                </a:solidFill>
                <a:latin typeface="Arial MT"/>
                <a:cs typeface="Arial MT"/>
              </a:rPr>
              <a:t>Teknisk</a:t>
            </a:r>
            <a:r>
              <a:rPr lang="en-US" sz="9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900" spc="-5" dirty="0" err="1">
                <a:solidFill>
                  <a:srgbClr val="FFFFFF"/>
                </a:solidFill>
                <a:latin typeface="Arial MT"/>
                <a:cs typeface="Arial MT"/>
              </a:rPr>
              <a:t>förvaltningsledare</a:t>
            </a:r>
            <a:r>
              <a:rPr lang="en-US" sz="900" spc="-5" dirty="0">
                <a:solidFill>
                  <a:srgbClr val="FFFFFF"/>
                </a:solidFill>
                <a:latin typeface="Arial MT"/>
                <a:cs typeface="Arial MT"/>
              </a:rPr>
              <a:t>: </a:t>
            </a:r>
            <a:r>
              <a:rPr lang="en-US" sz="900" dirty="0">
                <a:solidFill>
                  <a:srgbClr val="FFFFFF"/>
                </a:solidFill>
                <a:latin typeface="Arial MT"/>
                <a:cs typeface="Arial MT"/>
              </a:rPr>
              <a:t>Susanne </a:t>
            </a:r>
            <a:r>
              <a:rPr lang="en-US" sz="900" spc="-5" dirty="0">
                <a:solidFill>
                  <a:srgbClr val="FFFFFF"/>
                </a:solidFill>
                <a:latin typeface="Arial MT"/>
                <a:cs typeface="Arial MT"/>
              </a:rPr>
              <a:t>Torell, </a:t>
            </a:r>
            <a:r>
              <a:rPr lang="en-US" sz="900" spc="-5" dirty="0" err="1">
                <a:solidFill>
                  <a:srgbClr val="FFFFFF"/>
                </a:solidFill>
                <a:latin typeface="Arial MT"/>
                <a:cs typeface="Arial MT"/>
              </a:rPr>
              <a:t>iTA</a:t>
            </a:r>
            <a:r>
              <a:rPr lang="en-US" sz="9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900" spc="-5" dirty="0" err="1">
                <a:solidFill>
                  <a:srgbClr val="FFFFFF"/>
                </a:solidFill>
                <a:latin typeface="Arial MT"/>
                <a:cs typeface="Arial MT"/>
              </a:rPr>
              <a:t>Objektspecialist</a:t>
            </a:r>
            <a:r>
              <a:rPr lang="en-US" sz="9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900" dirty="0">
                <a:solidFill>
                  <a:srgbClr val="FFFFFF"/>
                </a:solidFill>
                <a:latin typeface="Arial MT"/>
                <a:cs typeface="Arial MT"/>
              </a:rPr>
              <a:t>Primula: Louice Andersson, HR</a:t>
            </a:r>
            <a:r>
              <a:rPr lang="en-US" sz="900" spc="-2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900" spc="-5" dirty="0" err="1">
                <a:solidFill>
                  <a:srgbClr val="FFFFFF"/>
                </a:solidFill>
                <a:latin typeface="Arial MT"/>
                <a:cs typeface="Arial MT"/>
              </a:rPr>
              <a:t>Objektspecialist</a:t>
            </a:r>
            <a:r>
              <a:rPr lang="en-US" sz="9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900" spc="5" dirty="0">
                <a:solidFill>
                  <a:srgbClr val="FFFFFF"/>
                </a:solidFill>
                <a:latin typeface="Arial MT"/>
                <a:cs typeface="Arial MT"/>
              </a:rPr>
              <a:t>UBW:</a:t>
            </a:r>
            <a:r>
              <a:rPr lang="en-US" sz="900" spc="-35" dirty="0">
                <a:solidFill>
                  <a:srgbClr val="FFFFFF"/>
                </a:solidFill>
                <a:latin typeface="Arial MT"/>
                <a:cs typeface="Arial MT"/>
              </a:rPr>
              <a:t> Milcah Ghebremikael, JPE</a:t>
            </a:r>
            <a:endParaRPr lang="en-US" sz="900" dirty="0">
              <a:latin typeface="Arial MT"/>
              <a:cs typeface="Arial MT"/>
            </a:endParaRPr>
          </a:p>
          <a:p>
            <a:pPr marL="329565">
              <a:lnSpc>
                <a:spcPct val="100000"/>
              </a:lnSpc>
              <a:spcBef>
                <a:spcPts val="215"/>
              </a:spcBef>
            </a:pPr>
            <a:r>
              <a:rPr sz="900" spc="-5" dirty="0" err="1">
                <a:solidFill>
                  <a:srgbClr val="FFFFFF"/>
                </a:solidFill>
                <a:latin typeface="Arial MT"/>
                <a:cs typeface="Arial MT"/>
              </a:rPr>
              <a:t>Objektspecialist</a:t>
            </a:r>
            <a:r>
              <a:rPr sz="9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Ladok:</a:t>
            </a:r>
            <a:r>
              <a:rPr sz="9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Arial MT"/>
                <a:cs typeface="Arial MT"/>
              </a:rPr>
              <a:t>Björn</a:t>
            </a: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Miksch</a:t>
            </a:r>
            <a:r>
              <a:rPr lang="en-US" sz="900" dirty="0">
                <a:solidFill>
                  <a:srgbClr val="FFFFFF"/>
                </a:solidFill>
                <a:latin typeface="Arial MT"/>
                <a:cs typeface="Arial MT"/>
              </a:rPr>
              <a:t>, US</a:t>
            </a:r>
          </a:p>
          <a:p>
            <a:pPr marL="329565">
              <a:lnSpc>
                <a:spcPct val="100000"/>
              </a:lnSpc>
              <a:spcBef>
                <a:spcPts val="215"/>
              </a:spcBef>
            </a:pPr>
            <a:r>
              <a:rPr lang="sv-SE" sz="900" dirty="0">
                <a:solidFill>
                  <a:srgbClr val="FFFFFF"/>
                </a:solidFill>
                <a:latin typeface="Arial MT"/>
                <a:cs typeface="Arial MT"/>
              </a:rPr>
              <a:t>Objektsspecialist Inköp: Jenny Martinsson, </a:t>
            </a:r>
            <a:r>
              <a:rPr lang="sv-SE" sz="900" dirty="0" err="1">
                <a:solidFill>
                  <a:srgbClr val="FFFFFF"/>
                </a:solidFill>
                <a:latin typeface="Arial MT"/>
                <a:cs typeface="Arial MT"/>
              </a:rPr>
              <a:t>jPE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40AB88D1-36A1-8EFA-F669-2F14EB70D972}"/>
              </a:ext>
            </a:extLst>
          </p:cNvPr>
          <p:cNvSpPr txBox="1"/>
          <p:nvPr/>
        </p:nvSpPr>
        <p:spPr>
          <a:xfrm>
            <a:off x="2134219" y="923312"/>
            <a:ext cx="3625674" cy="892552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8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Objektägare</a:t>
            </a:r>
            <a:endParaRPr sz="11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lang="sv-SE" sz="900" b="1" spc="-5" dirty="0">
                <a:solidFill>
                  <a:srgbClr val="FFFFFF"/>
                </a:solidFill>
                <a:latin typeface="Arial"/>
                <a:cs typeface="Arial"/>
              </a:rPr>
              <a:t>Sven Carlsson</a:t>
            </a:r>
            <a:endParaRPr sz="900" dirty="0">
              <a:latin typeface="Arial"/>
              <a:cs typeface="Arial"/>
            </a:endParaRPr>
          </a:p>
          <a:p>
            <a:pPr marL="274320" marR="273050" algn="ctr">
              <a:lnSpc>
                <a:spcPts val="940"/>
              </a:lnSpc>
              <a:spcBef>
                <a:spcPts val="355"/>
              </a:spcBef>
            </a:pP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(beslutar</a:t>
            </a:r>
            <a:r>
              <a:rPr sz="900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om</a:t>
            </a:r>
            <a:r>
              <a:rPr sz="9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strategi,</a:t>
            </a:r>
            <a:r>
              <a:rPr sz="9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planer</a:t>
            </a:r>
            <a:r>
              <a:rPr sz="900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och</a:t>
            </a:r>
            <a:r>
              <a:rPr sz="9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budget </a:t>
            </a:r>
            <a:endParaRPr sz="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19"/>
              </a:spcBef>
            </a:pPr>
            <a:endParaRPr sz="9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EE5D7127041C4E86928448452540F5" ma:contentTypeVersion="4" ma:contentTypeDescription="Skapa ett nytt dokument." ma:contentTypeScope="" ma:versionID="a1aeb9d4888459d051da5ca0101be8e9">
  <xsd:schema xmlns:xsd="http://www.w3.org/2001/XMLSchema" xmlns:xs="http://www.w3.org/2001/XMLSchema" xmlns:p="http://schemas.microsoft.com/office/2006/metadata/properties" xmlns:ns2="f68d1c04-ead1-45fe-9bba-360bb7897b18" targetNamespace="http://schemas.microsoft.com/office/2006/metadata/properties" ma:root="true" ma:fieldsID="527bd3262a673e36ac2b2c0bbe1b749b" ns2:_="">
    <xsd:import namespace="f68d1c04-ead1-45fe-9bba-360bb7897b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8d1c04-ead1-45fe-9bba-360bb7897b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EEECD8-21BB-44CA-A084-024BAB95D24E}">
  <ds:schemaRefs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f68d1c04-ead1-45fe-9bba-360bb7897b18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0B77A1BD-FC0F-4828-A3D8-3E3FDCAE70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D11435-9263-4FBD-9553-D2A4A47D24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8d1c04-ead1-45fe-9bba-360bb7897b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3460</TotalTime>
  <Words>126</Words>
  <Application>Microsoft Office PowerPoint</Application>
  <PresentationFormat>Bildspel på skärmen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Arial MT</vt:lpstr>
      <vt:lpstr>Calibri</vt:lpstr>
      <vt:lpstr>Office Theme</vt:lpstr>
      <vt:lpstr>VIS förvaltningsorganisation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Rubrik, Arial Bold 32 pt</dc:title>
  <dc:creator>Vivi-Ann Persson</dc:creator>
  <cp:lastModifiedBy>Anne-Marie Windahl</cp:lastModifiedBy>
  <cp:revision>4</cp:revision>
  <dcterms:created xsi:type="dcterms:W3CDTF">2024-09-24T06:53:37Z</dcterms:created>
  <dcterms:modified xsi:type="dcterms:W3CDTF">2026-01-26T14:51:15Z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2022-04-20T00:00:00Z</vt:filetime>
  </property>
  <property fmtid="{D5CDD505-2E9C-101B-9397-08002B2CF9AE}" pid="3" name="Creator">
    <vt:lpwstr>Acrobat PDFMaker 22 för PowerPoint</vt:lpwstr>
  </property>
  <property fmtid="{D5CDD505-2E9C-101B-9397-08002B2CF9AE}" pid="4" name="LastSaved">
    <vt:filetime>2024-09-24T00:00:00Z</vt:filetime>
  </property>
  <property fmtid="{D5CDD505-2E9C-101B-9397-08002B2CF9AE}" pid="5" name="ContentTypeId">
    <vt:lpwstr>0x010100FFEE5D7127041C4E86928448452540F5</vt:lpwstr>
  </property>
</Properties>
</file>