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63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6" r:id="rId20"/>
  </p:sldIdLst>
  <p:sldSz cx="9144000" cy="5143500" type="screen16x9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2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4F4"/>
    <a:srgbClr val="C7ECDC"/>
    <a:srgbClr val="4F0433"/>
    <a:srgbClr val="CCEBED"/>
    <a:srgbClr val="FFDDD6"/>
    <a:srgbClr val="666666"/>
    <a:srgbClr val="DDDEE0"/>
    <a:srgbClr val="FF876F"/>
    <a:srgbClr val="FFE7C2"/>
    <a:srgbClr val="FFC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 autoAdjust="0"/>
    <p:restoredTop sz="97247" autoAdjust="0"/>
  </p:normalViewPr>
  <p:slideViewPr>
    <p:cSldViewPr>
      <p:cViewPr varScale="1">
        <p:scale>
          <a:sx n="79" d="100"/>
          <a:sy n="79" d="100"/>
        </p:scale>
        <p:origin x="740" y="56"/>
      </p:cViewPr>
      <p:guideLst>
        <p:guide orient="horz" pos="622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6" d="100"/>
          <a:sy n="96" d="100"/>
        </p:scale>
        <p:origin x="355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818A54A-96AB-47F2-9FE3-5AA7C5EE68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C3AE1-DBA2-4DA9-A7CE-D2A621C81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5F06C-14D9-45DF-81A5-F25F8ECA9886}" type="datetimeFigureOut">
              <a:rPr lang="sv-SE" smtClean="0"/>
              <a:t>2024-06-17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FB76FC6-F54A-4120-9B8F-E28E2A08E5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9B89EF-3F47-4486-BAA9-AF9A8BE096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C5D8-C806-4BBF-A442-91371CDD1B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37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6DBA7-38D3-4FF9-B176-AA5B07999DD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929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5C58A32B-CE37-00A7-BB2A-05D502F73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81478" y="262850"/>
            <a:ext cx="1691680" cy="704867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kern="1200" spc="-8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Logotyp Karolinska Institutet.">
            <a:extLst>
              <a:ext uri="{FF2B5EF4-FFF2-40B4-BE49-F238E27FC236}">
                <a16:creationId xmlns:a16="http://schemas.microsoft.com/office/drawing/2014/main" id="{7AC1AD67-1AF6-B109-ABEC-31FF3DEF0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4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 med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1A2DD4E6-57FC-99BA-083F-4F5711AA3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  <p:sp>
        <p:nvSpPr>
          <p:cNvPr id="3" name="Platshållare för text 9">
            <a:extLst>
              <a:ext uri="{FF2B5EF4-FFF2-40B4-BE49-F238E27FC236}">
                <a16:creationId xmlns:a16="http://schemas.microsoft.com/office/drawing/2014/main" id="{28D153B6-736E-604E-CC38-30ABDB6346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5971" y="4299942"/>
            <a:ext cx="8564501" cy="57849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4368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nittsbild">
    <p:bg>
      <p:bgPr>
        <a:solidFill>
          <a:srgbClr val="ED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spc="-5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6E61809-D4AE-3513-8292-B4E6C292E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983" y="5424636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E932089-4B60-997F-1556-AFC32E4159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5308054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fld id="{E51FB917-2E17-4F8E-87ED-6A5547C48FD7}" type="datetime4">
              <a:rPr lang="sv-SE" smtClean="0"/>
              <a:t>17 juni 2024</a:t>
            </a:fld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65A8F9B-CA64-77A4-A2D1-92138346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5308054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3792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56774" y="1402829"/>
            <a:ext cx="8631243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17 juni 2024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632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+ 2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ED75CC17-B226-9EC7-7062-ECD0FA065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3CEA02-8FD8-B27D-7351-D598B5116632}"/>
              </a:ext>
            </a:extLst>
          </p:cNvPr>
          <p:cNvSpPr>
            <a:spLocks noGrp="1" noChangeArrowheads="1"/>
          </p:cNvSpPr>
          <p:nvPr>
            <p:ph idx="13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11200" y="1403857"/>
            <a:ext cx="4170040" cy="31891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BBC55AFF-EEAC-CC84-7EDE-436AC101B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B84996-FDAD-4A7F-89D4-758A2E9C5C80}" type="datetime4">
              <a:rPr lang="sv-SE" smtClean="0"/>
              <a:t>17 juni 2024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98C6-00F0-4387-A9BA-FB521E0564CA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48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E2751E-29B4-AE75-0730-6CFFB5936B8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DD1BCA6E-C8FD-891D-4F83-66CC4277CA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" y="5424636"/>
            <a:ext cx="107504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AA906207-79B5-98E0-34C3-171784B570D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787581" y="5213161"/>
            <a:ext cx="94998" cy="171450"/>
          </a:xfrm>
        </p:spPr>
        <p:txBody>
          <a:bodyPr/>
          <a:lstStyle>
            <a:lvl1pPr>
              <a:defRPr sz="100"/>
            </a:lvl1pPr>
          </a:lstStyle>
          <a:p>
            <a:fld id="{3D94F107-FCCF-4D7C-8F71-E821E5DA5282}" type="datetime4">
              <a:rPr lang="sv-SE" smtClean="0"/>
              <a:t>17 juni 2024</a:t>
            </a:fld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5358C040-7B29-520B-66D6-03AF9B5F54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463981" y="5213161"/>
            <a:ext cx="45719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0383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1 innehåll och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6C309769-9796-3F4C-16EC-30D95F727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AA63C4E-0A70-530E-97DF-2D2B5352F878}"/>
              </a:ext>
            </a:extLst>
          </p:cNvPr>
          <p:cNvSpPr>
            <a:spLocks noGrp="1" noChangeArrowheads="1"/>
          </p:cNvSpPr>
          <p:nvPr>
            <p:ph idx="15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1D2BA1C-0344-BC2E-84D4-95E7F2FD7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5A0135-F7D5-EC17-C577-4234FB38314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b="0" i="0" u="none" strike="noStrike" baseline="0" dirty="0">
                <a:solidFill>
                  <a:srgbClr val="000000"/>
                </a:solidFill>
                <a:latin typeface="DM Sans" pitchFamily="2" charset="0"/>
              </a:rPr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570BB-7289-4069-9D4A-2FAE4107D42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723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6AB09F81-3DF8-1100-91E4-2C1919909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C02F024F-96B7-5411-16AF-D7BE9A4ACEA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5971" y="1401312"/>
            <a:ext cx="4170038" cy="3193712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96EA6F-41F1-0969-DF45-AEBBDEDF0D9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372DAC4F-41A4-C8F3-1E26-84893299D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F31A13-B82C-43A3-AC35-E621AAB6303F}" type="datetime4">
              <a:rPr lang="sv-SE" smtClean="0"/>
              <a:t>17 juni 2024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6EECC-44D8-4442-87AA-D47F74CC81A2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99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 m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4794E74-271C-9E5F-FE9E-7420C39ABE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55971" y="1401312"/>
            <a:ext cx="4170038" cy="252014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/>
          </p:nvPr>
        </p:nvSpPr>
        <p:spPr>
          <a:xfrm>
            <a:off x="255971" y="4016459"/>
            <a:ext cx="4170039" cy="57849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F7332DF-CAE5-41F2-AEFA-52F537B3AA4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1199" y="1404632"/>
            <a:ext cx="4170040" cy="251682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/>
          </p:nvPr>
        </p:nvSpPr>
        <p:spPr>
          <a:xfrm>
            <a:off x="4711200" y="4016459"/>
            <a:ext cx="4170039" cy="574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sidfot 2">
            <a:extLst>
              <a:ext uri="{FF2B5EF4-FFF2-40B4-BE49-F238E27FC236}">
                <a16:creationId xmlns:a16="http://schemas.microsoft.com/office/drawing/2014/main" id="{D069920A-1206-9BEB-B428-2FE026E7B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A42D-8DCB-48D7-8A43-9E29A5D3CC0A}" type="datetime4">
              <a:rPr lang="sv-SE" smtClean="0"/>
              <a:t>17 juni 2024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1580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17 juni 2024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8209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83" y="339502"/>
            <a:ext cx="862525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983" y="1402830"/>
            <a:ext cx="8630513" cy="318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080A6F-57B1-B9B7-BFFB-9C38D4F13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3447" y="4788233"/>
            <a:ext cx="1905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fld id="{C3018874-3E6C-444F-95D2-0F7C8B5E1F23}" type="datetime4">
              <a:rPr lang="sv-SE" smtClean="0"/>
              <a:t>17 juni 2024</a:t>
            </a:fld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99847" y="4788233"/>
            <a:ext cx="685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accent1"/>
                </a:solidFill>
                <a:latin typeface="+mn-lt"/>
              </a:defRPr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63" r:id="rId9"/>
    <p:sldLayoutId id="2147483659" r:id="rId10"/>
    <p:sldLayoutId id="2147483662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spc="-5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50195B-8A87-0659-1403-6E7233781A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dirty="0"/>
              <a:t>E-handel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B4D2C54-6FB1-D0FC-01BE-847D5965E8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v-SE" dirty="0"/>
              <a:t>Att lägga en beställning</a:t>
            </a:r>
          </a:p>
        </p:txBody>
      </p:sp>
    </p:spTree>
    <p:extLst>
      <p:ext uri="{BB962C8B-B14F-4D97-AF65-F5344CB8AC3E}">
        <p14:creationId xmlns:p14="http://schemas.microsoft.com/office/powerpoint/2010/main" val="1099428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F05D1C-134E-743D-DF4C-24262E30A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2400" dirty="0"/>
              <a:t>Lägga beställning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668729-BC15-6FA7-8760-B414C9E98AD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55971" y="1419622"/>
            <a:ext cx="3955989" cy="3190191"/>
          </a:xfrm>
        </p:spPr>
        <p:txBody>
          <a:bodyPr/>
          <a:lstStyle/>
          <a:p>
            <a:r>
              <a:rPr lang="sv-SE" sz="1400" dirty="0"/>
              <a:t>Om du väljer att gå vidare och tryckt på ”Gå till Inköpsförslag” så kommer en ny vy upp</a:t>
            </a:r>
          </a:p>
          <a:p>
            <a:r>
              <a:rPr lang="sv-SE" sz="1400" dirty="0"/>
              <a:t>Viktigt att verifikationstext fylls i</a:t>
            </a:r>
          </a:p>
          <a:p>
            <a:r>
              <a:rPr lang="sv-SE" sz="1400" dirty="0"/>
              <a:t>Leveransadress är obligatoriskt</a:t>
            </a:r>
          </a:p>
          <a:p>
            <a:r>
              <a:rPr lang="sv-SE" sz="1400" dirty="0"/>
              <a:t>Godsmärke kan fyllas i om det behövs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312E9-6A41-DB9D-EED4-9FA1408661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85B1069-A8F5-2B81-AAA8-DCB4B15B0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10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C5EF20D-5117-AF45-0E32-C0EBE3F67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linje, Teckensnitt, nummer&#10;&#10;Automatiskt genererad beskrivning">
            <a:extLst>
              <a:ext uri="{FF2B5EF4-FFF2-40B4-BE49-F238E27FC236}">
                <a16:creationId xmlns:a16="http://schemas.microsoft.com/office/drawing/2014/main" id="{138E3175-FB74-3B19-798F-CD5DAB404AFE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4426814" y="1563638"/>
            <a:ext cx="4453662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838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4429A9-51A7-A3CD-C63A-EB3E72361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2400" dirty="0"/>
              <a:t>Lägga beställning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67911C7-3C60-130A-EC06-3382967F1659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Nästa steg är att fylla i projektnummer</a:t>
            </a:r>
          </a:p>
          <a:p>
            <a:r>
              <a:rPr lang="sv-SE" sz="1400" dirty="0"/>
              <a:t>Tryck på förstoringsglaset i inköpsförslaget</a:t>
            </a:r>
          </a:p>
          <a:p>
            <a:r>
              <a:rPr lang="sv-SE" sz="1400" dirty="0"/>
              <a:t>Ny ruta dyker upp, här fyller du i vilket projekt som kostnaden ska hamna. Du kan även dela upp kostnaden mellan flera projekt</a:t>
            </a:r>
          </a:p>
          <a:p>
            <a:r>
              <a:rPr lang="sv-SE" sz="1400" dirty="0"/>
              <a:t>När kontering är slutförd trycker du på klar längst ner i vänstra hörnet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637AD47-F0DC-64E0-DD10-D7A62A3D7C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A8EA65-5023-6A3F-228C-241E73FC9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DF81C56-079F-3E50-7A2A-D6B1611B7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skärmbild, Teckensnitt, linje&#10;&#10;Automatiskt genererad beskrivning">
            <a:extLst>
              <a:ext uri="{FF2B5EF4-FFF2-40B4-BE49-F238E27FC236}">
                <a16:creationId xmlns:a16="http://schemas.microsoft.com/office/drawing/2014/main" id="{A5FF34EE-BE35-89D3-26F5-0E6C1E67877C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4717189" y="1403387"/>
            <a:ext cx="3925558" cy="857251"/>
          </a:xfrm>
          <a:prstGeom prst="rect">
            <a:avLst/>
          </a:prstGeom>
        </p:spPr>
      </p:pic>
      <p:pic>
        <p:nvPicPr>
          <p:cNvPr id="9" name="Bildobjekt 8" descr="En bild som visar text, skärmbild, programvara, skärm&#10;&#10;Automatiskt genererad beskrivning">
            <a:extLst>
              <a:ext uri="{FF2B5EF4-FFF2-40B4-BE49-F238E27FC236}">
                <a16:creationId xmlns:a16="http://schemas.microsoft.com/office/drawing/2014/main" id="{5C16C3E9-D37A-9C53-8214-86B3C07CED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9" y="2480357"/>
            <a:ext cx="4413647" cy="203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483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6012B8-5A43-08BA-6A56-9ADB01129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2400" dirty="0"/>
              <a:t>Lägga beställning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C45324-DDEE-0CE5-990B-192D411A79D0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När du tryckt på klar i förra steget kommer man tillbaka till inköpsförslaget. Där kan man se om konteringen har gått igenom ordentligt, se översta bilden. Rad 1 har kontering gått igenom och rad 2 har den ej gått igenom</a:t>
            </a:r>
          </a:p>
          <a:p>
            <a:r>
              <a:rPr lang="sv-SE" sz="1400" dirty="0"/>
              <a:t>Även i detta steg kan man ta bort en artikel, se bilden i mitten</a:t>
            </a:r>
          </a:p>
          <a:p>
            <a:r>
              <a:rPr lang="sv-SE" sz="1400" dirty="0"/>
              <a:t>När du är färdig med inköpsförslaget trycker på du på ”Skicka för attest”</a:t>
            </a:r>
          </a:p>
          <a:p>
            <a:r>
              <a:rPr lang="sv-SE" sz="1400" dirty="0"/>
              <a:t>Inköpsförslaget skickas då till de personen som har attesträtt på de projekt som har angetts i inköpsförslaget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320BC1-7042-E5E8-E9C4-DBAF2E2507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EF319DD-A7C1-102A-765B-C269D0AE8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2C8B13E-AF57-C84E-057B-37C452F2C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ACBC911F-817F-B9F5-8B3B-50F642360C14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4717189" y="1986671"/>
            <a:ext cx="4168775" cy="293623"/>
          </a:xfrm>
          <a:prstGeom prst="rect">
            <a:avLst/>
          </a:prstGeom>
        </p:spPr>
      </p:pic>
      <p:pic>
        <p:nvPicPr>
          <p:cNvPr id="10" name="Bildobjekt 9" descr="En bild som visar text, skärmbild, Teckensnitt, linje&#10;&#10;Automatiskt genererad beskrivning">
            <a:extLst>
              <a:ext uri="{FF2B5EF4-FFF2-40B4-BE49-F238E27FC236}">
                <a16:creationId xmlns:a16="http://schemas.microsoft.com/office/drawing/2014/main" id="{0BB363E1-76A3-11AA-07D4-7A3457254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247" y="2643855"/>
            <a:ext cx="3600400" cy="1060933"/>
          </a:xfrm>
          <a:prstGeom prst="rect">
            <a:avLst/>
          </a:prstGeom>
        </p:spPr>
      </p:pic>
      <p:pic>
        <p:nvPicPr>
          <p:cNvPr id="11" name="Bildobjekt 10" descr="En bild som visar text, skärmbild, Teckensnitt, linje&#10;&#10;Automatiskt genererad beskrivning">
            <a:extLst>
              <a:ext uri="{FF2B5EF4-FFF2-40B4-BE49-F238E27FC236}">
                <a16:creationId xmlns:a16="http://schemas.microsoft.com/office/drawing/2014/main" id="{1ED64074-CF9D-6D2D-8829-8CF30B9709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376" y="3785139"/>
            <a:ext cx="36004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468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D60383-A5AA-FCC6-9810-3549D4883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2400" dirty="0"/>
              <a:t>Lägga beställning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F367A7-7973-3418-6F3A-371E5AF2C9FF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Om det är artiklar som beställs ofta går det att spara som inköpslista att plocka upp vid andra tillfällen</a:t>
            </a:r>
          </a:p>
          <a:p>
            <a:r>
              <a:rPr lang="sv-SE" sz="1400" dirty="0"/>
              <a:t>Om du inte önskar att skicka iväg inköpsförslaget på attest direkt kan du spara det som utkast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71592A0-972E-CBEE-F209-8387F87019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E3C057-567B-E245-8BA5-7CCF24A1D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13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A421B0-8C7B-9F30-DCD0-A8B17E1D4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skärmbild, Teckensnitt, linje&#10;&#10;Automatiskt genererad beskrivning">
            <a:extLst>
              <a:ext uri="{FF2B5EF4-FFF2-40B4-BE49-F238E27FC236}">
                <a16:creationId xmlns:a16="http://schemas.microsoft.com/office/drawing/2014/main" id="{23EA1A0C-99A7-7C28-6452-1931DC892D03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4711700" y="2577379"/>
            <a:ext cx="4168775" cy="84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991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C563D5-933D-586A-1EE2-FE40A85F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Leta efter sin rekvisition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B8AECC-E794-0D15-061B-D383E5C02B2A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Om önskemål finns kan man leta rätt på sina gjorda rekvisitioner i E-handeln</a:t>
            </a:r>
          </a:p>
          <a:p>
            <a:r>
              <a:rPr lang="sv-SE" sz="1400" dirty="0"/>
              <a:t>I menyn till vänster välj Inköp, sedan Rekvisitioner / Fråga / Egna rekvisitioner</a:t>
            </a:r>
          </a:p>
          <a:p>
            <a:r>
              <a:rPr lang="sv-SE" sz="1400" dirty="0"/>
              <a:t>Skriv in rekvisitionsnummer och tryck sedan på Sök</a:t>
            </a:r>
          </a:p>
          <a:p>
            <a:r>
              <a:rPr lang="sv-SE" sz="1400" dirty="0"/>
              <a:t>Det går även att söka fram vart rekvisitionen är i flödet, använd då Logg arbetsflöde. Här går det att se om rekvisitionen ligger hos en attestant för godkännande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8AAF57F-C52D-2BEC-21F2-04A2253752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A4AA1E8-7A8A-5744-559F-8933C76E1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14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61E2C17-2BA0-ABF2-4C3D-8E251656E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skärmbild, Teckensnitt, nummer&#10;&#10;Automatiskt genererad beskrivning">
            <a:extLst>
              <a:ext uri="{FF2B5EF4-FFF2-40B4-BE49-F238E27FC236}">
                <a16:creationId xmlns:a16="http://schemas.microsoft.com/office/drawing/2014/main" id="{38374970-C5C3-3604-021E-5F3AD63B824B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5482755" y="1404938"/>
            <a:ext cx="2626664" cy="2030908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593427B7-0651-00BD-D83F-0E21A4DAA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9623" y="3604198"/>
            <a:ext cx="4717189" cy="1110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614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08D5AD-F15A-25A5-D28A-28CBE8DA3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2400" dirty="0"/>
              <a:t>Leta efter sin order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00CFE3-4DB5-9D97-C566-02D0757E7CE0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Du kan även leta rätt på en order likväl som en rekvisition</a:t>
            </a:r>
          </a:p>
          <a:p>
            <a:r>
              <a:rPr lang="sv-SE" sz="1400" dirty="0"/>
              <a:t>En order skapas när samtliga rader på din rekvisition är attesterade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37EB266-1137-208E-19DE-B9325207AF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FC211F6-645F-CBF1-07C5-7C1B248A730A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5817106" y="1404938"/>
            <a:ext cx="1957962" cy="3187700"/>
          </a:xfrm>
        </p:spPr>
      </p:pic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130DAC-0074-0108-1B1D-1DB47BC46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43ABD28-4D3E-C47A-6B43-E362A9D92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2218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6B89C2B9-703F-3F65-994D-9C31088BD4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ctr"/>
            <a:r>
              <a:rPr lang="sv-SE" dirty="0"/>
              <a:t>Vid frågor vänligen kontakta oss på Inköp &amp; Upphandlingsenheten; inkopupphandling@ki.se</a:t>
            </a:r>
          </a:p>
        </p:txBody>
      </p:sp>
    </p:spTree>
    <p:extLst>
      <p:ext uri="{BB962C8B-B14F-4D97-AF65-F5344CB8AC3E}">
        <p14:creationId xmlns:p14="http://schemas.microsoft.com/office/powerpoint/2010/main" val="384358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C3E5F-B287-11FB-CBF7-AB879771A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71" y="339502"/>
            <a:ext cx="8632045" cy="857250"/>
          </a:xfrm>
        </p:spPr>
        <p:txBody>
          <a:bodyPr wrap="square" anchor="t">
            <a:normAutofit/>
          </a:bodyPr>
          <a:lstStyle/>
          <a:p>
            <a:pPr algn="ctr"/>
            <a:r>
              <a:rPr lang="sv-SE" sz="2400" dirty="0"/>
              <a:t>Medarbetarportalen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8A5B1242-640D-8D35-A5E6-92F6ECF3CBE4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2"/>
          <a:stretch>
            <a:fillRect/>
          </a:stretch>
        </p:blipFill>
        <p:spPr>
          <a:xfrm>
            <a:off x="4717977" y="1398564"/>
            <a:ext cx="4170039" cy="2408197"/>
          </a:xfrm>
          <a:noFill/>
        </p:spPr>
      </p:pic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52E494BB-5B0C-8C52-B2F5-307742D66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971" y="1397911"/>
            <a:ext cx="4170040" cy="3189163"/>
          </a:xfrm>
        </p:spPr>
        <p:txBody>
          <a:bodyPr/>
          <a:lstStyle/>
          <a:p>
            <a:r>
              <a:rPr lang="en-US" sz="1400" dirty="0" err="1"/>
              <a:t>Börja</a:t>
            </a:r>
            <a:r>
              <a:rPr lang="en-US" sz="1400" dirty="0"/>
              <a:t> med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öppna</a:t>
            </a:r>
            <a:r>
              <a:rPr lang="en-US" sz="1400" dirty="0"/>
              <a:t> </a:t>
            </a:r>
            <a:r>
              <a:rPr lang="en-US" sz="1400" dirty="0" err="1"/>
              <a:t>Medarbetarportalen</a:t>
            </a:r>
            <a:endParaRPr lang="en-US" sz="1400" dirty="0"/>
          </a:p>
          <a:p>
            <a:r>
              <a:rPr lang="en-US" sz="1400" dirty="0"/>
              <a:t>“Jag </a:t>
            </a:r>
            <a:r>
              <a:rPr lang="en-US" sz="1400" dirty="0" err="1"/>
              <a:t>vill</a:t>
            </a:r>
            <a:r>
              <a:rPr lang="en-US" sz="1400" dirty="0"/>
              <a:t>” </a:t>
            </a:r>
            <a:r>
              <a:rPr lang="en-US" sz="1400" dirty="0" err="1"/>
              <a:t>finns</a:t>
            </a:r>
            <a:r>
              <a:rPr lang="en-US" sz="1400" dirty="0"/>
              <a:t> </a:t>
            </a:r>
            <a:r>
              <a:rPr lang="en-US" sz="1400" dirty="0" err="1"/>
              <a:t>på</a:t>
            </a:r>
            <a:r>
              <a:rPr lang="en-US" sz="1400" dirty="0"/>
              <a:t> </a:t>
            </a:r>
            <a:r>
              <a:rPr lang="en-US" sz="1400" dirty="0" err="1"/>
              <a:t>första</a:t>
            </a:r>
            <a:r>
              <a:rPr lang="en-US" sz="1400" dirty="0"/>
              <a:t> </a:t>
            </a:r>
            <a:r>
              <a:rPr lang="en-US" sz="1400" dirty="0" err="1"/>
              <a:t>sidan</a:t>
            </a:r>
            <a:r>
              <a:rPr lang="en-US" sz="1400" dirty="0"/>
              <a:t> till </a:t>
            </a:r>
            <a:r>
              <a:rPr lang="en-US" sz="1400" dirty="0" err="1"/>
              <a:t>höger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bild</a:t>
            </a:r>
            <a:endParaRPr lang="en-US" sz="1400" dirty="0"/>
          </a:p>
          <a:p>
            <a:r>
              <a:rPr lang="en-US" sz="1400" dirty="0" err="1"/>
              <a:t>Därefter</a:t>
            </a:r>
            <a:r>
              <a:rPr lang="en-US" sz="1400" dirty="0"/>
              <a:t> </a:t>
            </a:r>
            <a:r>
              <a:rPr lang="en-US" sz="1400" dirty="0" err="1"/>
              <a:t>välj</a:t>
            </a:r>
            <a:r>
              <a:rPr lang="en-US" sz="1400" dirty="0"/>
              <a:t> “</a:t>
            </a:r>
            <a:r>
              <a:rPr lang="en-US" sz="1400" dirty="0" err="1"/>
              <a:t>Godkänna</a:t>
            </a:r>
            <a:r>
              <a:rPr lang="en-US" sz="1400" dirty="0"/>
              <a:t> </a:t>
            </a:r>
            <a:r>
              <a:rPr lang="en-US" sz="1400" dirty="0" err="1"/>
              <a:t>en</a:t>
            </a:r>
            <a:r>
              <a:rPr lang="en-US" sz="1400" dirty="0"/>
              <a:t> faktura”</a:t>
            </a:r>
          </a:p>
          <a:p>
            <a:r>
              <a:rPr lang="en-US" sz="1400" dirty="0" err="1"/>
              <a:t>Inloggning</a:t>
            </a:r>
            <a:r>
              <a:rPr lang="en-US" sz="1400" dirty="0"/>
              <a:t> </a:t>
            </a:r>
            <a:r>
              <a:rPr lang="en-US" sz="1400" dirty="0" err="1"/>
              <a:t>sker</a:t>
            </a:r>
            <a:r>
              <a:rPr lang="en-US" sz="1400" dirty="0"/>
              <a:t> med Single-Sign-On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524D888-E64B-DA9B-F439-BCB01F9E4B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500"/>
              <a:t>Karolinska Institutet - ett medicinskt universitet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1EE999-BA1C-822F-993D-4740F020B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4788233"/>
            <a:ext cx="1905000" cy="171450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7B729CA9-6523-40C2-9F54-2A9E28BAC8DC}" type="datetime4">
              <a:rPr lang="sv-SE" sz="500" smtClean="0"/>
              <a:pPr>
                <a:lnSpc>
                  <a:spcPct val="90000"/>
                </a:lnSpc>
                <a:spcAft>
                  <a:spcPts val="600"/>
                </a:spcAft>
              </a:pPr>
              <a:t>17 juni 2024</a:t>
            </a:fld>
            <a:endParaRPr lang="sv-SE" sz="50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0B65D1B-CF0B-8F0A-A526-41ADF8C8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4788233"/>
            <a:ext cx="685800" cy="171450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5859C56-CB7E-413F-8971-4226A1EF6823}" type="slidenum">
              <a:rPr lang="sv-SE" sz="500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sv-SE" sz="500"/>
          </a:p>
        </p:txBody>
      </p:sp>
    </p:spTree>
    <p:extLst>
      <p:ext uri="{BB962C8B-B14F-4D97-AF65-F5344CB8AC3E}">
        <p14:creationId xmlns:p14="http://schemas.microsoft.com/office/powerpoint/2010/main" val="3947030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BC42E7-F550-81D5-74AC-7ABE5EE03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39502"/>
            <a:ext cx="8420472" cy="576064"/>
          </a:xfrm>
        </p:spPr>
        <p:txBody>
          <a:bodyPr/>
          <a:lstStyle/>
          <a:p>
            <a:pPr algn="ctr"/>
            <a:r>
              <a:rPr lang="sv-SE" sz="2400" dirty="0"/>
              <a:t>Lägga beställning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5F44D6-B03A-C077-A31C-2F961DA02886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När du är inloggad i UBW finns en meny till vänster i bild</a:t>
            </a:r>
          </a:p>
          <a:p>
            <a:r>
              <a:rPr lang="sv-SE" sz="1400" dirty="0"/>
              <a:t>Välj Inköp</a:t>
            </a:r>
          </a:p>
          <a:p>
            <a:r>
              <a:rPr lang="sv-SE" sz="1400" dirty="0"/>
              <a:t>Har du inte ikonen har du tyvärr ingen rättighet att beställa, vänligen kontakta er institutionsekonom för behörighet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3492127-ADF0-7744-673E-C9755B134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E5AAA56-C198-29BC-E2EE-2D5753FA1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022C3A8-317A-9577-D5FC-AAF153902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skärmbild, Teckensnitt, nummer&#10;&#10;Automatiskt genererad beskrivning">
            <a:extLst>
              <a:ext uri="{FF2B5EF4-FFF2-40B4-BE49-F238E27FC236}">
                <a16:creationId xmlns:a16="http://schemas.microsoft.com/office/drawing/2014/main" id="{E26B1F01-2A38-BB93-DE4A-5ED5615D83BE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5919787" y="1855788"/>
            <a:ext cx="17526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26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93DE0A-3984-CA88-B613-84AA550D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83" y="339502"/>
            <a:ext cx="8632033" cy="792088"/>
          </a:xfrm>
        </p:spPr>
        <p:txBody>
          <a:bodyPr/>
          <a:lstStyle/>
          <a:p>
            <a:pPr algn="ctr"/>
            <a:r>
              <a:rPr lang="sv-SE" sz="2400" dirty="0"/>
              <a:t>Lägga beställning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B13CBD-3BA0-06EE-5016-6F38D9F5A239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När inköpsfliken är öppen kommer flera alternativ upp</a:t>
            </a:r>
          </a:p>
          <a:p>
            <a:r>
              <a:rPr lang="sv-SE" sz="1400" dirty="0"/>
              <a:t>Välj ”Inköp”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0677F43-7C28-BA52-662B-50E14C711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B54F73-F6B8-56BB-23DE-6729D0B0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8C69D6B-9358-37EA-0761-733BC9DEF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Teckensnitt, nummer, programvara&#10;&#10;Automatiskt genererad beskrivning">
            <a:extLst>
              <a:ext uri="{FF2B5EF4-FFF2-40B4-BE49-F238E27FC236}">
                <a16:creationId xmlns:a16="http://schemas.microsoft.com/office/drawing/2014/main" id="{63B93E74-CE7B-E933-6CBF-49B3A31732CD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4711700" y="2363369"/>
            <a:ext cx="4168775" cy="127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463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274B56-CD9A-E0F1-0B19-869527DF0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Lägga </a:t>
            </a:r>
            <a:r>
              <a:rPr lang="sv-SE" sz="2400" dirty="0"/>
              <a:t>beställning</a:t>
            </a:r>
            <a:r>
              <a:rPr lang="sv-SE" dirty="0"/>
              <a:t>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FB7C16-3322-7CFD-C95F-89E4B925364A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Det finns två sätt att välja artiklar i E-handeln, via </a:t>
            </a:r>
            <a:r>
              <a:rPr lang="sv-SE" sz="1400" dirty="0" err="1"/>
              <a:t>prisfil</a:t>
            </a:r>
            <a:r>
              <a:rPr lang="sv-SE" sz="1400" dirty="0"/>
              <a:t> eller via leverantörers punsch-</a:t>
            </a:r>
            <a:r>
              <a:rPr lang="sv-SE" sz="1400" dirty="0" err="1"/>
              <a:t>out</a:t>
            </a:r>
            <a:endParaRPr lang="sv-SE" sz="1400" dirty="0"/>
          </a:p>
          <a:p>
            <a:r>
              <a:rPr lang="sv-SE" sz="1400" dirty="0"/>
              <a:t>För att söka efter artiklar i </a:t>
            </a:r>
            <a:r>
              <a:rPr lang="sv-SE" sz="1400" dirty="0" err="1"/>
              <a:t>prisfil</a:t>
            </a:r>
            <a:r>
              <a:rPr lang="sv-SE" sz="1400" dirty="0"/>
              <a:t>, välj ”Sök artiklar”</a:t>
            </a:r>
          </a:p>
          <a:p>
            <a:r>
              <a:rPr lang="sv-SE" sz="1400" dirty="0"/>
              <a:t>För att söka efter artiklar i punsch-</a:t>
            </a:r>
            <a:r>
              <a:rPr lang="sv-SE" sz="1400" dirty="0" err="1"/>
              <a:t>out</a:t>
            </a:r>
            <a:r>
              <a:rPr lang="sv-SE" sz="1400" dirty="0"/>
              <a:t> välj den leverantör som ni vill söka hos</a:t>
            </a:r>
          </a:p>
          <a:p>
            <a:r>
              <a:rPr lang="sv-SE" sz="1400" dirty="0"/>
              <a:t>I en punsch-</a:t>
            </a:r>
            <a:r>
              <a:rPr lang="sv-SE" sz="1400" dirty="0" err="1"/>
              <a:t>out</a:t>
            </a:r>
            <a:r>
              <a:rPr lang="sv-SE" sz="1400" dirty="0"/>
              <a:t> länkas du vidare till leverantörens hemsida med våra produkter samt avtalspriser. Välj de produkter som du önskar och lägg dessa i varukorgen, när du är färdig väljer du ”gå vidare/transfer basket”. Du länkas då tillbaka till E-handeln (se sida 10)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699DCA2-5775-E9C2-2B90-9BCF9E7281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D99F4B-F05B-3450-4F33-2F4892DCE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3D9F33B-DCFF-1FC7-6761-0864817F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skärmbild, Teckensnitt, linje&#10;&#10;Automatiskt genererad beskrivning">
            <a:extLst>
              <a:ext uri="{FF2B5EF4-FFF2-40B4-BE49-F238E27FC236}">
                <a16:creationId xmlns:a16="http://schemas.microsoft.com/office/drawing/2014/main" id="{9B7D9C54-5092-C551-F584-219D65EFF4FD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4711700" y="1491631"/>
            <a:ext cx="4168775" cy="1512168"/>
          </a:xfrm>
          <a:prstGeom prst="rect">
            <a:avLst/>
          </a:prstGeom>
        </p:spPr>
      </p:pic>
      <p:pic>
        <p:nvPicPr>
          <p:cNvPr id="9" name="Bildobjekt 8" descr="En bild som visar text, skärmbild, Teckensnitt, linje&#10;&#10;Automatiskt genererad beskrivning">
            <a:extLst>
              <a:ext uri="{FF2B5EF4-FFF2-40B4-BE49-F238E27FC236}">
                <a16:creationId xmlns:a16="http://schemas.microsoft.com/office/drawing/2014/main" id="{E34E4A16-75EB-F827-EEBF-C49FEECE86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1700" y="3010644"/>
            <a:ext cx="4364144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97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0B6D1F-397D-29F4-0E46-093F13940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Lägga </a:t>
            </a:r>
            <a:r>
              <a:rPr lang="sv-SE" sz="2400" dirty="0"/>
              <a:t>beställning</a:t>
            </a:r>
            <a:r>
              <a:rPr lang="sv-SE" dirty="0"/>
              <a:t>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7DC506-2BB0-1F24-477B-1FA03ECC38B2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dirty="0"/>
              <a:t>Vi börjar med att leta efter en artikel i prislistor</a:t>
            </a:r>
          </a:p>
          <a:p>
            <a:r>
              <a:rPr lang="sv-SE" dirty="0"/>
              <a:t>Välja ”Sök artiklar”, här kan man skriva ett artikelnummer om man har, benämning </a:t>
            </a:r>
            <a:r>
              <a:rPr lang="sv-SE" dirty="0" err="1"/>
              <a:t>etc</a:t>
            </a:r>
            <a:endParaRPr lang="sv-SE" dirty="0"/>
          </a:p>
          <a:p>
            <a:r>
              <a:rPr lang="sv-SE" dirty="0"/>
              <a:t>Tryck </a:t>
            </a:r>
            <a:r>
              <a:rPr lang="sv-SE" dirty="0" err="1"/>
              <a:t>enter</a:t>
            </a:r>
            <a:r>
              <a:rPr lang="sv-SE" dirty="0"/>
              <a:t> när sökorder är inskrivet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CC88676-89DB-76DE-CB49-216724310B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21AA6A-AD8C-5069-CD6A-8E107DB4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403A2E3-8D88-A5CB-1B8E-5983C7F6D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skärmbild, Teckensnitt, linje&#10;&#10;Automatiskt genererad beskrivning">
            <a:extLst>
              <a:ext uri="{FF2B5EF4-FFF2-40B4-BE49-F238E27FC236}">
                <a16:creationId xmlns:a16="http://schemas.microsoft.com/office/drawing/2014/main" id="{A12E7836-8FC3-7706-D693-5EE8476CFAAC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4711700" y="2714553"/>
            <a:ext cx="4168775" cy="56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132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0E9F72-1C03-A572-8D55-6E13D06DE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2400" dirty="0"/>
              <a:t>Lägga beställning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F08BC31-9D6C-D1F2-B7BF-217E59A6C658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Man kan även välja direkt till höger i menyn en specifik leverantör</a:t>
            </a:r>
          </a:p>
          <a:p>
            <a:r>
              <a:rPr lang="sv-SE" sz="1400" dirty="0"/>
              <a:t>Det finns även möjlighet att välja kategori, tex Kits eller Cells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F51DA59-68C3-65A6-3BB8-F6BD0B1B52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A5D6FD8-B2CF-2784-7F89-3E5B931FD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7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369C6D2-5BA9-1F0B-953E-4DEA272E4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skärmbild, Teckensnitt, nummer&#10;&#10;Automatiskt genererad beskrivning">
            <a:extLst>
              <a:ext uri="{FF2B5EF4-FFF2-40B4-BE49-F238E27FC236}">
                <a16:creationId xmlns:a16="http://schemas.microsoft.com/office/drawing/2014/main" id="{FDED00C1-85D5-8E0E-4240-FE7B1790D7AE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5395912" y="1508125"/>
            <a:ext cx="280035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993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DA66A1-13EF-A7EF-3E4C-1DBB91AEF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Lägga </a:t>
            </a:r>
            <a:r>
              <a:rPr lang="sv-SE" sz="2400" dirty="0"/>
              <a:t>beställning</a:t>
            </a:r>
            <a:r>
              <a:rPr lang="sv-SE" dirty="0"/>
              <a:t>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751C36-66F8-CAFA-C29D-9CD29273AC9A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400" dirty="0"/>
              <a:t>Artiklarna kommer synas i fönstret enligt bilden bredvid</a:t>
            </a:r>
          </a:p>
          <a:p>
            <a:r>
              <a:rPr lang="sv-SE" sz="1400" dirty="0"/>
              <a:t>Välj den artikel du önskar eller gör en ny sökning</a:t>
            </a:r>
          </a:p>
          <a:p>
            <a:r>
              <a:rPr lang="sv-SE" sz="1400" dirty="0"/>
              <a:t>För att få över artikeln till varukorgen tryck på den på varukorgsikonen</a:t>
            </a:r>
          </a:p>
          <a:p>
            <a:r>
              <a:rPr lang="sv-SE" sz="1400" dirty="0"/>
              <a:t>Du kan välja artiklar från olika leverantörer i samma varukorg</a:t>
            </a:r>
          </a:p>
          <a:p>
            <a:r>
              <a:rPr lang="sv-SE" sz="1400" dirty="0"/>
              <a:t>Högst upp i högra hörnet ser du att artiklar har lagts i varukorgen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7C462F0-F324-63B9-7912-65E1CB144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8DA91E-8BB6-775E-88BB-B78668361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E8B3052-227F-1BA7-6203-F0E99BD86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skärmbild, diagram, Teckensnitt&#10;&#10;Automatiskt genererad beskrivning">
            <a:extLst>
              <a:ext uri="{FF2B5EF4-FFF2-40B4-BE49-F238E27FC236}">
                <a16:creationId xmlns:a16="http://schemas.microsoft.com/office/drawing/2014/main" id="{418326F2-76F0-8118-FB83-9B6BFDB8768A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4684735" y="1402829"/>
            <a:ext cx="4168775" cy="2173901"/>
          </a:xfrm>
          <a:prstGeom prst="rect">
            <a:avLst/>
          </a:prstGeom>
        </p:spPr>
      </p:pic>
      <p:pic>
        <p:nvPicPr>
          <p:cNvPr id="9" name="Bildobjekt 8" descr="En bild som visar text, skärmbild, Teckensnitt&#10;&#10;Automatiskt genererad beskrivning">
            <a:extLst>
              <a:ext uri="{FF2B5EF4-FFF2-40B4-BE49-F238E27FC236}">
                <a16:creationId xmlns:a16="http://schemas.microsoft.com/office/drawing/2014/main" id="{CB9E84D1-084A-ABAD-4CF9-71A858A9AC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0515" y="3544225"/>
            <a:ext cx="362712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342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07AC9F-ECD2-7656-15B4-767FC31AE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Lägga </a:t>
            </a:r>
            <a:r>
              <a:rPr lang="sv-SE" sz="2400" dirty="0"/>
              <a:t>beställning</a:t>
            </a:r>
            <a:r>
              <a:rPr lang="sv-SE" dirty="0"/>
              <a:t> i E-handeln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7FCBC6-21A2-285A-35AA-BD74805263AF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sv-SE" sz="1200" dirty="0"/>
              <a:t>För att beställa det du lagt i varukorgen, tryck på själva rutan för varukorg</a:t>
            </a:r>
          </a:p>
          <a:p>
            <a:r>
              <a:rPr lang="sv-SE" sz="1200" dirty="0"/>
              <a:t>Då får du upp ny vy där du ser vilka artiklar som är valda</a:t>
            </a:r>
          </a:p>
          <a:p>
            <a:r>
              <a:rPr lang="sv-SE" sz="1200" dirty="0"/>
              <a:t>Om du önskar gå vidare med beställning tryck på ”Gå till Inköpsförslag”</a:t>
            </a:r>
          </a:p>
          <a:p>
            <a:r>
              <a:rPr lang="sv-SE" sz="1200" dirty="0"/>
              <a:t>Om du däremot inte önskar lägga någon beställning kan du välja ”Töm varukorg” – då försvinner de artiklar som är lagda i varukorgen</a:t>
            </a:r>
          </a:p>
          <a:p>
            <a:r>
              <a:rPr lang="sv-SE" sz="1200" dirty="0"/>
              <a:t>Om du önskar beställa alla artiklar förutom en trycker du på X till höger om den artikeln du önskar ta bort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21F4EAB-3CDE-FAF2-78BA-A37C98549E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FEB333-E560-1A4B-24AB-6F3742632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570BB-7289-4069-9D4A-2FAE4107D42A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09217DB-48DD-6B5F-C2AF-DB1A936E0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5695-0C9C-45E7-AAF3-3B0DE890CA1A}" type="datetime4">
              <a:rPr lang="sv-SE" smtClean="0"/>
              <a:t>17 juni 2024</a:t>
            </a:fld>
            <a:endParaRPr lang="sv-SE"/>
          </a:p>
        </p:txBody>
      </p:sp>
      <p:pic>
        <p:nvPicPr>
          <p:cNvPr id="8" name="Platshållare för innehåll 7" descr="En bild som visar text, skärmbild, programvara, nummer&#10;&#10;Automatiskt genererad beskrivning">
            <a:extLst>
              <a:ext uri="{FF2B5EF4-FFF2-40B4-BE49-F238E27FC236}">
                <a16:creationId xmlns:a16="http://schemas.microsoft.com/office/drawing/2014/main" id="{05BAEA72-C80E-67C3-79E1-F6AE252B05B7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4740764" y="2335789"/>
            <a:ext cx="4168775" cy="2301163"/>
          </a:xfrm>
          <a:prstGeom prst="rect">
            <a:avLst/>
          </a:prstGeom>
        </p:spPr>
      </p:pic>
      <p:pic>
        <p:nvPicPr>
          <p:cNvPr id="9" name="Bildobjekt 8" descr="En bild som visar text, skärmbild, Teckensnitt&#10;&#10;Automatiskt genererad beskrivning">
            <a:extLst>
              <a:ext uri="{FF2B5EF4-FFF2-40B4-BE49-F238E27FC236}">
                <a16:creationId xmlns:a16="http://schemas.microsoft.com/office/drawing/2014/main" id="{77CD67A6-0073-83FB-DC1B-D5C5F62AD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359" y="1346308"/>
            <a:ext cx="362712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384437"/>
      </p:ext>
    </p:extLst>
  </p:cSld>
  <p:clrMapOvr>
    <a:masterClrMapping/>
  </p:clrMapOvr>
</p:sld>
</file>

<file path=ppt/theme/theme1.xml><?xml version="1.0" encoding="utf-8"?>
<a:theme xmlns:a="http://schemas.openxmlformats.org/drawingml/2006/main" name="16_9_powerpointmall_ki_plommon_SVE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  <a:txDef>
      <a:spPr>
        <a:noFill/>
        <a:ln w="6350">
          <a:solidFill>
            <a:schemeClr val="accent1"/>
          </a:solidFill>
        </a:ln>
      </a:spPr>
      <a:bodyPr wrap="square" rtlCol="0">
        <a:spAutoFit/>
      </a:bodyPr>
      <a:lstStyle>
        <a:defPPr algn="l">
          <a:defRPr sz="1400" dirty="0">
            <a:latin typeface="+mn-lt"/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_16_9.potx" id="{A53E18C8-24C9-419D-8A8A-DEF5838F8375}" vid="{9C1C6620-5888-47F4-BF80-C41936D71F39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615BE51D60BA44B86811C5F608C49E" ma:contentTypeVersion="4" ma:contentTypeDescription="Skapa ett nytt dokument." ma:contentTypeScope="" ma:versionID="d38a2c07f4f36005f3c4f84d5a2cc146">
  <xsd:schema xmlns:xsd="http://www.w3.org/2001/XMLSchema" xmlns:xs="http://www.w3.org/2001/XMLSchema" xmlns:p="http://schemas.microsoft.com/office/2006/metadata/properties" xmlns:ns2="6843b716-3f6d-4983-a753-faa1afd2f446" targetNamespace="http://schemas.microsoft.com/office/2006/metadata/properties" ma:root="true" ma:fieldsID="9b929705adf473d8b0cc429cd00fedc4" ns2:_="">
    <xsd:import namespace="6843b716-3f6d-4983-a753-faa1afd2f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3b716-3f6d-4983-a753-faa1afd2f4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03BC4FD-C13A-46EF-B832-512AC9705C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3b716-3f6d-4983-a753-faa1afd2f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88643D-E45A-4D40-B6DC-58D28B0D12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F79469-2F05-42F0-ADD1-5263841AE7B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Presentation_16_9</Template>
  <TotalTime>149</TotalTime>
  <Words>851</Words>
  <Application>Microsoft Office PowerPoint</Application>
  <PresentationFormat>Bildspel på skärmen (16:9)</PresentationFormat>
  <Paragraphs>107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2" baseType="lpstr">
      <vt:lpstr>Arial</vt:lpstr>
      <vt:lpstr>DM Sans</vt:lpstr>
      <vt:lpstr>DM Sans Medium</vt:lpstr>
      <vt:lpstr>Times</vt:lpstr>
      <vt:lpstr>Wingdings</vt:lpstr>
      <vt:lpstr>16_9_powerpointmall_ki_plommon_SVE</vt:lpstr>
      <vt:lpstr>E-handel</vt:lpstr>
      <vt:lpstr>Medarbetarportalen</vt:lpstr>
      <vt:lpstr>Lägga beställning i E-handeln</vt:lpstr>
      <vt:lpstr>Lägga beställning i E-handeln</vt:lpstr>
      <vt:lpstr>Lägga beställning i E-handeln</vt:lpstr>
      <vt:lpstr>Lägga beställning i E-handeln</vt:lpstr>
      <vt:lpstr>Lägga beställning i E-handeln</vt:lpstr>
      <vt:lpstr>Lägga beställning i E-handeln</vt:lpstr>
      <vt:lpstr>Lägga beställning i E-handeln</vt:lpstr>
      <vt:lpstr>Lägga beställning i E-handeln</vt:lpstr>
      <vt:lpstr>Lägga beställning i E-handeln</vt:lpstr>
      <vt:lpstr>Lägga beställning i E-handeln</vt:lpstr>
      <vt:lpstr>Lägga beställning i E-handeln</vt:lpstr>
      <vt:lpstr>Leta efter sin rekvisition</vt:lpstr>
      <vt:lpstr>Leta efter sin order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E-handel</dc:title>
  <dc:creator>Jenny Martinsson</dc:creator>
  <cp:lastModifiedBy>Jenny Martinsson</cp:lastModifiedBy>
  <cp:revision>11</cp:revision>
  <cp:lastPrinted>2005-09-23T14:22:03Z</cp:lastPrinted>
  <dcterms:created xsi:type="dcterms:W3CDTF">2024-05-24T06:33:01Z</dcterms:created>
  <dcterms:modified xsi:type="dcterms:W3CDTF">2024-06-17T11:05:06Z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0x010100B8615BE51D60BA44B86811C5F608C49E</vt:lpwstr>
  </property>
</Properties>
</file>