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287" r:id="rId5"/>
    <p:sldId id="6237" r:id="rId6"/>
    <p:sldId id="6242" r:id="rId7"/>
    <p:sldId id="6243" r:id="rId8"/>
    <p:sldId id="6244" r:id="rId9"/>
    <p:sldId id="408" r:id="rId10"/>
    <p:sldId id="409" r:id="rId11"/>
    <p:sldId id="410" r:id="rId12"/>
    <p:sldId id="411" r:id="rId13"/>
    <p:sldId id="412" r:id="rId14"/>
    <p:sldId id="413" r:id="rId15"/>
    <p:sldId id="417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EA10693-9AF3-446C-9802-C607D1279E2C}">
          <p14:sldIdLst>
            <p14:sldId id="287"/>
          </p14:sldIdLst>
        </p14:section>
        <p14:section name="Refensa" id="{CDEFD2B3-F2BB-45F1-8164-ED84E0715B86}">
          <p14:sldIdLst>
            <p14:sldId id="6237"/>
            <p14:sldId id="6242"/>
            <p14:sldId id="6243"/>
            <p14:sldId id="6244"/>
            <p14:sldId id="408"/>
            <p14:sldId id="409"/>
            <p14:sldId id="410"/>
            <p14:sldId id="411"/>
            <p14:sldId id="412"/>
            <p14:sldId id="413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2FD527-D15F-04E2-6AB2-858C9D9B00EE}" name="Anna Lindström" initials="AL" userId="S::Anna.Lindstrom@grade.com::0b9f40bd-1be1-4e09-b9f2-d5110e0d7561" providerId="AD"/>
  <p188:author id="{FE777747-82C9-61CE-D065-3B0F1831EF1F}" name="Torben Stampe" initials="TS" userId="S::torben.stampe@grade.com::e2842f8a-664c-4dbf-b01f-ef09fa77883a" providerId="AD"/>
  <p188:author id="{634F348F-E48E-89FF-1620-4C1041F07E04}" name="Johanna Engstam" initials="JE" userId="S::johanna.engstam@grade.com::5fb8f3cf-d677-4dee-a489-13fd5eea88d5" providerId="AD"/>
  <p188:author id="{870DBCCC-7F35-90E3-4A55-C42C4732740B}" name="Torben Stampe" initials="TS" userId="S::torben.stampe@Grade.com::e2842f8a-664c-4dbf-b01f-ef09fa7788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F1"/>
    <a:srgbClr val="FF7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0"/>
    <p:restoredTop sz="96327"/>
  </p:normalViewPr>
  <p:slideViewPr>
    <p:cSldViewPr snapToGrid="0">
      <p:cViewPr varScale="1">
        <p:scale>
          <a:sx n="64" d="100"/>
          <a:sy n="64" d="100"/>
        </p:scale>
        <p:origin x="8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jölund" userId="5a59141f-2c9f-4e50-8331-6edf5e138915" providerId="ADAL" clId="{9DD1BCC0-7114-4030-9A14-542782832FEE}"/>
    <pc:docChg chg="delSld modSection">
      <pc:chgData name="Martin Sjölund" userId="5a59141f-2c9f-4e50-8331-6edf5e138915" providerId="ADAL" clId="{9DD1BCC0-7114-4030-9A14-542782832FEE}" dt="2024-11-14T09:11:41.412" v="4" actId="47"/>
      <pc:docMkLst>
        <pc:docMk/>
      </pc:docMkLst>
      <pc:sldChg chg="del">
        <pc:chgData name="Martin Sjölund" userId="5a59141f-2c9f-4e50-8331-6edf5e138915" providerId="ADAL" clId="{9DD1BCC0-7114-4030-9A14-542782832FEE}" dt="2024-11-14T09:11:10.579" v="0" actId="47"/>
        <pc:sldMkLst>
          <pc:docMk/>
          <pc:sldMk cId="2404171069" sldId="414"/>
        </pc:sldMkLst>
      </pc:sldChg>
      <pc:sldChg chg="del">
        <pc:chgData name="Martin Sjölund" userId="5a59141f-2c9f-4e50-8331-6edf5e138915" providerId="ADAL" clId="{9DD1BCC0-7114-4030-9A14-542782832FEE}" dt="2024-11-14T09:11:20.387" v="1" actId="47"/>
        <pc:sldMkLst>
          <pc:docMk/>
          <pc:sldMk cId="2745611983" sldId="415"/>
        </pc:sldMkLst>
      </pc:sldChg>
      <pc:sldChg chg="del">
        <pc:chgData name="Martin Sjölund" userId="5a59141f-2c9f-4e50-8331-6edf5e138915" providerId="ADAL" clId="{9DD1BCC0-7114-4030-9A14-542782832FEE}" dt="2024-11-14T09:11:29.043" v="2" actId="47"/>
        <pc:sldMkLst>
          <pc:docMk/>
          <pc:sldMk cId="3718995877" sldId="416"/>
        </pc:sldMkLst>
      </pc:sldChg>
      <pc:sldChg chg="del">
        <pc:chgData name="Martin Sjölund" userId="5a59141f-2c9f-4e50-8331-6edf5e138915" providerId="ADAL" clId="{9DD1BCC0-7114-4030-9A14-542782832FEE}" dt="2024-11-14T09:11:39.322" v="3" actId="47"/>
        <pc:sldMkLst>
          <pc:docMk/>
          <pc:sldMk cId="4140991722" sldId="418"/>
        </pc:sldMkLst>
      </pc:sldChg>
      <pc:sldChg chg="del">
        <pc:chgData name="Martin Sjölund" userId="5a59141f-2c9f-4e50-8331-6edf5e138915" providerId="ADAL" clId="{9DD1BCC0-7114-4030-9A14-542782832FEE}" dt="2024-11-14T09:11:41.412" v="4" actId="47"/>
        <pc:sldMkLst>
          <pc:docMk/>
          <pc:sldMk cId="2168888497" sldId="4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1D33DD5-E71E-CB9B-CB6E-BA114F7271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12918C6-9398-C3FF-FF95-88CF0BC68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9099C-A5C4-FE40-85E1-AFE72975301F}" type="datetimeFigureOut">
              <a:rPr lang="sv-SE" smtClean="0"/>
              <a:t>2024-11-14</a:t>
            </a:fld>
            <a:endParaRPr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D344234-79DE-A645-07B1-7A3965EFF9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EC81A2-34F9-BE66-50A0-34A8397B6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AA89-2DC1-0747-9F1B-2F97AF976676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36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F890-3937-6543-BC14-F32B581367E4}" type="datetimeFigureOut">
              <a:rPr lang="sv-SE" smtClean="0"/>
              <a:t>2024-11-14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64CC9-C19C-3E40-86EC-F397B9A39A8D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39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Mellanslide - utan bildbakgrund">
    <p:bg>
      <p:bgPr>
        <a:solidFill>
          <a:srgbClr val="FF7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E081F2-0CB8-F2E7-2180-B5FDC2AC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4787" y="2103437"/>
            <a:ext cx="9822425" cy="1325563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</a:t>
            </a:r>
            <a:br>
              <a:rPr lang="sv-SE" dirty="0"/>
            </a:br>
            <a:r>
              <a:rPr lang="sv-SE" dirty="0"/>
              <a:t>för rubriktext</a:t>
            </a:r>
            <a:endParaRPr dirty="0"/>
          </a:p>
        </p:txBody>
      </p:sp>
      <p:pic>
        <p:nvPicPr>
          <p:cNvPr id="8" name="Bildobjekt 7" descr="En bild som visar logotyp&#10;&#10;Automatiskt genererad beskrivning">
            <a:extLst>
              <a:ext uri="{FF2B5EF4-FFF2-40B4-BE49-F238E27FC236}">
                <a16:creationId xmlns:a16="http://schemas.microsoft.com/office/drawing/2014/main" id="{3E848CC0-161F-77F9-5F68-F21FA8A87E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2974" y="6337811"/>
            <a:ext cx="1197464" cy="255016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1E8F350C-54C3-2BC5-1EEC-3B8589B92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4787" y="3550444"/>
            <a:ext cx="9823450" cy="103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2488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k - text/diagram 4 kolumner/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08B6F684-6EDD-298D-A393-C786553CD0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187" y="2024698"/>
            <a:ext cx="5566093" cy="2052637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099EA848-6822-2B66-484C-D3A7DCEABD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645" y="1702276"/>
            <a:ext cx="5557265" cy="28733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[</a:t>
            </a:r>
            <a:r>
              <a:rPr lang="sv-SE" dirty="0" err="1"/>
              <a:t>Header</a:t>
            </a:r>
            <a:r>
              <a:rPr lang="sv-SE" dirty="0"/>
              <a:t>]</a:t>
            </a:r>
          </a:p>
        </p:txBody>
      </p:sp>
      <p:sp>
        <p:nvSpPr>
          <p:cNvPr id="16" name="Platshållare för innehåll 9">
            <a:extLst>
              <a:ext uri="{FF2B5EF4-FFF2-40B4-BE49-F238E27FC236}">
                <a16:creationId xmlns:a16="http://schemas.microsoft.com/office/drawing/2014/main" id="{CCCA8E32-D639-5D62-BD13-C6D391EC18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250" y="4543425"/>
            <a:ext cx="5574007" cy="2052637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9">
            <a:extLst>
              <a:ext uri="{FF2B5EF4-FFF2-40B4-BE49-F238E27FC236}">
                <a16:creationId xmlns:a16="http://schemas.microsoft.com/office/drawing/2014/main" id="{AB411D9B-067A-F3CE-860E-B36762C283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7187" y="4256088"/>
            <a:ext cx="5565723" cy="28733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[</a:t>
            </a:r>
            <a:r>
              <a:rPr lang="sv-SE" dirty="0" err="1"/>
              <a:t>Header</a:t>
            </a:r>
            <a:r>
              <a:rPr lang="sv-SE" dirty="0"/>
              <a:t>]</a:t>
            </a:r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411F0FAE-DF64-F6EA-EC94-059BA97DA4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60262" y="2013110"/>
            <a:ext cx="5566093" cy="2052637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F8026C00-34A7-0F1C-865C-FD37346AC20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8720" y="1690688"/>
            <a:ext cx="5557265" cy="28733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[</a:t>
            </a:r>
            <a:r>
              <a:rPr lang="sv-SE" dirty="0" err="1"/>
              <a:t>Header</a:t>
            </a:r>
            <a:r>
              <a:rPr lang="sv-SE" dirty="0"/>
              <a:t>]</a:t>
            </a:r>
          </a:p>
        </p:txBody>
      </p:sp>
      <p:sp>
        <p:nvSpPr>
          <p:cNvPr id="8" name="Platshållare för innehåll 9">
            <a:extLst>
              <a:ext uri="{FF2B5EF4-FFF2-40B4-BE49-F238E27FC236}">
                <a16:creationId xmlns:a16="http://schemas.microsoft.com/office/drawing/2014/main" id="{BB2AB4C3-BEB4-B5BB-26A1-1BD1463FF8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60262" y="4578510"/>
            <a:ext cx="5566093" cy="2052637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9">
            <a:extLst>
              <a:ext uri="{FF2B5EF4-FFF2-40B4-BE49-F238E27FC236}">
                <a16:creationId xmlns:a16="http://schemas.microsoft.com/office/drawing/2014/main" id="{F9B9557A-0B5C-B762-1B7A-67378935066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68720" y="4256088"/>
            <a:ext cx="5557265" cy="28733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[</a:t>
            </a:r>
            <a:r>
              <a:rPr lang="sv-SE" dirty="0" err="1"/>
              <a:t>Header</a:t>
            </a:r>
            <a:r>
              <a:rPr lang="sv-SE" dirty="0"/>
              <a:t>]</a:t>
            </a:r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D0F24AA9-F1CC-846A-F10B-94A896B2F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49" y="365125"/>
            <a:ext cx="11476735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7215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Paragraf-Halvbild höger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CDD78E-CDEB-349E-53AA-730C772B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793172"/>
            <a:ext cx="4574287" cy="85398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8DDFE4-451B-B6CF-604A-834121EB62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6612" y="2789139"/>
            <a:ext cx="4574287" cy="2731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brödtext eller </a:t>
            </a:r>
            <a:r>
              <a:rPr lang="sv-SE" dirty="0" err="1"/>
              <a:t>punklista</a:t>
            </a:r>
            <a:r>
              <a:rPr lang="sv-SE" dirty="0"/>
              <a:t>.</a:t>
            </a:r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F689794F-8AAE-10BF-91E6-563BDE0B8B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tIns="10800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60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Paragraf-Liten bild höger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A1CED2F9-1B6A-6B3D-0B09-855AF319E8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39001" y="979487"/>
            <a:ext cx="4116388" cy="4986338"/>
          </a:xfrm>
          <a:prstGeom prst="rect">
            <a:avLst/>
          </a:prstGeom>
        </p:spPr>
        <p:txBody>
          <a:bodyPr tIns="10800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CDD78E-CDEB-349E-53AA-730C772B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793172"/>
            <a:ext cx="5259388" cy="85398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8DDFE4-451B-B6CF-604A-834121EB62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6612" y="2789139"/>
            <a:ext cx="5259388" cy="2731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brödtext eller punktlista.</a:t>
            </a:r>
          </a:p>
        </p:txBody>
      </p:sp>
    </p:spTree>
    <p:extLst>
      <p:ext uri="{BB962C8B-B14F-4D97-AF65-F5344CB8AC3E}">
        <p14:creationId xmlns:p14="http://schemas.microsoft.com/office/powerpoint/2010/main" val="427441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slide/Mellanslide - Mö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DE5FEA-1843-9CB3-1AD3-38AA35193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4787" y="2103437"/>
            <a:ext cx="9822425" cy="1325563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</a:t>
            </a:r>
            <a:br>
              <a:rPr lang="sv-SE" dirty="0"/>
            </a:br>
            <a:r>
              <a:rPr lang="sv-SE" dirty="0"/>
              <a:t>för rubriktext</a:t>
            </a:r>
            <a:endParaRPr dirty="0"/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950C1272-C4EE-972E-50C4-0A074139B3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4787" y="3550444"/>
            <a:ext cx="9823450" cy="103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41174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Underrubrik-Paragraf-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79C75D-39BE-A142-8768-B9D5A5917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FEB321-3A47-C604-3ED0-14BA3E037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80766"/>
            <a:ext cx="10515600" cy="5286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underrubriken</a:t>
            </a:r>
          </a:p>
        </p:txBody>
      </p:sp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A962D776-C7CF-4DA4-52A3-FE3DDB1A731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399481"/>
            <a:ext cx="10515600" cy="3835028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2417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Underrubrik-Paragraf-Mör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79C75D-39BE-A142-8768-B9D5A5917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FEB321-3A47-C604-3ED0-14BA3E037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80766"/>
            <a:ext cx="10515600" cy="5286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underrubriken</a:t>
            </a:r>
          </a:p>
        </p:txBody>
      </p:sp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173586FA-55E4-A477-D03F-7EB590E4A1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399481"/>
            <a:ext cx="10515600" cy="3835028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6244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Paragraf-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AEE2A7C-6F4E-E869-3A80-79A6E48A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  <p:sp>
        <p:nvSpPr>
          <p:cNvPr id="2" name="Platshållare för innehåll 9">
            <a:extLst>
              <a:ext uri="{FF2B5EF4-FFF2-40B4-BE49-F238E27FC236}">
                <a16:creationId xmlns:a16="http://schemas.microsoft.com/office/drawing/2014/main" id="{03091A68-F921-5EE1-CE6C-53F0EA78F0C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954136"/>
            <a:ext cx="10515600" cy="4280373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388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Paragraf-Mö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6">
            <a:extLst>
              <a:ext uri="{FF2B5EF4-FFF2-40B4-BE49-F238E27FC236}">
                <a16:creationId xmlns:a16="http://schemas.microsoft.com/office/drawing/2014/main" id="{EA86119D-584D-894B-D4B9-1C4B67E79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  <p:sp>
        <p:nvSpPr>
          <p:cNvPr id="2" name="Platshållare för innehåll 9">
            <a:extLst>
              <a:ext uri="{FF2B5EF4-FFF2-40B4-BE49-F238E27FC236}">
                <a16:creationId xmlns:a16="http://schemas.microsoft.com/office/drawing/2014/main" id="{CEF66F6D-B693-5DF0-2597-3383A7567D9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954136"/>
            <a:ext cx="10515600" cy="4280373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9644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Diagram-Helsida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79C75D-39BE-A142-8768-B9D5A5917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903C7061-B86C-29E1-4D62-2B2D62E7C6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972427"/>
            <a:ext cx="10515600" cy="421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11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k - text/diagram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F5068CFD-8165-B345-A52F-08C83A936E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1313" y="2029144"/>
            <a:ext cx="5575300" cy="4280373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AA1C4F62-C18E-3B30-C723-83042CCD39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313" y="1716248"/>
            <a:ext cx="5575300" cy="287336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[</a:t>
            </a:r>
            <a:r>
              <a:rPr lang="sv-SE" dirty="0" err="1"/>
              <a:t>Header</a:t>
            </a:r>
            <a:r>
              <a:rPr lang="sv-SE" dirty="0"/>
              <a:t>]</a:t>
            </a:r>
          </a:p>
        </p:txBody>
      </p:sp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D42FD173-2862-1F0A-7E53-4E64A6B9128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1576" y="2029144"/>
            <a:ext cx="5575300" cy="4280373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D60361F1-808D-5C0D-BA0D-F72BACB90D4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51576" y="1716248"/>
            <a:ext cx="5575300" cy="287336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[</a:t>
            </a:r>
            <a:r>
              <a:rPr lang="sv-SE" dirty="0" err="1"/>
              <a:t>Header</a:t>
            </a:r>
            <a:r>
              <a:rPr lang="sv-SE" dirty="0"/>
              <a:t>]</a:t>
            </a:r>
          </a:p>
        </p:txBody>
      </p:sp>
      <p:sp>
        <p:nvSpPr>
          <p:cNvPr id="13" name="Rubrik 6">
            <a:extLst>
              <a:ext uri="{FF2B5EF4-FFF2-40B4-BE49-F238E27FC236}">
                <a16:creationId xmlns:a16="http://schemas.microsoft.com/office/drawing/2014/main" id="{89515030-F975-C5C2-B1E3-58F578BBA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313" y="365125"/>
            <a:ext cx="11485563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2809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k - text/diagram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08B6F684-6EDD-298D-A393-C786553CD0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187" y="2024698"/>
            <a:ext cx="11515725" cy="2052637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099EA848-6822-2B66-484C-D3A7DCEABD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645" y="1702276"/>
            <a:ext cx="11515725" cy="28733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[</a:t>
            </a:r>
            <a:r>
              <a:rPr lang="sv-SE" dirty="0" err="1"/>
              <a:t>Header</a:t>
            </a:r>
            <a:r>
              <a:rPr lang="sv-SE" dirty="0"/>
              <a:t>]</a:t>
            </a:r>
          </a:p>
        </p:txBody>
      </p:sp>
      <p:sp>
        <p:nvSpPr>
          <p:cNvPr id="16" name="Platshållare för innehåll 9">
            <a:extLst>
              <a:ext uri="{FF2B5EF4-FFF2-40B4-BE49-F238E27FC236}">
                <a16:creationId xmlns:a16="http://schemas.microsoft.com/office/drawing/2014/main" id="{CCCA8E32-D639-5D62-BD13-C6D391EC18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250" y="4543425"/>
            <a:ext cx="11515725" cy="2052637"/>
          </a:xfrm>
          <a:prstGeom prst="rect">
            <a:avLst/>
          </a:prstGeom>
        </p:spPr>
        <p:txBody>
          <a:bodyPr tIns="108000">
            <a:normAutofit/>
          </a:bodyPr>
          <a:lstStyle>
            <a:lvl1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9">
            <a:extLst>
              <a:ext uri="{FF2B5EF4-FFF2-40B4-BE49-F238E27FC236}">
                <a16:creationId xmlns:a16="http://schemas.microsoft.com/office/drawing/2014/main" id="{AB411D9B-067A-F3CE-860E-B36762C283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7187" y="4256088"/>
            <a:ext cx="11515725" cy="28733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[</a:t>
            </a:r>
            <a:r>
              <a:rPr lang="sv-SE" dirty="0" err="1"/>
              <a:t>Header</a:t>
            </a:r>
            <a:r>
              <a:rPr lang="sv-SE" dirty="0"/>
              <a:t>]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D2E7A2-1AA0-80A9-D63C-D2B43D15275A}"/>
              </a:ext>
            </a:extLst>
          </p:cNvPr>
          <p:cNvCxnSpPr>
            <a:cxnSpLocks/>
          </p:cNvCxnSpPr>
          <p:nvPr userDrawn="1"/>
        </p:nvCxnSpPr>
        <p:spPr>
          <a:xfrm>
            <a:off x="349251" y="4256088"/>
            <a:ext cx="11532119" cy="0"/>
          </a:xfrm>
          <a:prstGeom prst="line">
            <a:avLst/>
          </a:prstGeom>
          <a:ln w="12700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ubrik 6">
            <a:extLst>
              <a:ext uri="{FF2B5EF4-FFF2-40B4-BE49-F238E27FC236}">
                <a16:creationId xmlns:a16="http://schemas.microsoft.com/office/drawing/2014/main" id="{28C7045D-B353-BE6E-5D00-206361FFA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50" y="365125"/>
            <a:ext cx="11515724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mall för rubriktext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14578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A5FF887-3CF2-D0B0-0262-B24B23D3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mall för rubriktext</a:t>
            </a:r>
            <a:endParaRPr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CDFF3A-7D93-E0C9-72AA-337714BD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0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3" r:id="rId3"/>
    <p:sldLayoutId id="2147483684" r:id="rId4"/>
    <p:sldLayoutId id="2147483670" r:id="rId5"/>
    <p:sldLayoutId id="2147483681" r:id="rId6"/>
    <p:sldLayoutId id="2147483675" r:id="rId7"/>
    <p:sldLayoutId id="2147483690" r:id="rId8"/>
    <p:sldLayoutId id="2147483692" r:id="rId9"/>
    <p:sldLayoutId id="2147483694" r:id="rId10"/>
    <p:sldLayoutId id="2147483678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FF7078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F7078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F7078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F7078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F7078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057EDD7-AD31-2DE7-B5AB-6A6073DF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00005" y="2325612"/>
            <a:ext cx="5191990" cy="1956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45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18C9E-5023-F11B-FEB5-6FBFB6FB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793172"/>
            <a:ext cx="4018923" cy="853981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sv-SE"/>
              <a:t>Varför Refensa?</a:t>
            </a:r>
            <a:endParaRPr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C8B43A-E577-A98B-8383-26DB68932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77681"/>
            <a:ext cx="4426504" cy="337774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Helt automatiserad och kandidatledd process</a:t>
            </a:r>
          </a:p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104 % i hit rate</a:t>
            </a:r>
          </a:p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Simulerad interaktion med chattrobot</a:t>
            </a:r>
          </a:p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Kandidatsida för bättre kandidatupplevelse</a:t>
            </a:r>
          </a:p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Ökad validitet med cross-</a:t>
            </a:r>
            <a:r>
              <a:rPr lang="sv-SE" err="1">
                <a:solidFill>
                  <a:schemeClr val="tx1"/>
                </a:solidFill>
              </a:rPr>
              <a:t>checking</a:t>
            </a:r>
            <a:endParaRPr lang="sv-SE">
              <a:solidFill>
                <a:schemeClr val="tx1"/>
              </a:solidFill>
            </a:endParaRPr>
          </a:p>
        </p:txBody>
      </p:sp>
      <p:pic>
        <p:nvPicPr>
          <p:cNvPr id="5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4816F672-52B6-2A97-36E2-05B603A5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  <a:prstGeom prst="rect">
            <a:avLst/>
          </a:prstGeom>
        </p:spPr>
      </p:pic>
      <p:pic>
        <p:nvPicPr>
          <p:cNvPr id="6" name="Bildobjekt 5" descr="En bild som visar svart och vit, bärbar dator, person, bordsservis&#10;&#10;Automatiskt genererad beskrivning">
            <a:extLst>
              <a:ext uri="{FF2B5EF4-FFF2-40B4-BE49-F238E27FC236}">
                <a16:creationId xmlns:a16="http://schemas.microsoft.com/office/drawing/2014/main" id="{F82067C5-6A40-B977-4D84-FB6F1A012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8" r="28429"/>
          <a:stretch/>
        </p:blipFill>
        <p:spPr>
          <a:xfrm>
            <a:off x="6347637" y="0"/>
            <a:ext cx="584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DA8B897-EBBC-3FA6-4EE8-CFD43201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66076"/>
            <a:ext cx="4256383" cy="8539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/>
              <a:t>1. Helt automatiserad  kandidatledd process</a:t>
            </a:r>
            <a:endParaRPr lang="sv-SE">
              <a:latin typeface="+mn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EB52D8-A2A4-41C1-75E2-28905D053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62042"/>
            <a:ext cx="4532830" cy="35691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Rekryteraren lägger till en kandidat med ett par knapptryck.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Kandidaten lägger sedan själv till sina referenser som automatiserat bjuds in till referenstagningen.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En påminnelse per dygn går ut till både kandidat och referens, tills det att referenstagningen är klar.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När referenstagningen är klar får rekryteraren ett notismail om att rapporten är redo.</a:t>
            </a:r>
          </a:p>
        </p:txBody>
      </p:sp>
      <p:pic>
        <p:nvPicPr>
          <p:cNvPr id="7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1B94D035-9834-2C67-93E0-ADB597FC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  <a:prstGeom prst="rect">
            <a:avLst/>
          </a:prstGeom>
        </p:spPr>
      </p:pic>
      <p:pic>
        <p:nvPicPr>
          <p:cNvPr id="6" name="Bildobjekt 5" descr="En bild som visar person, inomhus, klädsel, bärbar dator&#10;&#10;Automatiskt genererad beskrivning">
            <a:extLst>
              <a:ext uri="{FF2B5EF4-FFF2-40B4-BE49-F238E27FC236}">
                <a16:creationId xmlns:a16="http://schemas.microsoft.com/office/drawing/2014/main" id="{5ABF5345-3FD5-F44B-A601-65BED135B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7"/>
          <a:stretch/>
        </p:blipFill>
        <p:spPr>
          <a:xfrm>
            <a:off x="6096000" y="0"/>
            <a:ext cx="608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7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DA8B897-EBBC-3FA6-4EE8-CFD43201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66076"/>
            <a:ext cx="4511565" cy="8539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/>
              <a:t>5. Cross-</a:t>
            </a:r>
            <a:r>
              <a:rPr lang="sv-SE" err="1"/>
              <a:t>checking</a:t>
            </a:r>
            <a:endParaRPr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EB52D8-A2A4-41C1-75E2-28905D053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62042"/>
            <a:ext cx="4958707" cy="35691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När kandidaten lägger till sin referensperson, passar vi på att ställa kontrollfrågor om relationen till referenspersonen, vi ställer sedan samma frågor till referenspersonens relation till kandidaten.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Detta skapar ytterligare ett steg av verifiering som alltid genomförs i alla referenstagningar.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/>
              <a:t>Om svaren ej överensstämmer visas en varningstriangel i rekryterarens rapport.</a:t>
            </a:r>
          </a:p>
        </p:txBody>
      </p:sp>
      <p:pic>
        <p:nvPicPr>
          <p:cNvPr id="7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1B94D035-9834-2C67-93E0-ADB597FC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1EDC7401-93B0-334D-6B0E-852A8A287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48" r="14584"/>
          <a:stretch/>
        </p:blipFill>
        <p:spPr>
          <a:xfrm>
            <a:off x="6683657" y="691726"/>
            <a:ext cx="4351397" cy="61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eckensnitt, skärmbild, Grafik&#10;&#10;Automatiskt genererad beskrivning">
            <a:extLst>
              <a:ext uri="{FF2B5EF4-FFF2-40B4-BE49-F238E27FC236}">
                <a16:creationId xmlns:a16="http://schemas.microsoft.com/office/drawing/2014/main" id="{F751B636-4D83-7699-66C6-2003FFDA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301" y="2587738"/>
            <a:ext cx="5245398" cy="12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7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2CC20A9D-17A4-BA9A-ECEB-CE9FB5D1068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D144A8E-F3B5-425D-C258-BAFD265C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34991"/>
            <a:ext cx="4517266" cy="185202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sv-SE" sz="2800" b="1" i="0">
                <a:effectLst/>
              </a:rPr>
              <a:t>Spara tid med digital referenstagning</a:t>
            </a:r>
            <a:endParaRPr lang="sv-SE" sz="2800" b="0" i="0">
              <a:effectLst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780F72-CD91-0B26-F23E-2E54367D6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427101"/>
            <a:ext cx="4668838" cy="27315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/>
              <a:t>Referenstagning är ofta tidskrävande och varierande i kvalitet och säkerhet. Effektivisera rekryteringen med automatiserad digital referenstagning med Refensa som en naturlig del av rekryteringsprocessen.</a:t>
            </a:r>
          </a:p>
        </p:txBody>
      </p:sp>
      <p:pic>
        <p:nvPicPr>
          <p:cNvPr id="4" name="Platshållare för innehåll 8" descr="En bild som visar person, bärbar dator, dator, Kontorsutrustning&#10;&#10;Automatiskt genererad beskrivning">
            <a:extLst>
              <a:ext uri="{FF2B5EF4-FFF2-40B4-BE49-F238E27FC236}">
                <a16:creationId xmlns:a16="http://schemas.microsoft.com/office/drawing/2014/main" id="{7662EF68-211B-680A-4A68-AC8BEAD49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7"/>
          <a:stretch/>
        </p:blipFill>
        <p:spPr>
          <a:xfrm>
            <a:off x="6838124" y="0"/>
            <a:ext cx="6661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2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18C9E-5023-F11B-FEB5-6FBFB6FB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793172"/>
            <a:ext cx="5691778" cy="853981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sv-SE"/>
              <a:t>Varför vi behöver referenstagning?</a:t>
            </a:r>
            <a:endParaRPr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C8B43A-E577-A98B-8383-26DB68932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798354"/>
            <a:ext cx="5872532" cy="273150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Kontrollera information om tidigare erfarenheter och utbildningar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Bekräfta kandidatens personlighet och karaktär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Uppskatta kandidatens arbetsprestation, kapacitet och potential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Räta ut eventuella frågetecken från intervjun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Onboarding</a:t>
            </a:r>
            <a:r>
              <a:rPr lang="sv-SE" dirty="0"/>
              <a:t>-underlag för rekryterande chef</a:t>
            </a:r>
          </a:p>
        </p:txBody>
      </p:sp>
      <p:pic>
        <p:nvPicPr>
          <p:cNvPr id="5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4816F672-52B6-2A97-36E2-05B603A5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4F782A7-2CB0-B86E-25C9-B81BDEB83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56" r="28174"/>
          <a:stretch/>
        </p:blipFill>
        <p:spPr>
          <a:xfrm flipH="1">
            <a:off x="7223760" y="0"/>
            <a:ext cx="4968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3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18C9E-5023-F11B-FEB5-6FBFB6FB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793172"/>
            <a:ext cx="4018923" cy="853981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Digital referenstagning vs. traditionell</a:t>
            </a:r>
            <a:endParaRPr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C8B43A-E577-A98B-8383-26DB68932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79077"/>
            <a:ext cx="5872532" cy="273150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Verifierad referensperson</a:t>
            </a:r>
          </a:p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Ökad kvalitet (validitet och reliabilitet)</a:t>
            </a:r>
          </a:p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Besparing i tid och pengar</a:t>
            </a:r>
          </a:p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Referenstagning ”On </a:t>
            </a:r>
            <a:r>
              <a:rPr lang="sv-SE" dirty="0" err="1">
                <a:solidFill>
                  <a:schemeClr val="tx1"/>
                </a:solidFill>
              </a:rPr>
              <a:t>demand</a:t>
            </a:r>
            <a:r>
              <a:rPr lang="sv-SE" dirty="0">
                <a:solidFill>
                  <a:schemeClr val="tx1"/>
                </a:solidFill>
              </a:rPr>
              <a:t>”</a:t>
            </a:r>
          </a:p>
          <a:p>
            <a:pPr marL="285750" indent="-285750">
              <a:spcBef>
                <a:spcPts val="2200"/>
              </a:spcBef>
              <a:buClr>
                <a:srgbClr val="FF7078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Datadrivet och i enlighet med GDPR</a:t>
            </a:r>
          </a:p>
        </p:txBody>
      </p:sp>
      <p:pic>
        <p:nvPicPr>
          <p:cNvPr id="5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4816F672-52B6-2A97-36E2-05B603A5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  <a:prstGeom prst="rect">
            <a:avLst/>
          </a:prstGeom>
        </p:spPr>
      </p:pic>
      <p:pic>
        <p:nvPicPr>
          <p:cNvPr id="14" name="Platshållare för innehåll 13" descr="En bild som visar person, Människoansikte, klädsel, vägg&#10;&#10;Automatiskt genererad beskrivning">
            <a:extLst>
              <a:ext uri="{FF2B5EF4-FFF2-40B4-BE49-F238E27FC236}">
                <a16:creationId xmlns:a16="http://schemas.microsoft.com/office/drawing/2014/main" id="{00C66F94-FE49-BBE6-67C8-584A39A2B35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r="4134"/>
          <a:stretch/>
        </p:blipFill>
        <p:spPr>
          <a:xfrm>
            <a:off x="5515054" y="1"/>
            <a:ext cx="6676946" cy="6858000"/>
          </a:xfrm>
        </p:spPr>
      </p:pic>
    </p:spTree>
    <p:extLst>
      <p:ext uri="{BB962C8B-B14F-4D97-AF65-F5344CB8AC3E}">
        <p14:creationId xmlns:p14="http://schemas.microsoft.com/office/powerpoint/2010/main" val="100395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DA8B897-EBBC-3FA6-4EE8-CFD43201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66076"/>
            <a:ext cx="5259388" cy="8539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b="1" dirty="0"/>
              <a:t>2. Ökad kvalitet </a:t>
            </a:r>
            <a:r>
              <a:rPr lang="sv-SE" sz="1400" dirty="0">
                <a:latin typeface="+mn-lt"/>
              </a:rPr>
              <a:t>(validitet och reliabilitet)</a:t>
            </a:r>
            <a:endParaRPr dirty="0">
              <a:latin typeface="+mn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EB52D8-A2A4-41C1-75E2-28905D053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62042"/>
            <a:ext cx="4788011" cy="35691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Referenstagningen genomförs standardiserat på samma sätt varje gång.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Med digital referenstagning minskar risken för subjektivitet och ”att läsa mellan raderna”.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Svar från så många adekvata referenspersoner som möjligt kan samlas in. Vilket förenklas i en digital process.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När vi använder förutbestämda frågor som ställs till alla referenspersoner på samma sätt.</a:t>
            </a:r>
          </a:p>
        </p:txBody>
      </p:sp>
      <p:pic>
        <p:nvPicPr>
          <p:cNvPr id="7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1B94D035-9834-2C67-93E0-ADB597FC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037AF164-9A5C-26E4-56EC-17EB54075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873" y="534370"/>
            <a:ext cx="3201661" cy="59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DA8B897-EBBC-3FA6-4EE8-CFD43201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66076"/>
            <a:ext cx="5259388" cy="8539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3. Besparing i tid och pengar</a:t>
            </a:r>
            <a:endParaRPr lang="sv-SE" dirty="0">
              <a:latin typeface="+mn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EB52D8-A2A4-41C1-75E2-28905D053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52616"/>
            <a:ext cx="4788011" cy="35691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Refensas</a:t>
            </a:r>
            <a:r>
              <a:rPr lang="sv-SE" dirty="0"/>
              <a:t> användare sparar i genomsnitt 108 min/kandidat.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Beräknat på en svensk genomsnittslön på 37 000 kr/månad, motsvarar detta en besparing om 615 kr/kandidat i lönekostnad.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Referenstagning på 40 kandidater/månad, motsvarar en besparing på cirka 25 000 kr/månad eller 9 arbetsdagar/månad.</a:t>
            </a:r>
          </a:p>
        </p:txBody>
      </p:sp>
      <p:pic>
        <p:nvPicPr>
          <p:cNvPr id="7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1B94D035-9834-2C67-93E0-ADB597FC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8D4401B-3812-79E0-0C78-2FA4534DAED9}"/>
              </a:ext>
            </a:extLst>
          </p:cNvPr>
          <p:cNvSpPr txBox="1"/>
          <p:nvPr/>
        </p:nvSpPr>
        <p:spPr>
          <a:xfrm>
            <a:off x="7283755" y="1466076"/>
            <a:ext cx="2976661" cy="1477328"/>
          </a:xfrm>
          <a:prstGeom prst="rect">
            <a:avLst/>
          </a:prstGeom>
          <a:solidFill>
            <a:srgbClr val="FF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b="1"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/>
            <a:r>
              <a:rPr lang="sv-SE" sz="3200" b="1">
                <a:latin typeface="+mj-lt"/>
                <a:cs typeface="Poppins" pitchFamily="2" charset="77"/>
              </a:rPr>
              <a:t>24,53 h</a:t>
            </a:r>
          </a:p>
          <a:p>
            <a:pPr algn="ctr"/>
            <a:r>
              <a:rPr lang="sv-SE" sz="1400" b="0"/>
              <a:t>Genomsnittlig svarstid </a:t>
            </a:r>
          </a:p>
          <a:p>
            <a:pPr algn="ctr"/>
            <a:r>
              <a:rPr lang="sv-SE" sz="1400" b="0"/>
              <a:t>för referens</a:t>
            </a:r>
          </a:p>
          <a:p>
            <a:pPr algn="ctr"/>
            <a:endParaRPr lang="sv-SE" sz="1400" b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6D8777-9A9D-C522-29DC-C2EDC771FC53}"/>
              </a:ext>
            </a:extLst>
          </p:cNvPr>
          <p:cNvSpPr txBox="1"/>
          <p:nvPr/>
        </p:nvSpPr>
        <p:spPr>
          <a:xfrm>
            <a:off x="7283754" y="3594102"/>
            <a:ext cx="2976661" cy="1477328"/>
          </a:xfrm>
          <a:prstGeom prst="rect">
            <a:avLst/>
          </a:prstGeom>
          <a:solidFill>
            <a:srgbClr val="FFF1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b="1"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/>
            <a:r>
              <a:rPr lang="sv-SE" sz="3200" b="1">
                <a:latin typeface="+mj-lt"/>
                <a:cs typeface="Poppins" pitchFamily="2" charset="77"/>
              </a:rPr>
              <a:t>12,66 min</a:t>
            </a:r>
          </a:p>
          <a:p>
            <a:pPr algn="ctr"/>
            <a:r>
              <a:rPr lang="sv-SE" sz="1400" b="0"/>
              <a:t>Genomsnittlig svarstid</a:t>
            </a:r>
          </a:p>
          <a:p>
            <a:pPr algn="ctr"/>
            <a:r>
              <a:rPr lang="sv-SE" sz="1400" b="0"/>
              <a:t> med chattrobot</a:t>
            </a:r>
          </a:p>
          <a:p>
            <a:pPr algn="ctr"/>
            <a:endParaRPr lang="sv-SE" sz="1400" b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72E4ADE-6951-EDFA-A540-A78363EEAAE4}"/>
              </a:ext>
            </a:extLst>
          </p:cNvPr>
          <p:cNvSpPr txBox="1"/>
          <p:nvPr/>
        </p:nvSpPr>
        <p:spPr>
          <a:xfrm>
            <a:off x="8457313" y="6388856"/>
            <a:ext cx="37134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1100" i="1"/>
              <a:t>*Svensk genomsnittslön 2022 är 37 100 SEK/m och enl. Unionen för en svensk HR-specialist 36 000 SEK/m.</a:t>
            </a:r>
          </a:p>
        </p:txBody>
      </p:sp>
    </p:spTree>
    <p:extLst>
      <p:ext uri="{BB962C8B-B14F-4D97-AF65-F5344CB8AC3E}">
        <p14:creationId xmlns:p14="http://schemas.microsoft.com/office/powerpoint/2010/main" val="232382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DA8B897-EBBC-3FA6-4EE8-CFD43201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66076"/>
            <a:ext cx="5333231" cy="8539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b="1" dirty="0"/>
              <a:t>4. Referenstagning ”On </a:t>
            </a:r>
            <a:r>
              <a:rPr lang="sv-SE" b="1" dirty="0" err="1"/>
              <a:t>demand</a:t>
            </a:r>
            <a:r>
              <a:rPr lang="sv-SE" b="1" dirty="0"/>
              <a:t>”</a:t>
            </a:r>
            <a:endParaRPr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EB52D8-A2A4-41C1-75E2-28905D053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62042"/>
            <a:ext cx="4702951" cy="35691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Kandidaten lägger själv till referenspersoner och kan följa hela processen från sin kandidatsida.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Referenspersoner kan svara på valfri enhet och när det passar dem, för det mesta inom 24 timmar.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50 % av alla referenspersoner svarar </a:t>
            </a:r>
            <a:br>
              <a:rPr lang="sv-SE" dirty="0"/>
            </a:br>
            <a:r>
              <a:rPr lang="sv-SE" dirty="0"/>
              <a:t>utanför kontorstid.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Endast 2,5 % av referenspersonerna </a:t>
            </a:r>
            <a:br>
              <a:rPr lang="sv-SE" dirty="0"/>
            </a:br>
            <a:r>
              <a:rPr lang="sv-SE" dirty="0"/>
              <a:t>föredrar att bli uppringda.</a:t>
            </a:r>
          </a:p>
        </p:txBody>
      </p:sp>
      <p:pic>
        <p:nvPicPr>
          <p:cNvPr id="7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1B94D035-9834-2C67-93E0-ADB597FC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0217370-23F6-3BC8-6FE6-D290BBEDD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6" t="4524" r="16130"/>
          <a:stretch/>
        </p:blipFill>
        <p:spPr>
          <a:xfrm>
            <a:off x="6843825" y="884482"/>
            <a:ext cx="3527725" cy="508903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67FA76EB-17AD-3C2A-6D24-E59E3A342C3F}"/>
              </a:ext>
            </a:extLst>
          </p:cNvPr>
          <p:cNvSpPr/>
          <p:nvPr/>
        </p:nvSpPr>
        <p:spPr>
          <a:xfrm>
            <a:off x="8059479" y="1648047"/>
            <a:ext cx="1265274" cy="414669"/>
          </a:xfrm>
          <a:prstGeom prst="rect">
            <a:avLst/>
          </a:prstGeom>
          <a:solidFill>
            <a:srgbClr val="F3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F9D7DCBC-BEB5-50E7-FA45-49A401F3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235" y="1808785"/>
            <a:ext cx="1405518" cy="1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DA8B897-EBBC-3FA6-4EE8-CFD43201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66076"/>
            <a:ext cx="4256383" cy="8539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5. Jobba datadrivet och enligt GDPR</a:t>
            </a:r>
            <a:endParaRPr lang="sv-SE" dirty="0">
              <a:latin typeface="+mn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EB52D8-A2A4-41C1-75E2-28905D053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52416"/>
            <a:ext cx="4894337" cy="35691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Automatiserad och lättöverskådlig referensrapport som kan delas via mail och länk, på ett GDPR-säkert sätt.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Kandidater och referenspersoners </a:t>
            </a:r>
            <a:br>
              <a:rPr lang="sv-SE" dirty="0"/>
            </a:br>
            <a:r>
              <a:rPr lang="sv-SE" dirty="0"/>
              <a:t>personuppgifter anonymiseras efter bestämd tidpunkt, för att följa era GDPR-regler.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Stöd för kompetensbaserade frågor.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All datalagring sker inom EU.</a:t>
            </a:r>
          </a:p>
        </p:txBody>
      </p:sp>
      <p:pic>
        <p:nvPicPr>
          <p:cNvPr id="7" name="Platshållare för innehåll 10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1B94D035-9834-2C67-93E0-ADB597FC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5" y="6462319"/>
            <a:ext cx="1897911" cy="19889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BFA37BB-1AEB-3A8D-5F4B-5C0777782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723" y="649008"/>
            <a:ext cx="4256383" cy="55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46650"/>
      </p:ext>
    </p:extLst>
  </p:cSld>
  <p:clrMapOvr>
    <a:masterClrMapping/>
  </p:clrMapOvr>
</p:sld>
</file>

<file path=ppt/theme/theme1.xml><?xml version="1.0" encoding="utf-8"?>
<a:theme xmlns:a="http://schemas.openxmlformats.org/drawingml/2006/main" name="Grade Group PPT 2023">
  <a:themeElements>
    <a:clrScheme name="Grade Group Colors 2023">
      <a:dk1>
        <a:srgbClr val="3C475F"/>
      </a:dk1>
      <a:lt1>
        <a:srgbClr val="FFFFFF"/>
      </a:lt1>
      <a:dk2>
        <a:srgbClr val="3C475E"/>
      </a:dk2>
      <a:lt2>
        <a:srgbClr val="F5F9FF"/>
      </a:lt2>
      <a:accent1>
        <a:srgbClr val="3C475E"/>
      </a:accent1>
      <a:accent2>
        <a:srgbClr val="FF7078"/>
      </a:accent2>
      <a:accent3>
        <a:srgbClr val="FFC6CA"/>
      </a:accent3>
      <a:accent4>
        <a:srgbClr val="929FBA"/>
      </a:accent4>
      <a:accent5>
        <a:srgbClr val="8AC3BF"/>
      </a:accent5>
      <a:accent6>
        <a:srgbClr val="7F8696"/>
      </a:accent6>
      <a:hlink>
        <a:srgbClr val="063ABA"/>
      </a:hlink>
      <a:folHlink>
        <a:srgbClr val="FF6F78"/>
      </a:folHlink>
    </a:clrScheme>
    <a:fontScheme name="Anpassat 1">
      <a:majorFont>
        <a:latin typeface="Poppins SemiBold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äljpresentation Grade group" id="{4FB082CD-1AC3-428E-9B5A-C5422011ECD7}" vid="{E8275D3C-D4E7-4B8F-8522-5E1B530C1D7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457f8a-e668-4aa9-bb15-ef9f9a8e25e4" xsi:nil="true"/>
    <lcf76f155ced4ddcb4097134ff3c332f xmlns="7bfe5f8a-81f2-4981-bbbe-192a8aadb9a6">
      <Terms xmlns="http://schemas.microsoft.com/office/infopath/2007/PartnerControls"/>
    </lcf76f155ced4ddcb4097134ff3c332f>
    <SharedWithUsers xmlns="18457f8a-e668-4aa9-bb15-ef9f9a8e25e4">
      <UserInfo>
        <DisplayName>Maria Haag</DisplayName>
        <AccountId>63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61A907FD5F5F4A8C8D2AB535CED6CF" ma:contentTypeVersion="14" ma:contentTypeDescription="Skapa ett nytt dokument." ma:contentTypeScope="" ma:versionID="2bee57352e306c6b9b7591cd838f5cf3">
  <xsd:schema xmlns:xsd="http://www.w3.org/2001/XMLSchema" xmlns:xs="http://www.w3.org/2001/XMLSchema" xmlns:p="http://schemas.microsoft.com/office/2006/metadata/properties" xmlns:ns2="7bfe5f8a-81f2-4981-bbbe-192a8aadb9a6" xmlns:ns3="18457f8a-e668-4aa9-bb15-ef9f9a8e25e4" targetNamespace="http://schemas.microsoft.com/office/2006/metadata/properties" ma:root="true" ma:fieldsID="4cc475f0e2b03c029d9ee8afadb0cda1" ns2:_="" ns3:_="">
    <xsd:import namespace="7bfe5f8a-81f2-4981-bbbe-192a8aadb9a6"/>
    <xsd:import namespace="18457f8a-e668-4aa9-bb15-ef9f9a8e2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e5f8a-81f2-4981-bbbe-192a8aadb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c992d179-9666-48aa-82dc-5449050a8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57f8a-e668-4aa9-bb15-ef9f9a8e25e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b80286f-751a-444e-b119-1c0df78580de}" ma:internalName="TaxCatchAll" ma:showField="CatchAllData" ma:web="18457f8a-e668-4aa9-bb15-ef9f9a8e25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DAF7E-3A94-4557-A7C7-8A7FB2DBBCBB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7bfe5f8a-81f2-4981-bbbe-192a8aadb9a6"/>
    <ds:schemaRef ds:uri="http://purl.org/dc/elements/1.1/"/>
    <ds:schemaRef ds:uri="http://schemas.microsoft.com/office/2006/documentManagement/types"/>
    <ds:schemaRef ds:uri="18457f8a-e668-4aa9-bb15-ef9f9a8e25e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7AAA79-EA13-4AEF-BACC-5270EC879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fe5f8a-81f2-4981-bbbe-192a8aadb9a6"/>
    <ds:schemaRef ds:uri="18457f8a-e668-4aa9-bb15-ef9f9a8e2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CE68F2-A683-4421-A54A-19EF21AF18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6779</TotalTime>
  <Words>520</Words>
  <Application>Microsoft Office PowerPoint</Application>
  <PresentationFormat>Bredbild</PresentationFormat>
  <Paragraphs>57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Nunito</vt:lpstr>
      <vt:lpstr>Poppins</vt:lpstr>
      <vt:lpstr>Poppins SemiBold</vt:lpstr>
      <vt:lpstr>Grade Group PPT 2023</vt:lpstr>
      <vt:lpstr>PowerPoint-presentation</vt:lpstr>
      <vt:lpstr>PowerPoint-presentation</vt:lpstr>
      <vt:lpstr>Spara tid med digital referenstagning</vt:lpstr>
      <vt:lpstr>Varför vi behöver referenstagning?</vt:lpstr>
      <vt:lpstr>Digital referenstagning vs. traditionell</vt:lpstr>
      <vt:lpstr>2. Ökad kvalitet (validitet och reliabilitet)</vt:lpstr>
      <vt:lpstr>3. Besparing i tid och pengar</vt:lpstr>
      <vt:lpstr>4. Referenstagning ”On demand”</vt:lpstr>
      <vt:lpstr>5. Jobba datadrivet och enligt GDPR</vt:lpstr>
      <vt:lpstr>Varför Refensa?</vt:lpstr>
      <vt:lpstr>1. Helt automatiserad  kandidatledd process</vt:lpstr>
      <vt:lpstr>5. Cross-checking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Torben Stampe</dc:creator>
  <cp:lastModifiedBy>Martin Sjölund</cp:lastModifiedBy>
  <cp:revision>16</cp:revision>
  <dcterms:created xsi:type="dcterms:W3CDTF">2023-05-29T09:39:04Z</dcterms:created>
  <dcterms:modified xsi:type="dcterms:W3CDTF">2024-11-14T09:11:49Z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0x010100FD61A907FD5F5F4A8C8D2AB535CED6CF</vt:lpwstr>
  </property>
  <property fmtid="{D5CDD505-2E9C-101B-9397-08002B2CF9AE}" pid="3" name="MediaServiceImageTags">
    <vt:lpwstr/>
  </property>
</Properties>
</file>