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263" r:id="rId6"/>
    <p:sldId id="264" r:id="rId7"/>
    <p:sldId id="266" r:id="rId8"/>
    <p:sldId id="271" r:id="rId9"/>
    <p:sldId id="274" r:id="rId10"/>
    <p:sldId id="275" r:id="rId11"/>
    <p:sldId id="276" r:id="rId12"/>
    <p:sldId id="270" r:id="rId13"/>
    <p:sldId id="267" r:id="rId14"/>
    <p:sldId id="268" r:id="rId15"/>
    <p:sldId id="277" r:id="rId16"/>
    <p:sldId id="260" r:id="rId17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C866A-DFDE-443D-8F65-83222636A113}" v="17" dt="2023-08-17T11:00:35.740"/>
    <p1510:client id="{285B8DB9-9648-477B-BA6E-1B2F233CA264}" v="395" dt="2023-08-15T12:02:38.342"/>
    <p1510:client id="{33926587-39F2-4C69-A9B1-241CFDDCBE97}" v="16" dt="2023-08-17T10:56:13.379"/>
    <p1510:client id="{9BBA8DAB-8419-4758-AB52-EF66675BD2DB}" v="26" dt="2023-06-15T04:42:30.915"/>
    <p1510:client id="{A23F47C5-8366-49C9-9CD7-7AC6BD3F149B}" v="15" dt="2023-08-17T09:25:39.680"/>
    <p1510:client id="{A36AC998-BA5D-584F-9AF7-8E82FEACB6F6}" v="6" dt="2023-06-15T10:44:26.229"/>
    <p1510:client id="{C970B9ED-C8F5-4689-9702-1FC52C040DFD}" v="226" dt="2023-08-15T08:58:08.540"/>
    <p1510:client id="{CC2B4507-618B-4298-986A-8AA23998FC71}" v="33" dt="2023-08-17T07:58:09.153"/>
    <p1510:client id="{CFD5057D-724A-4874-BBAC-4D2DB65D48F1}" v="524" dt="2023-08-17T09:21:35.705"/>
    <p1510:client id="{DFAE5756-6297-4BC2-ACFA-87C2283FCB2C}" v="89" dt="2023-08-15T09:02:19.782"/>
    <p1510:client id="{EC0A24B7-0C50-4C81-B921-9D9197851AC5}" v="7" dt="2023-08-17T11:13:55.709"/>
    <p1510:client id="{FF205FF7-3B22-42A3-B3C5-878D3FF3DE33}" v="224" dt="2023-08-15T09:11:25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52"/>
      </p:cViewPr>
      <p:guideLst>
        <p:guide orient="horz" pos="62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2023-08-18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40E83-8A19-D542-9CDB-22F1DFC48EC2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4023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40E83-8A19-D542-9CDB-22F1DFC48EC2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122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107C-7591-5BF2-9FD0-70AB7A115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1DC23-5E8B-BDB7-2732-B10AC49B6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8590-EC1A-0870-F981-FFAB592F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45AF-00DA-AAB4-2CC3-D796936B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D11EC-43EC-CA98-3261-9A7FBB9D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56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116F-DAF3-9D9B-4F38-74734694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F812-A95B-4CD6-5BD3-18482E81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0A1D-92ED-A552-1486-8B079562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2CB8-A468-A664-20B9-CEE73EC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674B-EE27-BD99-EFEA-2B542AA2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241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FE47-E170-FBB8-5E53-BDC7758E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6AEA0-E029-28F2-C9B2-259DDB15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798E-BEBD-7650-415B-65031BE7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7751-FB7D-2DB8-BF9C-66FE03CC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2E19E-3F3B-1B76-52D0-9E42D6C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2986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F56B-EC5B-D92F-3951-961B559D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2CC0-3ED1-EB88-1F9F-CAB94A34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808FF-FD15-8806-9B2F-68D9C45B8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51393-2E68-31AE-87D4-20DD022D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4136-79D1-1927-B420-6E7C1F41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82BA6-9988-449F-18F5-2C75B14F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3972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4D0B-504B-EB6D-C7FA-5325C355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413FF-C190-4606-483B-C2733610B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480C5-733C-7F94-9324-293BAE2DB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CCCAC-C56B-21D3-CB3F-B69FC25C8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086F3-9BC4-A5A3-AE84-62196C04C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05B35-C520-46CD-17CC-06982BCD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93113-C0D3-CD02-3D59-BD8DD781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59BF1-2711-9A95-5F60-5D71A0BF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918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4131-E880-A5A3-010C-49873E83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69A99-1C61-FA30-7787-CA93C3CC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814D5-A2FB-8322-049A-216065C5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1E76F-818F-999E-2B62-635CD337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9093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A493A-C5B8-3928-7904-C3383023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FB5BE-E9BF-74AD-4912-4199B3F5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28477-41F6-8CC0-6257-83366793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679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B00A-071B-3195-34F2-325D8D60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B638-BDC8-54AD-EEEE-C25F9016A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474A4-C897-9AE7-3B73-7A89F469B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4AFDB-B03F-C61B-A310-B7E2B26F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5AE7-567E-D4EF-B627-F2607D3A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DC8E5-6B78-A1D9-FBAA-DD3CAC19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9259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70D-E3E0-A0D2-CB78-CBF7686B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51517-8378-2FD8-8834-8B82C03E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A8B81-3C83-5F5D-D4D5-A9A673579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54069-B95A-6DE0-01C2-7C17B8C0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565D9-75EB-73B8-05EE-41A3B0DA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6C1C-4C2F-7ACB-07C2-295F68A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92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E51FB917-2E17-4F8E-87ED-6A5547C48FD7}" type="datetime4">
              <a:rPr lang="sv-SE" smtClean="0"/>
              <a:t>18 augusti 2023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A78-5A47-52C8-E996-F1941D3E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5C5FC-20DF-4EFA-6997-C91F1B6D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2984-0299-7316-DD9B-C46F8D67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261C-43F5-9841-8CDE-7A879A96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A476-6DAE-33A9-23F7-26D1CE0C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6440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66B04-FD60-53D4-EA8C-5CB3B8567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7D7A5-F8AC-2BD0-C33D-806F73560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B816-2B5F-49D0-2649-814A2332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2107-010B-4896-A0DD-272194E3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0E36-F79C-BF19-8CDE-F7F064BE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76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18 augusti 2023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84996-FDAD-4A7F-89D4-758A2E9C5C80}" type="datetime4">
              <a:rPr lang="sv-SE" smtClean="0"/>
              <a:t>18 augusti 2023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23604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3D94F107-FCCF-4D7C-8F71-E821E5DA5282}" type="datetime4">
              <a:rPr lang="sv-SE" smtClean="0"/>
              <a:t>18 augusti 2023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85695-0C9C-45E7-AAF3-3B0DE890CA1A}" type="datetime4">
              <a:rPr lang="sv-SE" smtClean="0"/>
              <a:t>18 augusti 2023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31A13-B82C-43A3-AC35-E621AAB6303F}" type="datetime4">
              <a:rPr lang="sv-SE" smtClean="0"/>
              <a:t>18 augusti 2023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2D-8DCB-48D7-8A43-9E29A5D3CC0A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C3018874-3E6C-444F-95D2-0F7C8B5E1F23}" type="datetime4">
              <a:rPr lang="sv-SE" smtClean="0"/>
              <a:t>18 augusti 2023</a:t>
            </a:fld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AC39F-3C0D-1287-352D-43ADD5E2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CCF64-C9AD-B507-FF91-8698D0B4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F0A8-C400-0206-6F70-F895D61F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31B0-7D9D-7044-83EB-2E8C60EE8836}" type="datetimeFigureOut">
              <a:rPr lang="en-SE" smtClean="0"/>
              <a:t>08/18/2023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9275-D481-5F4F-2AE6-969D73518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1E52-DB07-1B48-F907-69586E436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F569-9557-5642-A7E6-C9DB3F4F0A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164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27734"/>
            <a:ext cx="7772400" cy="857250"/>
          </a:xfrm>
        </p:spPr>
        <p:txBody>
          <a:bodyPr/>
          <a:lstStyle/>
          <a:p>
            <a:r>
              <a:rPr lang="sv-SE" sz="2800"/>
              <a:t>LABMED </a:t>
            </a:r>
            <a:r>
              <a:rPr lang="sv-SE" sz="2800" err="1"/>
              <a:t>Mingle</a:t>
            </a:r>
            <a:r>
              <a:rPr lang="sv-SE" sz="2800"/>
              <a:t> 2023-08-17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E4DF-C810-2720-2F52-70AD7F24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70" y="339502"/>
            <a:ext cx="8632045" cy="857250"/>
          </a:xfrm>
        </p:spPr>
        <p:txBody>
          <a:bodyPr/>
          <a:lstStyle/>
          <a:p>
            <a:r>
              <a:rPr lang="sv-SE" err="1"/>
              <a:t>Timeline</a:t>
            </a:r>
            <a:r>
              <a:rPr lang="sv-SE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E2E02-816C-FE47-D89C-8BEC103F4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1C0DE-4B9A-E97D-5CD9-7CA34029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18 augusti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2CD6-6985-657A-BC31-267DF8EB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3" name="Picture 2" descr="A diagram of a project&#10;&#10;Description automatically generated">
            <a:extLst>
              <a:ext uri="{FF2B5EF4-FFF2-40B4-BE49-F238E27FC236}">
                <a16:creationId xmlns:a16="http://schemas.microsoft.com/office/drawing/2014/main" id="{A97FF456-8578-40DD-B2FC-8567CD55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809" y="1083737"/>
            <a:ext cx="9374164" cy="29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110902"/>
            <a:ext cx="8632045" cy="857250"/>
          </a:xfrm>
        </p:spPr>
        <p:txBody>
          <a:bodyPr/>
          <a:lstStyle/>
          <a:p>
            <a:r>
              <a:rPr lang="sv-SE" err="1">
                <a:latin typeface="+mn-lt"/>
              </a:rPr>
              <a:t>Future</a:t>
            </a:r>
            <a:r>
              <a:rPr lang="sv-SE">
                <a:latin typeface="+mn-lt"/>
              </a:rPr>
              <a:t> </a:t>
            </a:r>
            <a:r>
              <a:rPr lang="sv-SE" err="1">
                <a:latin typeface="+mn-lt"/>
              </a:rPr>
              <a:t>discussion</a:t>
            </a:r>
            <a:r>
              <a:rPr lang="sv-SE">
                <a:latin typeface="+mn-lt"/>
              </a:rPr>
              <a:t> forums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3" y="1096203"/>
            <a:ext cx="8631243" cy="3636430"/>
          </a:xfrm>
        </p:spPr>
        <p:txBody>
          <a:bodyPr/>
          <a:lstStyle/>
          <a:p>
            <a:r>
              <a:rPr lang="en-US">
                <a:solidFill>
                  <a:srgbClr val="242424"/>
                </a:solidFill>
              </a:rPr>
              <a:t>Online meeting after decision is presented</a:t>
            </a:r>
            <a:br>
              <a:rPr lang="en-US"/>
            </a:br>
            <a:endParaRPr lang="en-US">
              <a:solidFill>
                <a:srgbClr val="242424"/>
              </a:solidFill>
            </a:endParaRPr>
          </a:p>
          <a:p>
            <a:r>
              <a:rPr lang="en-US">
                <a:solidFill>
                  <a:srgbClr val="242424"/>
                </a:solidFill>
              </a:rPr>
              <a:t>Discussion meetings during the autumn, every second week, digital.</a:t>
            </a:r>
            <a:br>
              <a:rPr lang="en-US">
                <a:solidFill>
                  <a:srgbClr val="242424"/>
                </a:solidFill>
              </a:rPr>
            </a:br>
            <a:endParaRPr lang="en-US" sz="1800">
              <a:solidFill>
                <a:srgbClr val="242424"/>
              </a:solidFill>
            </a:endParaRPr>
          </a:p>
          <a:p>
            <a:r>
              <a:rPr lang="en-US">
                <a:solidFill>
                  <a:srgbClr val="242424"/>
                </a:solidFill>
              </a:rPr>
              <a:t>Open Padlet for questions</a:t>
            </a:r>
            <a:br>
              <a:rPr lang="en-US">
                <a:solidFill>
                  <a:srgbClr val="242424"/>
                </a:solidFill>
              </a:rPr>
            </a:br>
            <a:endParaRPr lang="en-US">
              <a:solidFill>
                <a:srgbClr val="242424"/>
              </a:solidFill>
            </a:endParaRPr>
          </a:p>
          <a:p>
            <a:r>
              <a:rPr lang="en-US">
                <a:solidFill>
                  <a:srgbClr val="242424"/>
                </a:solidFill>
              </a:rPr>
              <a:t>You can always contact us by email as well!</a:t>
            </a:r>
          </a:p>
          <a:p>
            <a:endParaRPr lang="en-US">
              <a:solidFill>
                <a:srgbClr val="242424"/>
              </a:solidFill>
            </a:endParaRPr>
          </a:p>
          <a:p>
            <a:endParaRPr lang="en-US">
              <a:solidFill>
                <a:srgbClr val="242424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242424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78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EDAC-D80D-3507-F915-5053DE5F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Project </a:t>
            </a:r>
            <a:endParaRPr lang="sv-SE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081B-E8FD-9CB6-7582-7FE3808D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402829"/>
            <a:ext cx="8200661" cy="3190191"/>
          </a:xfrm>
        </p:spPr>
        <p:txBody>
          <a:bodyPr/>
          <a:lstStyle/>
          <a:p>
            <a:r>
              <a:rPr lang="en-US">
                <a:solidFill>
                  <a:srgbClr val="242424"/>
                </a:solidFill>
              </a:rPr>
              <a:t>T</a:t>
            </a:r>
            <a:r>
              <a:rPr lang="en-US" b="0">
                <a:solidFill>
                  <a:srgbClr val="242424"/>
                </a:solidFill>
                <a:effectLst/>
              </a:rPr>
              <a:t>he department is redeploying localities within ANA Futura.</a:t>
            </a:r>
          </a:p>
          <a:p>
            <a:r>
              <a:rPr lang="en-US">
                <a:solidFill>
                  <a:srgbClr val="242424"/>
                </a:solidFill>
              </a:rPr>
              <a:t>New groups are moving into ANA Futura, 60-70 new people. </a:t>
            </a:r>
          </a:p>
          <a:p>
            <a:r>
              <a:rPr lang="en-US">
                <a:solidFill>
                  <a:srgbClr val="242424"/>
                </a:solidFill>
              </a:rPr>
              <a:t>More synergies between researchers, groups and teaching opportunities</a:t>
            </a:r>
            <a:r>
              <a:rPr lang="sv-SE">
                <a:solidFill>
                  <a:srgbClr val="242424"/>
                </a:solidFill>
              </a:rPr>
              <a:t>.</a:t>
            </a:r>
          </a:p>
          <a:p>
            <a:r>
              <a:rPr lang="sv-SE" err="1">
                <a:solidFill>
                  <a:srgbClr val="242424"/>
                </a:solidFill>
              </a:rPr>
              <a:t>Effective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use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of</a:t>
            </a:r>
            <a:r>
              <a:rPr lang="sv-SE">
                <a:solidFill>
                  <a:srgbClr val="242424"/>
                </a:solidFill>
              </a:rPr>
              <a:t> space to </a:t>
            </a:r>
            <a:r>
              <a:rPr lang="sv-SE" err="1">
                <a:solidFill>
                  <a:srgbClr val="242424"/>
                </a:solidFill>
              </a:rPr>
              <a:t>reduce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costs</a:t>
            </a:r>
            <a:r>
              <a:rPr lang="sv-SE">
                <a:solidFill>
                  <a:srgbClr val="242424"/>
                </a:solidFill>
              </a:rPr>
              <a:t>. </a:t>
            </a:r>
          </a:p>
          <a:p>
            <a:r>
              <a:rPr lang="sv-SE">
                <a:solidFill>
                  <a:srgbClr val="242424"/>
                </a:solidFill>
              </a:rPr>
              <a:t>Creating a </a:t>
            </a:r>
            <a:r>
              <a:rPr lang="sv-SE" err="1">
                <a:solidFill>
                  <a:srgbClr val="242424"/>
                </a:solidFill>
              </a:rPr>
              <a:t>vivid</a:t>
            </a:r>
            <a:r>
              <a:rPr lang="sv-SE">
                <a:solidFill>
                  <a:srgbClr val="242424"/>
                </a:solidFill>
              </a:rPr>
              <a:t>, </a:t>
            </a:r>
            <a:r>
              <a:rPr lang="sv-SE" err="1">
                <a:solidFill>
                  <a:srgbClr val="242424"/>
                </a:solidFill>
              </a:rPr>
              <a:t>interactive</a:t>
            </a:r>
            <a:r>
              <a:rPr lang="sv-SE">
                <a:solidFill>
                  <a:srgbClr val="242424"/>
                </a:solidFill>
              </a:rPr>
              <a:t> and vibrant research </a:t>
            </a:r>
            <a:r>
              <a:rPr lang="sv-SE" err="1">
                <a:solidFill>
                  <a:srgbClr val="242424"/>
                </a:solidFill>
              </a:rPr>
              <a:t>environment</a:t>
            </a:r>
            <a:r>
              <a:rPr lang="sv-SE">
                <a:solidFill>
                  <a:srgbClr val="242424"/>
                </a:solidFill>
              </a:rPr>
              <a:t>.</a:t>
            </a:r>
          </a:p>
          <a:p>
            <a:r>
              <a:rPr lang="en-US">
                <a:solidFill>
                  <a:srgbClr val="242424"/>
                </a:solidFill>
              </a:rPr>
              <a:t>Time frame: Move should be done by the end of 2023 and adjustments after that. </a:t>
            </a:r>
          </a:p>
          <a:p>
            <a:endParaRPr lang="en-US">
              <a:solidFill>
                <a:srgbClr val="24242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23CE3-57A3-2D82-8538-C665B25D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22624-51B7-16A6-35FE-523E436F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18 augusti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E6261-4CE5-BE7B-85FF-D06F61BD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25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01" y="182927"/>
            <a:ext cx="8632045" cy="857250"/>
          </a:xfrm>
        </p:spPr>
        <p:txBody>
          <a:bodyPr/>
          <a:lstStyle/>
          <a:p>
            <a:r>
              <a:rPr lang="en-GB">
                <a:latin typeface="+mn-lt"/>
              </a:rPr>
              <a:t>What has happened so far?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en-US" sz="1800">
              <a:solidFill>
                <a:srgbClr val="242424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198BF8F-36DC-21B7-7298-F66233A61C95}"/>
              </a:ext>
            </a:extLst>
          </p:cNvPr>
          <p:cNvSpPr>
            <a:spLocks noGrp="1"/>
          </p:cNvSpPr>
          <p:nvPr/>
        </p:nvSpPr>
        <p:spPr bwMode="auto">
          <a:xfrm>
            <a:off x="319404" y="870474"/>
            <a:ext cx="8631243" cy="368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0" b="1" dirty="0">
                <a:solidFill>
                  <a:srgbClr val="242424"/>
                </a:solidFill>
              </a:rPr>
              <a:t>May:</a:t>
            </a:r>
            <a:br>
              <a:rPr lang="en-US" sz="1500" dirty="0"/>
            </a:br>
            <a:r>
              <a:rPr lang="en-US" sz="1500" dirty="0">
                <a:solidFill>
                  <a:srgbClr val="242424"/>
                </a:solidFill>
              </a:rPr>
              <a:t>Meetings</a:t>
            </a:r>
            <a:r>
              <a:rPr lang="en-US" sz="1500" b="0" dirty="0">
                <a:solidFill>
                  <a:srgbClr val="242424"/>
                </a:solidFill>
                <a:effectLst/>
              </a:rPr>
              <a:t> </a:t>
            </a:r>
            <a:r>
              <a:rPr lang="en-US" sz="1500" dirty="0">
                <a:solidFill>
                  <a:srgbClr val="242424"/>
                </a:solidFill>
              </a:rPr>
              <a:t>with the groups moving in. </a:t>
            </a:r>
            <a:br>
              <a:rPr lang="en-US" sz="1500" dirty="0"/>
            </a:br>
            <a:r>
              <a:rPr lang="en-US" sz="1500" dirty="0">
                <a:solidFill>
                  <a:srgbClr val="242424"/>
                </a:solidFill>
              </a:rPr>
              <a:t>Meetings with divisions and PI:s already in ANA Futura.</a:t>
            </a:r>
            <a:br>
              <a:rPr lang="en-US" sz="1500" dirty="0"/>
            </a:br>
            <a:r>
              <a:rPr lang="en-US" sz="1500" dirty="0">
                <a:solidFill>
                  <a:srgbClr val="242424"/>
                </a:solidFill>
              </a:rPr>
              <a:t>Meetings with service team and biosafety officer.</a:t>
            </a:r>
            <a:br>
              <a:rPr lang="en-US" sz="1500" dirty="0"/>
            </a:br>
            <a:r>
              <a:rPr lang="en-US" sz="1500" dirty="0">
                <a:ea typeface="+mn-lt"/>
                <a:cs typeface="+mn-lt"/>
              </a:rPr>
              <a:t>Website with information about the project was posted on the Labmed internal webpage.</a:t>
            </a:r>
            <a:br>
              <a:rPr lang="en-US" sz="1500" dirty="0"/>
            </a:b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b="1" dirty="0">
                <a:solidFill>
                  <a:srgbClr val="242424"/>
                </a:solidFill>
              </a:rPr>
              <a:t>June: </a:t>
            </a:r>
            <a:br>
              <a:rPr lang="en-US" sz="1500" dirty="0"/>
            </a:br>
            <a:r>
              <a:rPr lang="en-US" sz="1500" dirty="0">
                <a:solidFill>
                  <a:srgbClr val="242424"/>
                </a:solidFill>
              </a:rPr>
              <a:t>Meetings Labmed steering committee. </a:t>
            </a:r>
            <a:br>
              <a:rPr lang="en-US" sz="1500" dirty="0"/>
            </a:br>
            <a:r>
              <a:rPr lang="en-US" sz="1500" dirty="0">
                <a:solidFill>
                  <a:srgbClr val="242424"/>
                </a:solidFill>
              </a:rPr>
              <a:t>Information gathering and measurements of usage.</a:t>
            </a:r>
            <a:br>
              <a:rPr lang="en-US" sz="1500" dirty="0"/>
            </a:br>
            <a:r>
              <a:rPr lang="sv-SE" sz="1500" dirty="0">
                <a:solidFill>
                  <a:srgbClr val="000000"/>
                </a:solidFill>
              </a:rPr>
              <a:t>Labmed </a:t>
            </a:r>
            <a:r>
              <a:rPr lang="sv-SE" sz="1500" dirty="0" err="1">
                <a:solidFill>
                  <a:srgbClr val="000000"/>
                </a:solidFill>
              </a:rPr>
              <a:t>Mingle</a:t>
            </a:r>
            <a:r>
              <a:rPr lang="sv-SE" sz="1500" dirty="0">
                <a:solidFill>
                  <a:srgbClr val="000000"/>
                </a:solidFill>
              </a:rPr>
              <a:t> I 2023-06-15.</a:t>
            </a:r>
            <a:br>
              <a:rPr lang="sv-SE" sz="1500" dirty="0"/>
            </a:br>
            <a:endParaRPr lang="sv-SE" sz="1500" dirty="0"/>
          </a:p>
          <a:p>
            <a:r>
              <a:rPr lang="sv-SE" sz="1500" b="1" dirty="0" err="1">
                <a:solidFill>
                  <a:srgbClr val="000000"/>
                </a:solidFill>
              </a:rPr>
              <a:t>July</a:t>
            </a:r>
            <a:r>
              <a:rPr lang="sv-SE" sz="1500" b="1" dirty="0">
                <a:solidFill>
                  <a:srgbClr val="000000"/>
                </a:solidFill>
              </a:rPr>
              <a:t> and August:</a:t>
            </a:r>
            <a:br>
              <a:rPr lang="sv-SE" sz="1500" dirty="0"/>
            </a:br>
            <a:r>
              <a:rPr lang="sv-SE" sz="1500" dirty="0" err="1">
                <a:solidFill>
                  <a:srgbClr val="000000"/>
                </a:solidFill>
              </a:rPr>
              <a:t>Introduction</a:t>
            </a:r>
            <a:r>
              <a:rPr lang="sv-SE" sz="1500" dirty="0">
                <a:solidFill>
                  <a:srgbClr val="000000"/>
                </a:solidFill>
              </a:rPr>
              <a:t> </a:t>
            </a:r>
            <a:r>
              <a:rPr lang="sv-SE" sz="1500" dirty="0" err="1">
                <a:solidFill>
                  <a:srgbClr val="000000"/>
                </a:solidFill>
              </a:rPr>
              <a:t>package</a:t>
            </a:r>
            <a:r>
              <a:rPr lang="sv-SE" sz="1500" dirty="0">
                <a:solidFill>
                  <a:srgbClr val="000000"/>
                </a:solidFill>
              </a:rPr>
              <a:t> in the </a:t>
            </a:r>
            <a:r>
              <a:rPr lang="sv-SE" sz="1500" dirty="0" err="1">
                <a:solidFill>
                  <a:srgbClr val="000000"/>
                </a:solidFill>
              </a:rPr>
              <a:t>making</a:t>
            </a:r>
            <a:r>
              <a:rPr lang="sv-SE" sz="1500" dirty="0">
                <a:solidFill>
                  <a:srgbClr val="000000"/>
                </a:solidFill>
              </a:rPr>
              <a:t>. </a:t>
            </a:r>
            <a:br>
              <a:rPr lang="sv-SE" sz="1500" dirty="0"/>
            </a:br>
            <a:r>
              <a:rPr lang="sv-SE" sz="1500" b="0" dirty="0" err="1">
                <a:solidFill>
                  <a:srgbClr val="242424"/>
                </a:solidFill>
                <a:effectLst/>
              </a:rPr>
              <a:t>P</a:t>
            </a:r>
            <a:r>
              <a:rPr lang="sv-SE" sz="1500" dirty="0" err="1">
                <a:solidFill>
                  <a:srgbClr val="242424"/>
                </a:solidFill>
              </a:rPr>
              <a:t>reliminary</a:t>
            </a:r>
            <a:r>
              <a:rPr lang="sv-SE" sz="1500" dirty="0">
                <a:solidFill>
                  <a:srgbClr val="242424"/>
                </a:solidFill>
              </a:rPr>
              <a:t> plan/suggestion. </a:t>
            </a:r>
            <a:br>
              <a:rPr lang="sv-SE" sz="1500" dirty="0"/>
            </a:br>
            <a:r>
              <a:rPr lang="sv-SE" sz="1500" dirty="0">
                <a:solidFill>
                  <a:srgbClr val="242424"/>
                </a:solidFill>
              </a:rPr>
              <a:t>Labmed </a:t>
            </a:r>
            <a:r>
              <a:rPr lang="sv-SE" sz="1500" dirty="0" err="1">
                <a:solidFill>
                  <a:srgbClr val="242424"/>
                </a:solidFill>
              </a:rPr>
              <a:t>Mingle</a:t>
            </a:r>
            <a:r>
              <a:rPr lang="sv-SE" sz="1500" dirty="0">
                <a:solidFill>
                  <a:srgbClr val="242424"/>
                </a:solidFill>
              </a:rPr>
              <a:t> II 2023-08-17.</a:t>
            </a:r>
          </a:p>
          <a:p>
            <a:pPr marL="0" indent="0">
              <a:buNone/>
            </a:pPr>
            <a:endParaRPr lang="en-US" b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017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Principles for the suggestion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3" y="1081849"/>
            <a:ext cx="8631243" cy="3448540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Equal treatment of all. </a:t>
            </a:r>
            <a:endParaRPr lang="en-US">
              <a:solidFill>
                <a:srgbClr val="242424"/>
              </a:solidFill>
            </a:endParaRPr>
          </a:p>
          <a:p>
            <a:r>
              <a:rPr lang="en-US">
                <a:solidFill>
                  <a:srgbClr val="242424"/>
                </a:solidFill>
                <a:ea typeface="+mn-lt"/>
                <a:cs typeface="+mn-lt"/>
              </a:rPr>
              <a:t>Sharing is caring.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One –80 freezer per division on the floor. </a:t>
            </a:r>
          </a:p>
          <a:p>
            <a:r>
              <a:rPr lang="en-US"/>
              <a:t>Approximately 3 people per lab bench. </a:t>
            </a:r>
            <a:br>
              <a:rPr lang="en-US"/>
            </a:br>
            <a:endParaRPr lang="en-US"/>
          </a:p>
          <a:p>
            <a:r>
              <a:rPr lang="en-US"/>
              <a:t>Thoughts about offices: </a:t>
            </a:r>
            <a:br>
              <a:rPr lang="en-US"/>
            </a:br>
            <a:r>
              <a:rPr lang="en-US"/>
              <a:t> - Home offices </a:t>
            </a:r>
            <a:br>
              <a:rPr lang="en-US"/>
            </a:br>
            <a:r>
              <a:rPr lang="en-US"/>
              <a:t> - Smaller desks</a:t>
            </a:r>
            <a:br>
              <a:rPr lang="en-US"/>
            </a:br>
            <a:r>
              <a:rPr lang="en-US"/>
              <a:t> - Optimization of space </a:t>
            </a:r>
            <a:br>
              <a:rPr lang="en-US"/>
            </a:br>
            <a:r>
              <a:rPr lang="en-US"/>
              <a:t> - Ventilation limitations </a:t>
            </a:r>
            <a:br>
              <a:rPr lang="en-US"/>
            </a:br>
            <a:r>
              <a:rPr lang="en-US"/>
              <a:t> - Divisions/groups and division heads play a major role (how many desks and chairs are needed?)</a:t>
            </a: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68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7736D0-C9B2-A409-0F48-E8084094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0" y="170213"/>
            <a:ext cx="8324334" cy="48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3BFE69-6520-FCBA-0829-B0FF7B2E0CFF}"/>
              </a:ext>
            </a:extLst>
          </p:cNvPr>
          <p:cNvSpPr txBox="1"/>
          <p:nvPr/>
        </p:nvSpPr>
        <p:spPr>
          <a:xfrm>
            <a:off x="0" y="13901"/>
            <a:ext cx="564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/>
              <a:t>F</a:t>
            </a:r>
            <a:r>
              <a:rPr lang="en-SE" sz="1050"/>
              <a:t>loor 7</a:t>
            </a:r>
          </a:p>
        </p:txBody>
      </p:sp>
      <p:pic>
        <p:nvPicPr>
          <p:cNvPr id="17" name="Picture 16" descr="A close-up of numbers&#10;&#10;Description automatically generated">
            <a:extLst>
              <a:ext uri="{FF2B5EF4-FFF2-40B4-BE49-F238E27FC236}">
                <a16:creationId xmlns:a16="http://schemas.microsoft.com/office/drawing/2014/main" id="{6254A503-2373-FD4E-7C62-3C10001B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246" y="3173950"/>
            <a:ext cx="274195" cy="16157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B1B535-3949-94A5-5782-52DDFCD0E528}"/>
              </a:ext>
            </a:extLst>
          </p:cNvPr>
          <p:cNvSpPr/>
          <p:nvPr/>
        </p:nvSpPr>
        <p:spPr>
          <a:xfrm>
            <a:off x="2185440" y="3254740"/>
            <a:ext cx="259831" cy="12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FF36A9-E281-EB0D-730A-69F3223DB449}"/>
              </a:ext>
            </a:extLst>
          </p:cNvPr>
          <p:cNvCxnSpPr/>
          <p:nvPr/>
        </p:nvCxnSpPr>
        <p:spPr>
          <a:xfrm flipV="1">
            <a:off x="2292869" y="3035509"/>
            <a:ext cx="0" cy="47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92A7B-5154-AAC7-8658-E99C70C5E304}"/>
              </a:ext>
            </a:extLst>
          </p:cNvPr>
          <p:cNvSpPr/>
          <p:nvPr/>
        </p:nvSpPr>
        <p:spPr>
          <a:xfrm flipH="1">
            <a:off x="2613775" y="3057832"/>
            <a:ext cx="161128" cy="44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CABC35-B935-FE11-6EB2-57334FA116FA}"/>
              </a:ext>
            </a:extLst>
          </p:cNvPr>
          <p:cNvSpPr/>
          <p:nvPr/>
        </p:nvSpPr>
        <p:spPr>
          <a:xfrm flipH="1">
            <a:off x="2783039" y="3188995"/>
            <a:ext cx="263712" cy="21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8AAEE-D703-200F-15F7-FF124F4735EB}"/>
              </a:ext>
            </a:extLst>
          </p:cNvPr>
          <p:cNvSpPr txBox="1"/>
          <p:nvPr/>
        </p:nvSpPr>
        <p:spPr>
          <a:xfrm>
            <a:off x="2575572" y="3183612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450"/>
              <a:t>71418</a:t>
            </a:r>
          </a:p>
          <a:p>
            <a:r>
              <a:rPr lang="en-GB" sz="450"/>
              <a:t>S</a:t>
            </a:r>
            <a:r>
              <a:rPr lang="en-SE" sz="450"/>
              <a:t>tort lab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E2C3A-E470-2A21-B2C2-C8D80DA93DA0}"/>
              </a:ext>
            </a:extLst>
          </p:cNvPr>
          <p:cNvSpPr txBox="1"/>
          <p:nvPr/>
        </p:nvSpPr>
        <p:spPr>
          <a:xfrm>
            <a:off x="1892271" y="57384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20A4C-748F-3647-6BC7-BEAADC5EE7DE}"/>
              </a:ext>
            </a:extLst>
          </p:cNvPr>
          <p:cNvSpPr txBox="1"/>
          <p:nvPr/>
        </p:nvSpPr>
        <p:spPr>
          <a:xfrm>
            <a:off x="-53273" y="1997439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make </a:t>
            </a:r>
            <a:r>
              <a:rPr lang="sv-SE" sz="600" err="1"/>
              <a:t>shared</a:t>
            </a:r>
            <a:endParaRPr lang="sv-SE" sz="600"/>
          </a:p>
          <a:p>
            <a:pPr algn="ctr"/>
            <a:r>
              <a:rPr lang="sv-SE" sz="600" err="1"/>
              <a:t>apparatus</a:t>
            </a:r>
            <a:r>
              <a:rPr lang="sv-SE" sz="600"/>
              <a:t> </a:t>
            </a:r>
            <a:r>
              <a:rPr lang="sv-SE" sz="600" err="1"/>
              <a:t>room</a:t>
            </a:r>
            <a:endParaRPr lang="sv-SE" sz="600"/>
          </a:p>
          <a:p>
            <a:pPr algn="ctr"/>
            <a:r>
              <a:rPr lang="sv-SE" sz="600"/>
              <a:t>(</a:t>
            </a:r>
            <a:r>
              <a:rPr lang="sv-SE" sz="600" err="1"/>
              <a:t>can</a:t>
            </a:r>
            <a:r>
              <a:rPr lang="sv-SE" sz="600"/>
              <a:t> </a:t>
            </a:r>
            <a:r>
              <a:rPr lang="sv-SE" sz="600" err="1"/>
              <a:t>have</a:t>
            </a:r>
            <a:r>
              <a:rPr lang="sv-SE" sz="600"/>
              <a:t> ”3 </a:t>
            </a:r>
            <a:r>
              <a:rPr lang="sv-SE" sz="600" err="1"/>
              <a:t>rows</a:t>
            </a:r>
            <a:r>
              <a:rPr lang="sv-SE" sz="600"/>
              <a:t>”)</a:t>
            </a:r>
            <a:endParaRPr lang="en-SE" sz="60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59A5D2-D2F2-ADD5-5108-08A35DED2C39}"/>
              </a:ext>
            </a:extLst>
          </p:cNvPr>
          <p:cNvCxnSpPr>
            <a:cxnSpLocks/>
          </p:cNvCxnSpPr>
          <p:nvPr/>
        </p:nvCxnSpPr>
        <p:spPr>
          <a:xfrm>
            <a:off x="568972" y="2100716"/>
            <a:ext cx="153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699AE6-750C-8133-309F-7C8D34899D1A}"/>
              </a:ext>
            </a:extLst>
          </p:cNvPr>
          <p:cNvSpPr txBox="1"/>
          <p:nvPr/>
        </p:nvSpPr>
        <p:spPr>
          <a:xfrm>
            <a:off x="8487" y="236328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 b="1" u="sng" err="1"/>
              <a:t>Weimin</a:t>
            </a:r>
            <a:r>
              <a:rPr lang="sv-SE" sz="600" b="1"/>
              <a:t> MEB</a:t>
            </a:r>
          </a:p>
          <a:p>
            <a:pPr algn="ctr"/>
            <a:r>
              <a:rPr lang="sv-SE" sz="600"/>
              <a:t>”</a:t>
            </a:r>
            <a:r>
              <a:rPr lang="sv-SE" sz="600" err="1"/>
              <a:t>clean</a:t>
            </a:r>
            <a:r>
              <a:rPr lang="sv-SE" sz="600"/>
              <a:t> + </a:t>
            </a:r>
            <a:r>
              <a:rPr lang="sv-SE" sz="600" err="1"/>
              <a:t>sequ</a:t>
            </a:r>
            <a:r>
              <a:rPr lang="sv-SE" sz="600"/>
              <a:t>”</a:t>
            </a:r>
          </a:p>
          <a:p>
            <a:pPr algn="ctr"/>
            <a:r>
              <a:rPr lang="sv-SE" sz="600"/>
              <a:t>”</a:t>
            </a:r>
            <a:r>
              <a:rPr lang="sv-SE" sz="600" err="1"/>
              <a:t>tissue</a:t>
            </a:r>
            <a:r>
              <a:rPr lang="sv-SE" sz="600"/>
              <a:t> </a:t>
            </a:r>
            <a:r>
              <a:rPr lang="sv-SE" sz="600" err="1"/>
              <a:t>prep</a:t>
            </a:r>
            <a:r>
              <a:rPr lang="sv-SE" sz="600"/>
              <a:t>”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F0709A-A208-773A-F63D-459FA5B5AFD2}"/>
              </a:ext>
            </a:extLst>
          </p:cNvPr>
          <p:cNvCxnSpPr>
            <a:cxnSpLocks/>
          </p:cNvCxnSpPr>
          <p:nvPr/>
        </p:nvCxnSpPr>
        <p:spPr>
          <a:xfrm flipV="1">
            <a:off x="551730" y="2434027"/>
            <a:ext cx="94087" cy="10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3C8FD0-048F-6149-A464-FC4C443A1382}"/>
              </a:ext>
            </a:extLst>
          </p:cNvPr>
          <p:cNvCxnSpPr>
            <a:cxnSpLocks/>
          </p:cNvCxnSpPr>
          <p:nvPr/>
        </p:nvCxnSpPr>
        <p:spPr>
          <a:xfrm>
            <a:off x="565500" y="2626750"/>
            <a:ext cx="120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70BA64-BA45-B85A-5447-BD8AA9E3F2D8}"/>
              </a:ext>
            </a:extLst>
          </p:cNvPr>
          <p:cNvSpPr txBox="1"/>
          <p:nvPr/>
        </p:nvSpPr>
        <p:spPr>
          <a:xfrm>
            <a:off x="121785" y="1583527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8C4F4C-6EA2-320B-9B31-A41351347717}"/>
              </a:ext>
            </a:extLst>
          </p:cNvPr>
          <p:cNvCxnSpPr>
            <a:cxnSpLocks/>
          </p:cNvCxnSpPr>
          <p:nvPr/>
        </p:nvCxnSpPr>
        <p:spPr>
          <a:xfrm flipV="1">
            <a:off x="398042" y="1479957"/>
            <a:ext cx="247775" cy="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D3B6B5-C217-7B04-1F80-BBE19D19BBE4}"/>
              </a:ext>
            </a:extLst>
          </p:cNvPr>
          <p:cNvCxnSpPr>
            <a:cxnSpLocks/>
          </p:cNvCxnSpPr>
          <p:nvPr/>
        </p:nvCxnSpPr>
        <p:spPr>
          <a:xfrm flipV="1">
            <a:off x="427843" y="1664026"/>
            <a:ext cx="247775" cy="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097571E-EE39-3406-86D6-AE00FED6DB39}"/>
              </a:ext>
            </a:extLst>
          </p:cNvPr>
          <p:cNvSpPr txBox="1"/>
          <p:nvPr/>
        </p:nvSpPr>
        <p:spPr>
          <a:xfrm>
            <a:off x="-20421" y="1828335"/>
            <a:ext cx="7264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b="1" u="sng" err="1"/>
              <a:t>Sadeghi</a:t>
            </a:r>
            <a:r>
              <a:rPr lang="sv-SE" sz="600" b="1"/>
              <a:t> </a:t>
            </a:r>
            <a:r>
              <a:rPr lang="sv-SE" sz="600" b="1" err="1"/>
              <a:t>ClinTech</a:t>
            </a:r>
            <a:endParaRPr lang="en-SE" sz="600" b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5FDD44-7CB9-FF8B-C4CF-E80B0F4C8FCA}"/>
              </a:ext>
            </a:extLst>
          </p:cNvPr>
          <p:cNvSpPr txBox="1"/>
          <p:nvPr/>
        </p:nvSpPr>
        <p:spPr>
          <a:xfrm>
            <a:off x="1520776" y="1625017"/>
            <a:ext cx="7633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b="1" u="sng" err="1"/>
              <a:t>Sadeghi</a:t>
            </a:r>
            <a:r>
              <a:rPr lang="sv-SE" sz="600" b="1"/>
              <a:t> + </a:t>
            </a:r>
            <a:r>
              <a:rPr lang="sv-SE" sz="600" b="1" u="sng" err="1"/>
              <a:t>Weimin</a:t>
            </a:r>
            <a:endParaRPr lang="en-SE" sz="600" b="1" u="sng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8331F5-0F89-B9CC-DD73-94ECF81740C7}"/>
              </a:ext>
            </a:extLst>
          </p:cNvPr>
          <p:cNvCxnSpPr>
            <a:cxnSpLocks/>
          </p:cNvCxnSpPr>
          <p:nvPr/>
        </p:nvCxnSpPr>
        <p:spPr>
          <a:xfrm flipH="1" flipV="1">
            <a:off x="1864919" y="1517633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20E081C-E00C-3974-7C16-5C1AE3BF7DED}"/>
              </a:ext>
            </a:extLst>
          </p:cNvPr>
          <p:cNvSpPr/>
          <p:nvPr/>
        </p:nvSpPr>
        <p:spPr>
          <a:xfrm>
            <a:off x="675617" y="2046158"/>
            <a:ext cx="420539" cy="2417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311BD6-5981-7205-1151-15C3B1EA1C13}"/>
              </a:ext>
            </a:extLst>
          </p:cNvPr>
          <p:cNvSpPr/>
          <p:nvPr/>
        </p:nvSpPr>
        <p:spPr>
          <a:xfrm>
            <a:off x="675617" y="4821757"/>
            <a:ext cx="204308" cy="13280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12520A-BD0E-1356-7546-9FE33B3FF819}"/>
              </a:ext>
            </a:extLst>
          </p:cNvPr>
          <p:cNvSpPr txBox="1"/>
          <p:nvPr/>
        </p:nvSpPr>
        <p:spPr>
          <a:xfrm>
            <a:off x="830336" y="4807369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common</a:t>
            </a:r>
            <a:endParaRPr lang="en-SE" sz="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71C9A9-2233-089C-F177-3B7E3D8F457C}"/>
              </a:ext>
            </a:extLst>
          </p:cNvPr>
          <p:cNvSpPr/>
          <p:nvPr/>
        </p:nvSpPr>
        <p:spPr>
          <a:xfrm>
            <a:off x="1263420" y="2310358"/>
            <a:ext cx="214985" cy="2838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3AC50C-0635-542B-E958-1E47EDCFD704}"/>
              </a:ext>
            </a:extLst>
          </p:cNvPr>
          <p:cNvSpPr/>
          <p:nvPr/>
        </p:nvSpPr>
        <p:spPr>
          <a:xfrm>
            <a:off x="1520775" y="2305936"/>
            <a:ext cx="344143" cy="2838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40615A-EAC6-8516-8E7D-74B8ED0657C3}"/>
              </a:ext>
            </a:extLst>
          </p:cNvPr>
          <p:cNvSpPr txBox="1"/>
          <p:nvPr/>
        </p:nvSpPr>
        <p:spPr>
          <a:xfrm>
            <a:off x="1492647" y="2095852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gel </a:t>
            </a:r>
            <a:r>
              <a:rPr lang="sv-SE" sz="600" err="1"/>
              <a:t>room</a:t>
            </a:r>
            <a:endParaRPr lang="en-SE" sz="6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F4D2676-EE03-5A7F-2AF8-E3BAEF0C699C}"/>
              </a:ext>
            </a:extLst>
          </p:cNvPr>
          <p:cNvCxnSpPr>
            <a:cxnSpLocks/>
          </p:cNvCxnSpPr>
          <p:nvPr/>
        </p:nvCxnSpPr>
        <p:spPr>
          <a:xfrm>
            <a:off x="1692846" y="2244042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65D42E6B-7947-1672-7EF0-343D84058CCB}"/>
              </a:ext>
            </a:extLst>
          </p:cNvPr>
          <p:cNvSpPr/>
          <p:nvPr/>
        </p:nvSpPr>
        <p:spPr>
          <a:xfrm>
            <a:off x="1701358" y="1287281"/>
            <a:ext cx="307313" cy="296247"/>
          </a:xfrm>
          <a:prstGeom prst="rtTriangle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D6CA8214-83C6-805A-1FD1-2CE222935430}"/>
              </a:ext>
            </a:extLst>
          </p:cNvPr>
          <p:cNvSpPr/>
          <p:nvPr/>
        </p:nvSpPr>
        <p:spPr>
          <a:xfrm rot="10800000">
            <a:off x="1770714" y="1282918"/>
            <a:ext cx="307312" cy="296247"/>
          </a:xfrm>
          <a:prstGeom prst="rtTriangle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1C61FD-A555-B8BE-B868-02E185B26D92}"/>
              </a:ext>
            </a:extLst>
          </p:cNvPr>
          <p:cNvSpPr/>
          <p:nvPr/>
        </p:nvSpPr>
        <p:spPr>
          <a:xfrm>
            <a:off x="685800" y="4983340"/>
            <a:ext cx="204308" cy="13280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C4BC37-2B2B-1E80-C83F-089BF1DF737D}"/>
              </a:ext>
            </a:extLst>
          </p:cNvPr>
          <p:cNvSpPr txBox="1"/>
          <p:nvPr/>
        </p:nvSpPr>
        <p:spPr>
          <a:xfrm>
            <a:off x="854696" y="4955396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ClinTech</a:t>
            </a:r>
            <a:endParaRPr lang="en-SE" sz="6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985FE0-AB40-1621-6433-DDB83E72AD24}"/>
              </a:ext>
            </a:extLst>
          </p:cNvPr>
          <p:cNvSpPr/>
          <p:nvPr/>
        </p:nvSpPr>
        <p:spPr>
          <a:xfrm>
            <a:off x="675617" y="1786601"/>
            <a:ext cx="420539" cy="224942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BFE94A-E079-C777-10E7-B89EF574B5A4}"/>
              </a:ext>
            </a:extLst>
          </p:cNvPr>
          <p:cNvSpPr/>
          <p:nvPr/>
        </p:nvSpPr>
        <p:spPr>
          <a:xfrm>
            <a:off x="1284456" y="4973288"/>
            <a:ext cx="204308" cy="13280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14C8FC-A209-848B-8222-3AFD7FD8D39C}"/>
              </a:ext>
            </a:extLst>
          </p:cNvPr>
          <p:cNvSpPr txBox="1"/>
          <p:nvPr/>
        </p:nvSpPr>
        <p:spPr>
          <a:xfrm>
            <a:off x="1427618" y="4956598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CellTherapy</a:t>
            </a:r>
            <a:endParaRPr lang="en-SE" sz="6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5B21AC-A1F4-3C76-1FDF-B5C6FA35A2F9}"/>
              </a:ext>
            </a:extLst>
          </p:cNvPr>
          <p:cNvSpPr/>
          <p:nvPr/>
        </p:nvSpPr>
        <p:spPr>
          <a:xfrm>
            <a:off x="1943588" y="4963254"/>
            <a:ext cx="204308" cy="132809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846980-19E9-C0F5-8ACF-A0DDD088A4D0}"/>
              </a:ext>
            </a:extLst>
          </p:cNvPr>
          <p:cNvSpPr txBox="1"/>
          <p:nvPr/>
        </p:nvSpPr>
        <p:spPr>
          <a:xfrm>
            <a:off x="2112655" y="4944514"/>
            <a:ext cx="4812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DentMed</a:t>
            </a:r>
            <a:endParaRPr lang="en-SE" sz="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030552B-C13D-B4FE-3AFC-45ABE4255C9E}"/>
              </a:ext>
            </a:extLst>
          </p:cNvPr>
          <p:cNvSpPr/>
          <p:nvPr/>
        </p:nvSpPr>
        <p:spPr>
          <a:xfrm>
            <a:off x="1906487" y="3070302"/>
            <a:ext cx="378241" cy="434502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655602-6AD6-388E-BC95-6DBFD5C02776}"/>
              </a:ext>
            </a:extLst>
          </p:cNvPr>
          <p:cNvSpPr/>
          <p:nvPr/>
        </p:nvSpPr>
        <p:spPr>
          <a:xfrm>
            <a:off x="3113710" y="3070302"/>
            <a:ext cx="378241" cy="434502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E550AC5-9ED2-159B-439F-A83C94A4537C}"/>
              </a:ext>
            </a:extLst>
          </p:cNvPr>
          <p:cNvCxnSpPr>
            <a:cxnSpLocks/>
          </p:cNvCxnSpPr>
          <p:nvPr/>
        </p:nvCxnSpPr>
        <p:spPr>
          <a:xfrm>
            <a:off x="1495208" y="691421"/>
            <a:ext cx="411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409C286-169A-C1B4-625F-725C147877FB}"/>
              </a:ext>
            </a:extLst>
          </p:cNvPr>
          <p:cNvSpPr/>
          <p:nvPr/>
        </p:nvSpPr>
        <p:spPr>
          <a:xfrm flipH="1">
            <a:off x="1546354" y="506521"/>
            <a:ext cx="307303" cy="168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D6D3BA-D824-40B3-E4D5-D8C1732E7F6F}"/>
              </a:ext>
            </a:extLst>
          </p:cNvPr>
          <p:cNvCxnSpPr>
            <a:cxnSpLocks/>
          </p:cNvCxnSpPr>
          <p:nvPr/>
        </p:nvCxnSpPr>
        <p:spPr>
          <a:xfrm flipV="1">
            <a:off x="1682615" y="356017"/>
            <a:ext cx="0" cy="335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86F3A37-7FB2-5F4E-3E05-9D40B51946A7}"/>
              </a:ext>
            </a:extLst>
          </p:cNvPr>
          <p:cNvSpPr txBox="1"/>
          <p:nvPr/>
        </p:nvSpPr>
        <p:spPr>
          <a:xfrm>
            <a:off x="1434968" y="35723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450"/>
              <a:t>71116a</a:t>
            </a:r>
          </a:p>
          <a:p>
            <a:r>
              <a:rPr lang="en-GB" sz="450"/>
              <a:t>C</a:t>
            </a:r>
            <a:r>
              <a:rPr lang="en-SE" sz="450"/>
              <a:t>ellodl.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5CA6E0-BCD3-D675-AB0F-9F474173BC86}"/>
              </a:ext>
            </a:extLst>
          </p:cNvPr>
          <p:cNvSpPr txBox="1"/>
          <p:nvPr/>
        </p:nvSpPr>
        <p:spPr>
          <a:xfrm>
            <a:off x="1630762" y="349572"/>
            <a:ext cx="359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450"/>
              <a:t>71116b</a:t>
            </a:r>
          </a:p>
          <a:p>
            <a:r>
              <a:rPr lang="en-SE" sz="450"/>
              <a:t>Cellodl.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ACBC7D-905F-265F-2971-D5CF0F7E48D3}"/>
              </a:ext>
            </a:extLst>
          </p:cNvPr>
          <p:cNvSpPr/>
          <p:nvPr/>
        </p:nvSpPr>
        <p:spPr>
          <a:xfrm flipH="1">
            <a:off x="1912076" y="2306123"/>
            <a:ext cx="163019" cy="2838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39F7D1D-FC50-3D10-16AD-D446675BCBC2}"/>
              </a:ext>
            </a:extLst>
          </p:cNvPr>
          <p:cNvSpPr/>
          <p:nvPr/>
        </p:nvSpPr>
        <p:spPr>
          <a:xfrm flipH="1">
            <a:off x="2114980" y="2305936"/>
            <a:ext cx="163019" cy="2838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274A-82C9-ABEB-33E5-E0C439B6FCCF}"/>
              </a:ext>
            </a:extLst>
          </p:cNvPr>
          <p:cNvSpPr txBox="1"/>
          <p:nvPr/>
        </p:nvSpPr>
        <p:spPr>
          <a:xfrm>
            <a:off x="1848854" y="2090719"/>
            <a:ext cx="3080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PCR</a:t>
            </a:r>
            <a:endParaRPr lang="en-SE" sz="6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9C80B4-4F21-3BBF-5FA1-4D2677EF6F1E}"/>
              </a:ext>
            </a:extLst>
          </p:cNvPr>
          <p:cNvSpPr txBox="1"/>
          <p:nvPr/>
        </p:nvSpPr>
        <p:spPr>
          <a:xfrm>
            <a:off x="2024424" y="2086284"/>
            <a:ext cx="4138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prePCR</a:t>
            </a:r>
            <a:endParaRPr lang="en-SE" sz="60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D70226C-CC01-5B2A-EF15-C67218502D3E}"/>
              </a:ext>
            </a:extLst>
          </p:cNvPr>
          <p:cNvCxnSpPr>
            <a:cxnSpLocks/>
          </p:cNvCxnSpPr>
          <p:nvPr/>
        </p:nvCxnSpPr>
        <p:spPr>
          <a:xfrm>
            <a:off x="1998269" y="2223432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E39C6AD-E7C6-D687-3A9C-B5E25E6E7BC7}"/>
              </a:ext>
            </a:extLst>
          </p:cNvPr>
          <p:cNvCxnSpPr>
            <a:cxnSpLocks/>
          </p:cNvCxnSpPr>
          <p:nvPr/>
        </p:nvCxnSpPr>
        <p:spPr>
          <a:xfrm>
            <a:off x="2174403" y="2230928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F52E49A-875D-0BA1-38AB-09874C1AA97F}"/>
              </a:ext>
            </a:extLst>
          </p:cNvPr>
          <p:cNvCxnSpPr/>
          <p:nvPr/>
        </p:nvCxnSpPr>
        <p:spPr>
          <a:xfrm>
            <a:off x="675617" y="1604111"/>
            <a:ext cx="381779" cy="161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0BD53C-881F-B13E-085A-7E1373388E5C}"/>
              </a:ext>
            </a:extLst>
          </p:cNvPr>
          <p:cNvCxnSpPr>
            <a:cxnSpLocks/>
          </p:cNvCxnSpPr>
          <p:nvPr/>
        </p:nvCxnSpPr>
        <p:spPr>
          <a:xfrm>
            <a:off x="2520295" y="2312803"/>
            <a:ext cx="173330" cy="27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CF2DC6B-B439-67A3-6BCB-8064F212D3B2}"/>
              </a:ext>
            </a:extLst>
          </p:cNvPr>
          <p:cNvCxnSpPr>
            <a:cxnSpLocks/>
          </p:cNvCxnSpPr>
          <p:nvPr/>
        </p:nvCxnSpPr>
        <p:spPr>
          <a:xfrm>
            <a:off x="2303691" y="2312803"/>
            <a:ext cx="173330" cy="27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C4E41ED-2ECC-40C6-3FCB-6503B9A75164}"/>
              </a:ext>
            </a:extLst>
          </p:cNvPr>
          <p:cNvSpPr txBox="1"/>
          <p:nvPr/>
        </p:nvSpPr>
        <p:spPr>
          <a:xfrm>
            <a:off x="2394366" y="2063869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0E7FC19-D587-FBF8-0BCE-CEDE37342FF9}"/>
              </a:ext>
            </a:extLst>
          </p:cNvPr>
          <p:cNvCxnSpPr>
            <a:cxnSpLocks/>
          </p:cNvCxnSpPr>
          <p:nvPr/>
        </p:nvCxnSpPr>
        <p:spPr>
          <a:xfrm flipH="1">
            <a:off x="2433398" y="2225452"/>
            <a:ext cx="68772" cy="13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3D62B84-41F4-A774-95F1-742AD7EAC833}"/>
              </a:ext>
            </a:extLst>
          </p:cNvPr>
          <p:cNvCxnSpPr>
            <a:cxnSpLocks/>
          </p:cNvCxnSpPr>
          <p:nvPr/>
        </p:nvCxnSpPr>
        <p:spPr>
          <a:xfrm>
            <a:off x="2610207" y="2231949"/>
            <a:ext cx="17907" cy="156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BDC45CC0-4601-BBA2-31A4-C19ED96288F9}"/>
              </a:ext>
            </a:extLst>
          </p:cNvPr>
          <p:cNvSpPr/>
          <p:nvPr/>
        </p:nvSpPr>
        <p:spPr>
          <a:xfrm>
            <a:off x="1495208" y="1269646"/>
            <a:ext cx="187408" cy="3138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B60D8B4-4259-7DA7-4ECA-945184900430}"/>
              </a:ext>
            </a:extLst>
          </p:cNvPr>
          <p:cNvSpPr/>
          <p:nvPr/>
        </p:nvSpPr>
        <p:spPr>
          <a:xfrm>
            <a:off x="688584" y="366779"/>
            <a:ext cx="381778" cy="3138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035B9E7-83DE-F6D6-8A15-B67C2660CE3B}"/>
              </a:ext>
            </a:extLst>
          </p:cNvPr>
          <p:cNvSpPr/>
          <p:nvPr/>
        </p:nvSpPr>
        <p:spPr>
          <a:xfrm>
            <a:off x="1491726" y="369210"/>
            <a:ext cx="411279" cy="3138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F53272A-1426-6EBD-FE39-8199F9FDCC95}"/>
              </a:ext>
            </a:extLst>
          </p:cNvPr>
          <p:cNvSpPr/>
          <p:nvPr/>
        </p:nvSpPr>
        <p:spPr>
          <a:xfrm>
            <a:off x="1897340" y="360568"/>
            <a:ext cx="387375" cy="45158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321DA2-98B4-389C-CD0C-E44F70F9B337}"/>
              </a:ext>
            </a:extLst>
          </p:cNvPr>
          <p:cNvSpPr/>
          <p:nvPr/>
        </p:nvSpPr>
        <p:spPr>
          <a:xfrm>
            <a:off x="1495208" y="522082"/>
            <a:ext cx="187408" cy="1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5FBC28D-0998-F97B-8BD6-FF2221F8AD9B}"/>
              </a:ext>
            </a:extLst>
          </p:cNvPr>
          <p:cNvSpPr txBox="1"/>
          <p:nvPr/>
        </p:nvSpPr>
        <p:spPr>
          <a:xfrm>
            <a:off x="637960" y="30106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 err="1"/>
              <a:t>empty</a:t>
            </a:r>
            <a:r>
              <a:rPr lang="sv-SE" sz="600"/>
              <a:t> or </a:t>
            </a:r>
            <a:r>
              <a:rPr lang="sv-SE" sz="600" err="1"/>
              <a:t>micro</a:t>
            </a:r>
            <a:r>
              <a:rPr lang="sv-SE" sz="600"/>
              <a:t> </a:t>
            </a:r>
            <a:r>
              <a:rPr lang="sv-SE" sz="600" err="1"/>
              <a:t>keep</a:t>
            </a:r>
            <a:r>
              <a:rPr lang="sv-SE" sz="600"/>
              <a:t> or </a:t>
            </a:r>
          </a:p>
          <a:p>
            <a:pPr algn="ctr"/>
            <a:r>
              <a:rPr lang="sv-SE" sz="600"/>
              <a:t>TRACK </a:t>
            </a:r>
            <a:r>
              <a:rPr lang="sv-SE" sz="600" err="1"/>
              <a:t>if</a:t>
            </a:r>
            <a:r>
              <a:rPr lang="sv-SE" sz="600"/>
              <a:t> </a:t>
            </a:r>
            <a:r>
              <a:rPr lang="sv-SE" sz="600" err="1"/>
              <a:t>needed</a:t>
            </a:r>
            <a:r>
              <a:rPr lang="sv-SE" sz="600"/>
              <a:t> for viral </a:t>
            </a:r>
            <a:r>
              <a:rPr lang="sv-SE" sz="600" err="1"/>
              <a:t>work</a:t>
            </a:r>
            <a:r>
              <a:rPr lang="sv-SE" sz="600"/>
              <a:t>?</a:t>
            </a:r>
            <a:endParaRPr lang="en-SE" sz="6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C3A94C1-2F9B-5B69-8105-5C48597DC9FF}"/>
              </a:ext>
            </a:extLst>
          </p:cNvPr>
          <p:cNvSpPr/>
          <p:nvPr/>
        </p:nvSpPr>
        <p:spPr>
          <a:xfrm>
            <a:off x="681329" y="3183643"/>
            <a:ext cx="414827" cy="321161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BFA898-914D-2C60-2B6E-42ED63B1F235}"/>
              </a:ext>
            </a:extLst>
          </p:cNvPr>
          <p:cNvSpPr/>
          <p:nvPr/>
        </p:nvSpPr>
        <p:spPr>
          <a:xfrm>
            <a:off x="681329" y="2305387"/>
            <a:ext cx="407610" cy="450587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1A98CD-6670-3041-0E70-4B6A64AFE854}"/>
              </a:ext>
            </a:extLst>
          </p:cNvPr>
          <p:cNvSpPr txBox="1"/>
          <p:nvPr/>
        </p:nvSpPr>
        <p:spPr>
          <a:xfrm>
            <a:off x="2733642" y="4951487"/>
            <a:ext cx="328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MEB</a:t>
            </a:r>
            <a:endParaRPr lang="en-SE" sz="6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DE48E8-FA5E-9D20-6DE3-EAAACB849207}"/>
              </a:ext>
            </a:extLst>
          </p:cNvPr>
          <p:cNvSpPr/>
          <p:nvPr/>
        </p:nvSpPr>
        <p:spPr>
          <a:xfrm>
            <a:off x="1256077" y="1600541"/>
            <a:ext cx="233552" cy="656894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555DE56-86C6-0975-B555-9C1F39655093}"/>
              </a:ext>
            </a:extLst>
          </p:cNvPr>
          <p:cNvSpPr/>
          <p:nvPr/>
        </p:nvSpPr>
        <p:spPr>
          <a:xfrm>
            <a:off x="7162305" y="1283036"/>
            <a:ext cx="387112" cy="29612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1C0811C-9CEA-742D-D5F8-007569606B77}"/>
              </a:ext>
            </a:extLst>
          </p:cNvPr>
          <p:cNvSpPr/>
          <p:nvPr/>
        </p:nvSpPr>
        <p:spPr>
          <a:xfrm>
            <a:off x="7956784" y="3197890"/>
            <a:ext cx="414825" cy="321161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E585D2-4E33-D9D0-6CA3-56882855273C}"/>
              </a:ext>
            </a:extLst>
          </p:cNvPr>
          <p:cNvSpPr/>
          <p:nvPr/>
        </p:nvSpPr>
        <p:spPr>
          <a:xfrm>
            <a:off x="5543666" y="1276264"/>
            <a:ext cx="186428" cy="313881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571680-1AAF-90BA-9E3B-32306DE37C48}"/>
              </a:ext>
            </a:extLst>
          </p:cNvPr>
          <p:cNvSpPr/>
          <p:nvPr/>
        </p:nvSpPr>
        <p:spPr>
          <a:xfrm>
            <a:off x="1762376" y="851228"/>
            <a:ext cx="244405" cy="26060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453719-A219-9B77-C6BB-9EE5DAFD3DFF}"/>
              </a:ext>
            </a:extLst>
          </p:cNvPr>
          <p:cNvSpPr txBox="1"/>
          <p:nvPr/>
        </p:nvSpPr>
        <p:spPr>
          <a:xfrm>
            <a:off x="1650736" y="1119463"/>
            <a:ext cx="5950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freezer</a:t>
            </a:r>
            <a:r>
              <a:rPr lang="sv-SE" sz="600"/>
              <a:t> </a:t>
            </a:r>
            <a:r>
              <a:rPr lang="sv-SE" sz="600" err="1"/>
              <a:t>room</a:t>
            </a:r>
            <a:endParaRPr lang="en-SE" sz="60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A1BE00E-68F3-AA43-6216-B8DC6E907AED}"/>
              </a:ext>
            </a:extLst>
          </p:cNvPr>
          <p:cNvCxnSpPr>
            <a:cxnSpLocks/>
          </p:cNvCxnSpPr>
          <p:nvPr/>
        </p:nvCxnSpPr>
        <p:spPr>
          <a:xfrm flipH="1" flipV="1">
            <a:off x="1885095" y="1065232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A6CD02-6C14-350A-2BC6-15AAE529F8C4}"/>
              </a:ext>
            </a:extLst>
          </p:cNvPr>
          <p:cNvSpPr/>
          <p:nvPr/>
        </p:nvSpPr>
        <p:spPr>
          <a:xfrm>
            <a:off x="3064773" y="4963254"/>
            <a:ext cx="204308" cy="13280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68A8F53-62C7-A1CF-946D-9130D5A92464}"/>
              </a:ext>
            </a:extLst>
          </p:cNvPr>
          <p:cNvSpPr/>
          <p:nvPr/>
        </p:nvSpPr>
        <p:spPr>
          <a:xfrm>
            <a:off x="2593933" y="4958901"/>
            <a:ext cx="204308" cy="132809"/>
          </a:xfrm>
          <a:prstGeom prst="rect">
            <a:avLst/>
          </a:prstGeom>
          <a:solidFill>
            <a:srgbClr val="92D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E1A810-F1BE-941D-0ABB-D7FFCA9FE46E}"/>
              </a:ext>
            </a:extLst>
          </p:cNvPr>
          <p:cNvSpPr txBox="1"/>
          <p:nvPr/>
        </p:nvSpPr>
        <p:spPr>
          <a:xfrm>
            <a:off x="3258683" y="4958437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Micro</a:t>
            </a:r>
            <a:endParaRPr lang="en-SE" sz="6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53536E6-4068-3F9E-5B8E-CA3782AF1E9C}"/>
              </a:ext>
            </a:extLst>
          </p:cNvPr>
          <p:cNvSpPr/>
          <p:nvPr/>
        </p:nvSpPr>
        <p:spPr>
          <a:xfrm>
            <a:off x="1290900" y="3942167"/>
            <a:ext cx="391715" cy="1586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D771BBA-44FE-0EA1-622E-40CCAE90C054}"/>
              </a:ext>
            </a:extLst>
          </p:cNvPr>
          <p:cNvSpPr/>
          <p:nvPr/>
        </p:nvSpPr>
        <p:spPr>
          <a:xfrm>
            <a:off x="1085503" y="4422972"/>
            <a:ext cx="297341" cy="1586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AAB7502-F0E6-E849-0E0E-2CD4CF902985}"/>
              </a:ext>
            </a:extLst>
          </p:cNvPr>
          <p:cNvSpPr/>
          <p:nvPr/>
        </p:nvSpPr>
        <p:spPr>
          <a:xfrm>
            <a:off x="1246126" y="4570715"/>
            <a:ext cx="136718" cy="1586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85FE709-2DEB-86C0-86BF-F5A4F8849272}"/>
              </a:ext>
            </a:extLst>
          </p:cNvPr>
          <p:cNvSpPr/>
          <p:nvPr/>
        </p:nvSpPr>
        <p:spPr>
          <a:xfrm>
            <a:off x="3685479" y="4944514"/>
            <a:ext cx="136718" cy="15862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486FEBC-BA9A-19D5-9E58-4D857C9198C4}"/>
              </a:ext>
            </a:extLst>
          </p:cNvPr>
          <p:cNvSpPr txBox="1"/>
          <p:nvPr/>
        </p:nvSpPr>
        <p:spPr>
          <a:xfrm>
            <a:off x="3796867" y="4943032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Immun</a:t>
            </a:r>
            <a:endParaRPr lang="en-SE" sz="6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DFDDDEE-460F-CC85-558E-2AA253DE7926}"/>
              </a:ext>
            </a:extLst>
          </p:cNvPr>
          <p:cNvSpPr/>
          <p:nvPr/>
        </p:nvSpPr>
        <p:spPr>
          <a:xfrm>
            <a:off x="1096156" y="4566022"/>
            <a:ext cx="136718" cy="15862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D3CE2C-C863-9B63-0D78-264501FD45A8}"/>
              </a:ext>
            </a:extLst>
          </p:cNvPr>
          <p:cNvSpPr/>
          <p:nvPr/>
        </p:nvSpPr>
        <p:spPr>
          <a:xfrm>
            <a:off x="1694017" y="3950127"/>
            <a:ext cx="191078" cy="15862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B91FF60-984E-F77C-18A3-96D642EC2FD9}"/>
              </a:ext>
            </a:extLst>
          </p:cNvPr>
          <p:cNvSpPr/>
          <p:nvPr/>
        </p:nvSpPr>
        <p:spPr>
          <a:xfrm>
            <a:off x="681027" y="4426515"/>
            <a:ext cx="376369" cy="291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F70358C-282C-8A10-3C48-BB4F9C492116}"/>
              </a:ext>
            </a:extLst>
          </p:cNvPr>
          <p:cNvSpPr/>
          <p:nvPr/>
        </p:nvSpPr>
        <p:spPr>
          <a:xfrm>
            <a:off x="2841862" y="3090017"/>
            <a:ext cx="224717" cy="4147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7" name="Right Triangle 126">
            <a:extLst>
              <a:ext uri="{FF2B5EF4-FFF2-40B4-BE49-F238E27FC236}">
                <a16:creationId xmlns:a16="http://schemas.microsoft.com/office/drawing/2014/main" id="{23D5F1D0-8BA2-960C-C987-4FA1CE8A6429}"/>
              </a:ext>
            </a:extLst>
          </p:cNvPr>
          <p:cNvSpPr/>
          <p:nvPr/>
        </p:nvSpPr>
        <p:spPr>
          <a:xfrm>
            <a:off x="2838381" y="3077887"/>
            <a:ext cx="216506" cy="414785"/>
          </a:xfrm>
          <a:prstGeom prst="rtTriangle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FB08F87-8543-3FB5-23B5-55D51619B8AB}"/>
              </a:ext>
            </a:extLst>
          </p:cNvPr>
          <p:cNvSpPr txBox="1"/>
          <p:nvPr/>
        </p:nvSpPr>
        <p:spPr>
          <a:xfrm>
            <a:off x="2679661" y="3633479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b="1" u="sng" err="1"/>
              <a:t>Immunol</a:t>
            </a:r>
            <a:r>
              <a:rPr lang="sv-SE" sz="600"/>
              <a:t> + </a:t>
            </a:r>
            <a:r>
              <a:rPr lang="sv-SE" sz="600" b="1" u="sng"/>
              <a:t>Uhlin</a:t>
            </a:r>
            <a:r>
              <a:rPr lang="sv-SE" sz="600" b="1"/>
              <a:t> </a:t>
            </a:r>
            <a:r>
              <a:rPr lang="sv-SE" sz="600" b="1" err="1"/>
              <a:t>ClinTech</a:t>
            </a:r>
            <a:endParaRPr lang="en-SE" sz="600" b="1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A7D6DB8-7357-C19D-C402-42A614251A60}"/>
              </a:ext>
            </a:extLst>
          </p:cNvPr>
          <p:cNvCxnSpPr>
            <a:cxnSpLocks/>
          </p:cNvCxnSpPr>
          <p:nvPr/>
        </p:nvCxnSpPr>
        <p:spPr>
          <a:xfrm flipH="1" flipV="1">
            <a:off x="2951164" y="3486786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AB8077E-03A7-DF56-ECF7-22FBDA7EDAF2}"/>
              </a:ext>
            </a:extLst>
          </p:cNvPr>
          <p:cNvSpPr/>
          <p:nvPr/>
        </p:nvSpPr>
        <p:spPr>
          <a:xfrm>
            <a:off x="2313540" y="3084176"/>
            <a:ext cx="513145" cy="40849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EAA631-B751-F1E4-08C8-54056577386E}"/>
              </a:ext>
            </a:extLst>
          </p:cNvPr>
          <p:cNvSpPr/>
          <p:nvPr/>
        </p:nvSpPr>
        <p:spPr>
          <a:xfrm>
            <a:off x="1495697" y="3194493"/>
            <a:ext cx="368837" cy="32116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A360C9F-CE01-CE3B-8AC4-022D1D1536F3}"/>
              </a:ext>
            </a:extLst>
          </p:cNvPr>
          <p:cNvSpPr/>
          <p:nvPr/>
        </p:nvSpPr>
        <p:spPr>
          <a:xfrm>
            <a:off x="1095169" y="516948"/>
            <a:ext cx="191957" cy="1729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263642E-80B4-162C-B956-47CC5B9AE6E2}"/>
              </a:ext>
            </a:extLst>
          </p:cNvPr>
          <p:cNvCxnSpPr>
            <a:cxnSpLocks/>
          </p:cNvCxnSpPr>
          <p:nvPr/>
        </p:nvCxnSpPr>
        <p:spPr>
          <a:xfrm>
            <a:off x="1490607" y="550364"/>
            <a:ext cx="173641" cy="127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A07AA2-5B82-B85D-FA5C-FCB79393CD5C}"/>
              </a:ext>
            </a:extLst>
          </p:cNvPr>
          <p:cNvSpPr/>
          <p:nvPr/>
        </p:nvSpPr>
        <p:spPr>
          <a:xfrm>
            <a:off x="1092587" y="347901"/>
            <a:ext cx="173568" cy="15862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4671667-DC5E-B2D3-33DE-25BAA29EF711}"/>
              </a:ext>
            </a:extLst>
          </p:cNvPr>
          <p:cNvSpPr/>
          <p:nvPr/>
        </p:nvSpPr>
        <p:spPr>
          <a:xfrm>
            <a:off x="1908131" y="355435"/>
            <a:ext cx="187408" cy="1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B0E9421-12C2-E4D0-2976-20F802477DCD}"/>
              </a:ext>
            </a:extLst>
          </p:cNvPr>
          <p:cNvCxnSpPr>
            <a:cxnSpLocks/>
          </p:cNvCxnSpPr>
          <p:nvPr/>
        </p:nvCxnSpPr>
        <p:spPr>
          <a:xfrm>
            <a:off x="1919706" y="377212"/>
            <a:ext cx="173641" cy="127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8517C3C-7BD9-ECC1-6967-4ECC3838E2C9}"/>
              </a:ext>
            </a:extLst>
          </p:cNvPr>
          <p:cNvCxnSpPr/>
          <p:nvPr/>
        </p:nvCxnSpPr>
        <p:spPr>
          <a:xfrm>
            <a:off x="678322" y="1380964"/>
            <a:ext cx="381779" cy="161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E41BC509-DCDA-2437-C3DF-BDED196FF64C}"/>
              </a:ext>
            </a:extLst>
          </p:cNvPr>
          <p:cNvSpPr txBox="1"/>
          <p:nvPr/>
        </p:nvSpPr>
        <p:spPr>
          <a:xfrm>
            <a:off x="111843" y="1405258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D2C19F4-9C09-90C4-47F7-26806A33D409}"/>
              </a:ext>
            </a:extLst>
          </p:cNvPr>
          <p:cNvCxnSpPr>
            <a:cxnSpLocks/>
          </p:cNvCxnSpPr>
          <p:nvPr/>
        </p:nvCxnSpPr>
        <p:spPr>
          <a:xfrm flipH="1">
            <a:off x="2007456" y="212728"/>
            <a:ext cx="47499" cy="17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7D54717A-BC2F-B0E7-CA2D-506982C5D453}"/>
              </a:ext>
            </a:extLst>
          </p:cNvPr>
          <p:cNvCxnSpPr>
            <a:cxnSpLocks/>
          </p:cNvCxnSpPr>
          <p:nvPr/>
        </p:nvCxnSpPr>
        <p:spPr>
          <a:xfrm flipH="1">
            <a:off x="1646387" y="215632"/>
            <a:ext cx="274388" cy="35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9B285EB-309D-311D-7FAB-25E52C8713B2}"/>
              </a:ext>
            </a:extLst>
          </p:cNvPr>
          <p:cNvCxnSpPr>
            <a:cxnSpLocks/>
          </p:cNvCxnSpPr>
          <p:nvPr/>
        </p:nvCxnSpPr>
        <p:spPr>
          <a:xfrm flipH="1" flipV="1">
            <a:off x="2355366" y="3464224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DA3F758-02EC-528D-6153-30C68543AD3A}"/>
              </a:ext>
            </a:extLst>
          </p:cNvPr>
          <p:cNvSpPr txBox="1"/>
          <p:nvPr/>
        </p:nvSpPr>
        <p:spPr>
          <a:xfrm>
            <a:off x="2186932" y="3599465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b="1" u="sng"/>
              <a:t>Micro</a:t>
            </a:r>
            <a:endParaRPr lang="en-SE" sz="600" b="1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09C07C-D1E1-6A46-5FD0-D873FDC3C3AA}"/>
              </a:ext>
            </a:extLst>
          </p:cNvPr>
          <p:cNvSpPr/>
          <p:nvPr/>
        </p:nvSpPr>
        <p:spPr>
          <a:xfrm>
            <a:off x="1279570" y="3169158"/>
            <a:ext cx="191078" cy="34989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5888FD5-D0C5-5F51-8824-AA44601B6684}"/>
              </a:ext>
            </a:extLst>
          </p:cNvPr>
          <p:cNvCxnSpPr>
            <a:cxnSpLocks/>
          </p:cNvCxnSpPr>
          <p:nvPr/>
        </p:nvCxnSpPr>
        <p:spPr>
          <a:xfrm flipH="1">
            <a:off x="1346321" y="270139"/>
            <a:ext cx="47499" cy="17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8919C26-6295-65B5-1248-E64B643A26C1}"/>
              </a:ext>
            </a:extLst>
          </p:cNvPr>
          <p:cNvCxnSpPr>
            <a:cxnSpLocks/>
          </p:cNvCxnSpPr>
          <p:nvPr/>
        </p:nvCxnSpPr>
        <p:spPr>
          <a:xfrm>
            <a:off x="1285002" y="366779"/>
            <a:ext cx="193810" cy="311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1BC63107-5005-3B15-8F80-F342C03A5E32}"/>
              </a:ext>
            </a:extLst>
          </p:cNvPr>
          <p:cNvSpPr txBox="1"/>
          <p:nvPr/>
        </p:nvSpPr>
        <p:spPr>
          <a:xfrm>
            <a:off x="1205183" y="1259306"/>
            <a:ext cx="3802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förråd</a:t>
            </a:r>
            <a:endParaRPr lang="en-SE" sz="60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660C904-BC07-D487-D10E-CBA9C15B19D0}"/>
              </a:ext>
            </a:extLst>
          </p:cNvPr>
          <p:cNvSpPr/>
          <p:nvPr/>
        </p:nvSpPr>
        <p:spPr>
          <a:xfrm>
            <a:off x="1242655" y="1270895"/>
            <a:ext cx="227993" cy="30630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49008D6-4818-D08C-7CE5-CDEA4649FD5F}"/>
              </a:ext>
            </a:extLst>
          </p:cNvPr>
          <p:cNvSpPr txBox="1"/>
          <p:nvPr/>
        </p:nvSpPr>
        <p:spPr>
          <a:xfrm>
            <a:off x="1230661" y="360096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Lars, Matti, </a:t>
            </a:r>
          </a:p>
          <a:p>
            <a:r>
              <a:rPr lang="sv-SE" sz="600" err="1"/>
              <a:t>Ujjwal</a:t>
            </a:r>
            <a:r>
              <a:rPr lang="sv-SE" sz="600"/>
              <a:t>, </a:t>
            </a:r>
            <a:r>
              <a:rPr lang="sv-SE" sz="600" err="1"/>
              <a:t>Giske</a:t>
            </a:r>
            <a:endParaRPr lang="en-SE" sz="6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BD40C5F-4063-F825-1C00-FE72B6C3BB43}"/>
              </a:ext>
            </a:extLst>
          </p:cNvPr>
          <p:cNvSpPr/>
          <p:nvPr/>
        </p:nvSpPr>
        <p:spPr>
          <a:xfrm>
            <a:off x="1397531" y="4424492"/>
            <a:ext cx="280543" cy="29310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2F9070E-2237-EBA5-07F4-1F6CC875DC1D}"/>
              </a:ext>
            </a:extLst>
          </p:cNvPr>
          <p:cNvSpPr/>
          <p:nvPr/>
        </p:nvSpPr>
        <p:spPr>
          <a:xfrm>
            <a:off x="1705480" y="4419469"/>
            <a:ext cx="280543" cy="29310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B1D95DE-3187-C3F9-965F-63782E66C55E}"/>
              </a:ext>
            </a:extLst>
          </p:cNvPr>
          <p:cNvSpPr/>
          <p:nvPr/>
        </p:nvSpPr>
        <p:spPr>
          <a:xfrm>
            <a:off x="2000710" y="4419469"/>
            <a:ext cx="280543" cy="29310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1449381-EE42-1369-EAC5-0FD4A9CA44D8}"/>
              </a:ext>
            </a:extLst>
          </p:cNvPr>
          <p:cNvSpPr txBox="1"/>
          <p:nvPr/>
        </p:nvSpPr>
        <p:spPr>
          <a:xfrm>
            <a:off x="1727572" y="3662495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/>
              <a:t>Peter, Robert,</a:t>
            </a:r>
          </a:p>
          <a:p>
            <a:r>
              <a:rPr lang="en-SE" sz="600"/>
              <a:t>Katarina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FE45B50-E2C2-54AC-ACA2-F8A096C323D2}"/>
              </a:ext>
            </a:extLst>
          </p:cNvPr>
          <p:cNvCxnSpPr>
            <a:cxnSpLocks/>
          </p:cNvCxnSpPr>
          <p:nvPr/>
        </p:nvCxnSpPr>
        <p:spPr>
          <a:xfrm>
            <a:off x="1512089" y="3856913"/>
            <a:ext cx="65338" cy="14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B613CE1-6930-1E53-1A05-68B7EF8E4919}"/>
              </a:ext>
            </a:extLst>
          </p:cNvPr>
          <p:cNvCxnSpPr>
            <a:cxnSpLocks/>
            <a:stCxn id="155" idx="2"/>
          </p:cNvCxnSpPr>
          <p:nvPr/>
        </p:nvCxnSpPr>
        <p:spPr>
          <a:xfrm flipH="1">
            <a:off x="1381907" y="3877964"/>
            <a:ext cx="141463" cy="13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8961403-B369-FE32-0DEC-9841B35EE41B}"/>
              </a:ext>
            </a:extLst>
          </p:cNvPr>
          <p:cNvCxnSpPr>
            <a:cxnSpLocks/>
          </p:cNvCxnSpPr>
          <p:nvPr/>
        </p:nvCxnSpPr>
        <p:spPr>
          <a:xfrm>
            <a:off x="1809360" y="3873404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C41E96B-781A-CEE4-314D-3119F0CAB426}"/>
              </a:ext>
            </a:extLst>
          </p:cNvPr>
          <p:cNvSpPr txBox="1"/>
          <p:nvPr/>
        </p:nvSpPr>
        <p:spPr>
          <a:xfrm>
            <a:off x="5239677" y="3646625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 err="1"/>
              <a:t>Bact</a:t>
            </a:r>
            <a:r>
              <a:rPr lang="sv-SE" sz="600"/>
              <a:t> </a:t>
            </a:r>
            <a:r>
              <a:rPr lang="sv-SE" sz="600" err="1"/>
              <a:t>lab</a:t>
            </a:r>
            <a:br>
              <a:rPr lang="sv-SE" sz="600"/>
            </a:br>
            <a:r>
              <a:rPr lang="sv-SE" sz="600"/>
              <a:t>(</a:t>
            </a:r>
            <a:r>
              <a:rPr lang="sv-SE" sz="600" err="1"/>
              <a:t>move</a:t>
            </a:r>
            <a:r>
              <a:rPr lang="sv-SE" sz="600"/>
              <a:t> to </a:t>
            </a:r>
            <a:r>
              <a:rPr lang="sv-SE" sz="600" err="1"/>
              <a:t>smaller</a:t>
            </a:r>
            <a:r>
              <a:rPr lang="sv-SE" sz="600"/>
              <a:t> </a:t>
            </a:r>
            <a:r>
              <a:rPr lang="sv-SE" sz="600" err="1"/>
              <a:t>room</a:t>
            </a:r>
            <a:r>
              <a:rPr lang="sv-SE" sz="600"/>
              <a:t>?)</a:t>
            </a:r>
            <a:endParaRPr lang="en-SE" sz="60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AA8AF8C-6C8F-8E21-8CB2-FFF9AC32E8F0}"/>
              </a:ext>
            </a:extLst>
          </p:cNvPr>
          <p:cNvSpPr/>
          <p:nvPr/>
        </p:nvSpPr>
        <p:spPr>
          <a:xfrm>
            <a:off x="5547142" y="3317370"/>
            <a:ext cx="186428" cy="2359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3CC2019-E534-6403-82B5-43339B4A8019}"/>
              </a:ext>
            </a:extLst>
          </p:cNvPr>
          <p:cNvSpPr/>
          <p:nvPr/>
        </p:nvSpPr>
        <p:spPr>
          <a:xfrm>
            <a:off x="5549897" y="3070302"/>
            <a:ext cx="180197" cy="24706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4D56F32-104B-7E4D-A072-0D4B4E9427A7}"/>
              </a:ext>
            </a:extLst>
          </p:cNvPr>
          <p:cNvSpPr/>
          <p:nvPr/>
        </p:nvSpPr>
        <p:spPr>
          <a:xfrm>
            <a:off x="5732857" y="3054386"/>
            <a:ext cx="204308" cy="461268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5069764-87D0-9D23-68C8-C660F6CC3ADB}"/>
              </a:ext>
            </a:extLst>
          </p:cNvPr>
          <p:cNvCxnSpPr>
            <a:cxnSpLocks/>
          </p:cNvCxnSpPr>
          <p:nvPr/>
        </p:nvCxnSpPr>
        <p:spPr>
          <a:xfrm flipH="1" flipV="1">
            <a:off x="5717601" y="3528023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41707F7-6859-E7EC-3FD0-64F60DB18704}"/>
              </a:ext>
            </a:extLst>
          </p:cNvPr>
          <p:cNvSpPr/>
          <p:nvPr/>
        </p:nvSpPr>
        <p:spPr>
          <a:xfrm>
            <a:off x="4774376" y="4927656"/>
            <a:ext cx="136718" cy="1586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D1A3CD8-0D8E-19F7-DA97-80FE9EF5D92A}"/>
              </a:ext>
            </a:extLst>
          </p:cNvPr>
          <p:cNvSpPr txBox="1"/>
          <p:nvPr/>
        </p:nvSpPr>
        <p:spPr>
          <a:xfrm>
            <a:off x="3571661" y="2076697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</a:t>
            </a:r>
            <a:endParaRPr lang="en-SE" sz="60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F4D746D-9BB9-9683-CE75-B15145AE0EE9}"/>
              </a:ext>
            </a:extLst>
          </p:cNvPr>
          <p:cNvSpPr txBox="1"/>
          <p:nvPr/>
        </p:nvSpPr>
        <p:spPr>
          <a:xfrm>
            <a:off x="3159721" y="2089054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</a:t>
            </a:r>
            <a:endParaRPr lang="en-SE" sz="60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11671E1-13AC-094F-A491-8EF1E41CE276}"/>
              </a:ext>
            </a:extLst>
          </p:cNvPr>
          <p:cNvSpPr/>
          <p:nvPr/>
        </p:nvSpPr>
        <p:spPr>
          <a:xfrm>
            <a:off x="2714513" y="2295647"/>
            <a:ext cx="387789" cy="331103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C7D634F-A9AB-2A4B-B831-0AE5DB57D377}"/>
              </a:ext>
            </a:extLst>
          </p:cNvPr>
          <p:cNvSpPr/>
          <p:nvPr/>
        </p:nvSpPr>
        <p:spPr>
          <a:xfrm>
            <a:off x="3113710" y="3948655"/>
            <a:ext cx="995469" cy="158621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865946A-4AE2-8AA2-69AC-08D448344903}"/>
              </a:ext>
            </a:extLst>
          </p:cNvPr>
          <p:cNvSpPr/>
          <p:nvPr/>
        </p:nvSpPr>
        <p:spPr>
          <a:xfrm>
            <a:off x="3491951" y="4422971"/>
            <a:ext cx="842779" cy="294626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C149824-1705-A27E-4142-3B9864A8DA23}"/>
              </a:ext>
            </a:extLst>
          </p:cNvPr>
          <p:cNvSpPr/>
          <p:nvPr/>
        </p:nvSpPr>
        <p:spPr>
          <a:xfrm>
            <a:off x="2909402" y="4423776"/>
            <a:ext cx="582548" cy="30435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0087258-F302-18BB-2C00-74930260D5A2}"/>
              </a:ext>
            </a:extLst>
          </p:cNvPr>
          <p:cNvSpPr txBox="1"/>
          <p:nvPr/>
        </p:nvSpPr>
        <p:spPr>
          <a:xfrm>
            <a:off x="4422635" y="4933393"/>
            <a:ext cx="311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CIM</a:t>
            </a:r>
            <a:endParaRPr lang="en-SE" sz="60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145F686-7A12-CDA2-7C7F-813C1DDD9DC3}"/>
              </a:ext>
            </a:extLst>
          </p:cNvPr>
          <p:cNvSpPr/>
          <p:nvPr/>
        </p:nvSpPr>
        <p:spPr>
          <a:xfrm>
            <a:off x="4723278" y="4420288"/>
            <a:ext cx="1420816" cy="30435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A7ABE20-58D9-BFC0-FE29-583491531608}"/>
              </a:ext>
            </a:extLst>
          </p:cNvPr>
          <p:cNvSpPr/>
          <p:nvPr/>
        </p:nvSpPr>
        <p:spPr>
          <a:xfrm>
            <a:off x="6746664" y="4418868"/>
            <a:ext cx="1624945" cy="30435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6C96BE-9AEA-D5B9-E506-7516B4BF672A}"/>
              </a:ext>
            </a:extLst>
          </p:cNvPr>
          <p:cNvSpPr/>
          <p:nvPr/>
        </p:nvSpPr>
        <p:spPr>
          <a:xfrm>
            <a:off x="7156507" y="3942167"/>
            <a:ext cx="605588" cy="17874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7B99B82-C3E3-8BED-93BA-8E5AB75A6D74}"/>
              </a:ext>
            </a:extLst>
          </p:cNvPr>
          <p:cNvSpPr/>
          <p:nvPr/>
        </p:nvSpPr>
        <p:spPr>
          <a:xfrm>
            <a:off x="4716217" y="3948656"/>
            <a:ext cx="1220948" cy="17874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C5708FF-6835-EA52-4493-1D3367FB0DB2}"/>
              </a:ext>
            </a:extLst>
          </p:cNvPr>
          <p:cNvSpPr/>
          <p:nvPr/>
        </p:nvSpPr>
        <p:spPr>
          <a:xfrm>
            <a:off x="5958684" y="3070302"/>
            <a:ext cx="1803411" cy="45772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53E491C-7B8B-CD26-22EB-E6C5786E7BB0}"/>
              </a:ext>
            </a:extLst>
          </p:cNvPr>
          <p:cNvSpPr/>
          <p:nvPr/>
        </p:nvSpPr>
        <p:spPr>
          <a:xfrm>
            <a:off x="4256376" y="4919241"/>
            <a:ext cx="215808" cy="17874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AC0A276-9F30-A73C-B16F-666336820FE6}"/>
              </a:ext>
            </a:extLst>
          </p:cNvPr>
          <p:cNvSpPr txBox="1"/>
          <p:nvPr/>
        </p:nvSpPr>
        <p:spPr>
          <a:xfrm>
            <a:off x="6267707" y="2571750"/>
            <a:ext cx="5950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freezer</a:t>
            </a:r>
            <a:r>
              <a:rPr lang="sv-SE" sz="600"/>
              <a:t> </a:t>
            </a:r>
            <a:r>
              <a:rPr lang="sv-SE" sz="600" err="1"/>
              <a:t>room</a:t>
            </a:r>
            <a:endParaRPr lang="en-SE" sz="600"/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A673586-4BA4-C523-6EE3-48D40A48BC62}"/>
              </a:ext>
            </a:extLst>
          </p:cNvPr>
          <p:cNvCxnSpPr>
            <a:cxnSpLocks/>
          </p:cNvCxnSpPr>
          <p:nvPr/>
        </p:nvCxnSpPr>
        <p:spPr>
          <a:xfrm>
            <a:off x="6502066" y="2669752"/>
            <a:ext cx="0" cy="176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A7974BA-EF4A-28DB-7D81-309EE2445799}"/>
              </a:ext>
            </a:extLst>
          </p:cNvPr>
          <p:cNvSpPr/>
          <p:nvPr/>
        </p:nvSpPr>
        <p:spPr>
          <a:xfrm>
            <a:off x="6369267" y="2751632"/>
            <a:ext cx="344143" cy="2838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6B98DDA-213F-EE95-5F2F-637FC29D726E}"/>
              </a:ext>
            </a:extLst>
          </p:cNvPr>
          <p:cNvSpPr/>
          <p:nvPr/>
        </p:nvSpPr>
        <p:spPr>
          <a:xfrm>
            <a:off x="6943152" y="347901"/>
            <a:ext cx="606265" cy="33275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FB5D279-EC75-E72C-C684-E74444CE8A5D}"/>
              </a:ext>
            </a:extLst>
          </p:cNvPr>
          <p:cNvSpPr/>
          <p:nvPr/>
        </p:nvSpPr>
        <p:spPr>
          <a:xfrm>
            <a:off x="6943152" y="882832"/>
            <a:ext cx="219153" cy="22899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53C61E3-1DA7-C1FF-214B-3585337FAC2B}"/>
              </a:ext>
            </a:extLst>
          </p:cNvPr>
          <p:cNvSpPr txBox="1"/>
          <p:nvPr/>
        </p:nvSpPr>
        <p:spPr>
          <a:xfrm>
            <a:off x="6814972" y="1114998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cold</a:t>
            </a:r>
            <a:r>
              <a:rPr lang="sv-SE" sz="600"/>
              <a:t> </a:t>
            </a:r>
            <a:r>
              <a:rPr lang="sv-SE" sz="600" err="1"/>
              <a:t>room</a:t>
            </a:r>
            <a:r>
              <a:rPr lang="sv-SE" sz="600"/>
              <a:t>?</a:t>
            </a:r>
            <a:endParaRPr lang="en-SE" sz="600"/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08C3B07-E51A-1031-4473-4B9BAA19E603}"/>
              </a:ext>
            </a:extLst>
          </p:cNvPr>
          <p:cNvCxnSpPr>
            <a:cxnSpLocks/>
          </p:cNvCxnSpPr>
          <p:nvPr/>
        </p:nvCxnSpPr>
        <p:spPr>
          <a:xfrm flipH="1" flipV="1">
            <a:off x="7049331" y="1060766"/>
            <a:ext cx="1" cy="15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5BA8FE-9678-FBAB-7980-D85E1189F38A}"/>
              </a:ext>
            </a:extLst>
          </p:cNvPr>
          <p:cNvSpPr/>
          <p:nvPr/>
        </p:nvSpPr>
        <p:spPr>
          <a:xfrm>
            <a:off x="5117385" y="2295881"/>
            <a:ext cx="1212212" cy="31388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B304972C-B8CD-CDC9-D719-2CE3510C6C74}"/>
              </a:ext>
            </a:extLst>
          </p:cNvPr>
          <p:cNvSpPr/>
          <p:nvPr/>
        </p:nvSpPr>
        <p:spPr>
          <a:xfrm>
            <a:off x="6346955" y="2265594"/>
            <a:ext cx="1212182" cy="3477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050">
                <a:solidFill>
                  <a:schemeClr val="accent6">
                    <a:lumMod val="50000"/>
                  </a:schemeClr>
                </a:solidFill>
              </a:rPr>
              <a:t>Who rents what?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CCC6B38-F11F-7187-CE91-7886738CBF86}"/>
              </a:ext>
            </a:extLst>
          </p:cNvPr>
          <p:cNvSpPr/>
          <p:nvPr/>
        </p:nvSpPr>
        <p:spPr>
          <a:xfrm>
            <a:off x="5747451" y="1273167"/>
            <a:ext cx="1409056" cy="33275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B91213F-1D5F-61DE-31E1-02B4115DF59E}"/>
              </a:ext>
            </a:extLst>
          </p:cNvPr>
          <p:cNvSpPr/>
          <p:nvPr/>
        </p:nvSpPr>
        <p:spPr>
          <a:xfrm>
            <a:off x="7559136" y="364196"/>
            <a:ext cx="812473" cy="31388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B09547-AB8C-788A-C8FD-BE0277FB16E0}"/>
              </a:ext>
            </a:extLst>
          </p:cNvPr>
          <p:cNvCxnSpPr>
            <a:cxnSpLocks/>
          </p:cNvCxnSpPr>
          <p:nvPr/>
        </p:nvCxnSpPr>
        <p:spPr>
          <a:xfrm>
            <a:off x="5127819" y="1287281"/>
            <a:ext cx="398490" cy="296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6A3BF74-C17B-3484-63A9-470C03ACE4C4}"/>
              </a:ext>
            </a:extLst>
          </p:cNvPr>
          <p:cNvSpPr/>
          <p:nvPr/>
        </p:nvSpPr>
        <p:spPr>
          <a:xfrm>
            <a:off x="1289389" y="4795936"/>
            <a:ext cx="187408" cy="1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6159801-E5A1-B2CD-835A-B978B7EAD8F8}"/>
              </a:ext>
            </a:extLst>
          </p:cNvPr>
          <p:cNvCxnSpPr>
            <a:cxnSpLocks/>
          </p:cNvCxnSpPr>
          <p:nvPr/>
        </p:nvCxnSpPr>
        <p:spPr>
          <a:xfrm>
            <a:off x="1284788" y="4824217"/>
            <a:ext cx="173641" cy="127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4505588E-AD20-B0C2-8971-BCB1A527987B}"/>
              </a:ext>
            </a:extLst>
          </p:cNvPr>
          <p:cNvSpPr txBox="1"/>
          <p:nvPr/>
        </p:nvSpPr>
        <p:spPr>
          <a:xfrm>
            <a:off x="1415911" y="4792348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BE6C7DF-AF20-01E2-877D-DDF44343BAB6}"/>
              </a:ext>
            </a:extLst>
          </p:cNvPr>
          <p:cNvSpPr/>
          <p:nvPr/>
        </p:nvSpPr>
        <p:spPr>
          <a:xfrm>
            <a:off x="7571339" y="1294846"/>
            <a:ext cx="686367" cy="13149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050">
                <a:solidFill>
                  <a:schemeClr val="tx1"/>
                </a:solidFill>
              </a:rPr>
              <a:t>BSLIII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7DC21531-A57C-1460-CD9B-355787385FB3}"/>
              </a:ext>
            </a:extLst>
          </p:cNvPr>
          <p:cNvSpPr/>
          <p:nvPr/>
        </p:nvSpPr>
        <p:spPr>
          <a:xfrm>
            <a:off x="2317342" y="352019"/>
            <a:ext cx="1791833" cy="122518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p</a:t>
            </a:r>
            <a:r>
              <a:rPr lang="en-SE" sz="1050">
                <a:solidFill>
                  <a:schemeClr val="tx1"/>
                </a:solidFill>
              </a:rPr>
              <a:t>re-GMP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D13ABD50-A250-10DD-E6B5-FE1C1F899E9B}"/>
              </a:ext>
            </a:extLst>
          </p:cNvPr>
          <p:cNvCxnSpPr>
            <a:cxnSpLocks/>
          </p:cNvCxnSpPr>
          <p:nvPr/>
        </p:nvCxnSpPr>
        <p:spPr>
          <a:xfrm flipH="1" flipV="1">
            <a:off x="2224402" y="1544466"/>
            <a:ext cx="86838" cy="16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6BF4FAB1-22DE-29C1-ADA0-521900708B89}"/>
              </a:ext>
            </a:extLst>
          </p:cNvPr>
          <p:cNvSpPr txBox="1"/>
          <p:nvPr/>
        </p:nvSpPr>
        <p:spPr>
          <a:xfrm>
            <a:off x="2258043" y="1620149"/>
            <a:ext cx="2199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?</a:t>
            </a:r>
            <a:endParaRPr lang="en-SE" sz="600"/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E1EC8E64-56C3-F0D8-A52A-E5BB7479CCAE}"/>
              </a:ext>
            </a:extLst>
          </p:cNvPr>
          <p:cNvCxnSpPr>
            <a:cxnSpLocks/>
          </p:cNvCxnSpPr>
          <p:nvPr/>
        </p:nvCxnSpPr>
        <p:spPr>
          <a:xfrm>
            <a:off x="3303533" y="2213823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571790C-588D-389D-7AC5-86EF00501A99}"/>
              </a:ext>
            </a:extLst>
          </p:cNvPr>
          <p:cNvCxnSpPr>
            <a:cxnSpLocks/>
          </p:cNvCxnSpPr>
          <p:nvPr/>
        </p:nvCxnSpPr>
        <p:spPr>
          <a:xfrm>
            <a:off x="3708394" y="2210024"/>
            <a:ext cx="8512" cy="17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59E1CCA8-9290-FFB8-B8DC-A032DE81CB93}"/>
              </a:ext>
            </a:extLst>
          </p:cNvPr>
          <p:cNvSpPr txBox="1"/>
          <p:nvPr/>
        </p:nvSpPr>
        <p:spPr>
          <a:xfrm>
            <a:off x="4846159" y="4924692"/>
            <a:ext cx="13420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 (=</a:t>
            </a:r>
            <a:r>
              <a:rPr lang="sv-SE" sz="600" err="1"/>
              <a:t>BCM+Palm-Apergi+Heuchel</a:t>
            </a:r>
            <a:r>
              <a:rPr lang="sv-SE" sz="600"/>
              <a:t>)</a:t>
            </a:r>
            <a:endParaRPr lang="en-SE" sz="60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C59DEB2-3A7D-EC95-7DED-94DF8D76CAE7}"/>
              </a:ext>
            </a:extLst>
          </p:cNvPr>
          <p:cNvSpPr/>
          <p:nvPr/>
        </p:nvSpPr>
        <p:spPr>
          <a:xfrm>
            <a:off x="3113710" y="2297108"/>
            <a:ext cx="392989" cy="292705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D69164A-074C-EF7A-3F07-690A1DC36C44}"/>
              </a:ext>
            </a:extLst>
          </p:cNvPr>
          <p:cNvSpPr/>
          <p:nvPr/>
        </p:nvSpPr>
        <p:spPr>
          <a:xfrm>
            <a:off x="3524057" y="2306469"/>
            <a:ext cx="392989" cy="292705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2A9C26E-B2D6-FB42-9A0B-B067C12181F1}"/>
              </a:ext>
            </a:extLst>
          </p:cNvPr>
          <p:cNvCxnSpPr>
            <a:cxnSpLocks/>
          </p:cNvCxnSpPr>
          <p:nvPr/>
        </p:nvCxnSpPr>
        <p:spPr>
          <a:xfrm>
            <a:off x="584599" y="1911002"/>
            <a:ext cx="153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1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7266E-7070-C7A1-7EE8-9BD66A33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4" y="149494"/>
            <a:ext cx="8353425" cy="479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0628B-5946-3FD9-B1BA-6548A51A7C86}"/>
              </a:ext>
            </a:extLst>
          </p:cNvPr>
          <p:cNvSpPr txBox="1"/>
          <p:nvPr/>
        </p:nvSpPr>
        <p:spPr>
          <a:xfrm>
            <a:off x="0" y="13901"/>
            <a:ext cx="564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/>
              <a:t>F</a:t>
            </a:r>
            <a:r>
              <a:rPr lang="en-SE" sz="1050"/>
              <a:t>loor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6F6252-6928-3723-0543-BEAB126B1E4A}"/>
              </a:ext>
            </a:extLst>
          </p:cNvPr>
          <p:cNvCxnSpPr>
            <a:cxnSpLocks/>
          </p:cNvCxnSpPr>
          <p:nvPr/>
        </p:nvCxnSpPr>
        <p:spPr>
          <a:xfrm>
            <a:off x="673443" y="345989"/>
            <a:ext cx="34351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A5AD42-A5FE-2C87-7906-33269BE1D322}"/>
              </a:ext>
            </a:extLst>
          </p:cNvPr>
          <p:cNvCxnSpPr>
            <a:cxnSpLocks/>
          </p:cNvCxnSpPr>
          <p:nvPr/>
        </p:nvCxnSpPr>
        <p:spPr>
          <a:xfrm>
            <a:off x="4114800" y="352168"/>
            <a:ext cx="0" cy="1102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386983-0BC1-BEE0-2F3C-85110A1D9020}"/>
              </a:ext>
            </a:extLst>
          </p:cNvPr>
          <p:cNvCxnSpPr>
            <a:cxnSpLocks/>
          </p:cNvCxnSpPr>
          <p:nvPr/>
        </p:nvCxnSpPr>
        <p:spPr>
          <a:xfrm flipH="1">
            <a:off x="1248032" y="1594022"/>
            <a:ext cx="26875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1F8A6-2400-76A1-AC2D-3A4D11FB526F}"/>
              </a:ext>
            </a:extLst>
          </p:cNvPr>
          <p:cNvCxnSpPr/>
          <p:nvPr/>
        </p:nvCxnSpPr>
        <p:spPr>
          <a:xfrm>
            <a:off x="673443" y="352168"/>
            <a:ext cx="0" cy="469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CE493A-2A87-5F83-79FF-88752B41DD04}"/>
              </a:ext>
            </a:extLst>
          </p:cNvPr>
          <p:cNvCxnSpPr/>
          <p:nvPr/>
        </p:nvCxnSpPr>
        <p:spPr>
          <a:xfrm>
            <a:off x="673443" y="821724"/>
            <a:ext cx="4448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847B86-4720-F114-D8F4-692094A38598}"/>
              </a:ext>
            </a:extLst>
          </p:cNvPr>
          <p:cNvCxnSpPr/>
          <p:nvPr/>
        </p:nvCxnSpPr>
        <p:spPr>
          <a:xfrm>
            <a:off x="1130643" y="821725"/>
            <a:ext cx="0" cy="518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C12BDF-9F01-8419-4887-E91C73F40D91}"/>
              </a:ext>
            </a:extLst>
          </p:cNvPr>
          <p:cNvCxnSpPr/>
          <p:nvPr/>
        </p:nvCxnSpPr>
        <p:spPr>
          <a:xfrm>
            <a:off x="1118287" y="1353065"/>
            <a:ext cx="1297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7BADA1-F641-2182-5655-CF7064773382}"/>
              </a:ext>
            </a:extLst>
          </p:cNvPr>
          <p:cNvCxnSpPr/>
          <p:nvPr/>
        </p:nvCxnSpPr>
        <p:spPr>
          <a:xfrm>
            <a:off x="1248032" y="1340709"/>
            <a:ext cx="0" cy="253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54CAC4-6E35-D171-F7DF-DD3FA417B725}"/>
              </a:ext>
            </a:extLst>
          </p:cNvPr>
          <p:cNvSpPr txBox="1"/>
          <p:nvPr/>
        </p:nvSpPr>
        <p:spPr>
          <a:xfrm>
            <a:off x="1992219" y="586946"/>
            <a:ext cx="10134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/>
              <a:t>C</a:t>
            </a:r>
            <a:r>
              <a:rPr lang="en-SE" sz="1050"/>
              <a:t>ourse labs etc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3D9D4E-B30C-1257-C322-B9EC17AC0265}"/>
              </a:ext>
            </a:extLst>
          </p:cNvPr>
          <p:cNvCxnSpPr>
            <a:cxnSpLocks/>
          </p:cNvCxnSpPr>
          <p:nvPr/>
        </p:nvCxnSpPr>
        <p:spPr>
          <a:xfrm flipH="1">
            <a:off x="3932539" y="1455008"/>
            <a:ext cx="3089" cy="1390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F9825E-02F8-A924-700E-A4F8D06F1F71}"/>
              </a:ext>
            </a:extLst>
          </p:cNvPr>
          <p:cNvCxnSpPr>
            <a:cxnSpLocks/>
          </p:cNvCxnSpPr>
          <p:nvPr/>
        </p:nvCxnSpPr>
        <p:spPr>
          <a:xfrm>
            <a:off x="3932538" y="1436473"/>
            <a:ext cx="1822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0E6EBDA-D016-DB94-3C81-1D1F04FDD6A0}"/>
              </a:ext>
            </a:extLst>
          </p:cNvPr>
          <p:cNvSpPr txBox="1"/>
          <p:nvPr/>
        </p:nvSpPr>
        <p:spPr>
          <a:xfrm>
            <a:off x="29214" y="2001289"/>
            <a:ext cx="569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600" b="1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Rooyackers</a:t>
            </a:r>
            <a:r>
              <a:rPr lang="en-SE" sz="600" b="1"/>
              <a:t> </a:t>
            </a:r>
            <a:br>
              <a:rPr lang="en-SE" sz="600" b="1"/>
            </a:br>
            <a:r>
              <a:rPr lang="sv-SE" sz="600" b="1" err="1"/>
              <a:t>ClinTech</a:t>
            </a:r>
            <a:endParaRPr lang="sv-SE" sz="600" b="1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2124A63-9AF3-529E-4624-4862DF5C3B0B}"/>
              </a:ext>
            </a:extLst>
          </p:cNvPr>
          <p:cNvCxnSpPr>
            <a:cxnSpLocks/>
          </p:cNvCxnSpPr>
          <p:nvPr/>
        </p:nvCxnSpPr>
        <p:spPr>
          <a:xfrm flipV="1">
            <a:off x="404194" y="1664026"/>
            <a:ext cx="271424" cy="11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DAAF944-5C1B-15A1-0A1C-A057DF537FF6}"/>
              </a:ext>
            </a:extLst>
          </p:cNvPr>
          <p:cNvSpPr txBox="1"/>
          <p:nvPr/>
        </p:nvSpPr>
        <p:spPr>
          <a:xfrm>
            <a:off x="-39964" y="1724640"/>
            <a:ext cx="7825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u="sng" err="1">
                <a:solidFill>
                  <a:srgbClr val="000000"/>
                </a:solidFill>
                <a:ea typeface="Calibri" panose="020F0502020204030204" pitchFamily="34" charset="0"/>
              </a:rPr>
              <a:t>Honcharenko</a:t>
            </a:r>
            <a:r>
              <a:rPr lang="en-US" sz="600" b="1">
                <a:solidFill>
                  <a:srgbClr val="000000"/>
                </a:solidFill>
                <a:ea typeface="Calibri" panose="020F0502020204030204" pitchFamily="34" charset="0"/>
              </a:rPr>
              <a:t> BCM</a:t>
            </a:r>
            <a:endParaRPr lang="en-SE" sz="600" b="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7EFC3DF-F4DD-A340-EB32-775FC484235C}"/>
              </a:ext>
            </a:extLst>
          </p:cNvPr>
          <p:cNvSpPr/>
          <p:nvPr/>
        </p:nvSpPr>
        <p:spPr>
          <a:xfrm>
            <a:off x="685800" y="1121886"/>
            <a:ext cx="416213" cy="46162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EA751C-3DFE-1CF5-661B-2F089D26296C}"/>
              </a:ext>
            </a:extLst>
          </p:cNvPr>
          <p:cNvCxnSpPr>
            <a:cxnSpLocks/>
          </p:cNvCxnSpPr>
          <p:nvPr/>
        </p:nvCxnSpPr>
        <p:spPr>
          <a:xfrm>
            <a:off x="404194" y="1883677"/>
            <a:ext cx="412642" cy="29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4802FC4-43DC-35A9-4930-F8DD3ECBAF76}"/>
              </a:ext>
            </a:extLst>
          </p:cNvPr>
          <p:cNvCxnSpPr>
            <a:cxnSpLocks/>
          </p:cNvCxnSpPr>
          <p:nvPr/>
        </p:nvCxnSpPr>
        <p:spPr>
          <a:xfrm flipV="1">
            <a:off x="492106" y="1934897"/>
            <a:ext cx="201545" cy="2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153FC80-5F70-B483-3CB7-87319BA26ED5}"/>
              </a:ext>
            </a:extLst>
          </p:cNvPr>
          <p:cNvSpPr txBox="1"/>
          <p:nvPr/>
        </p:nvSpPr>
        <p:spPr>
          <a:xfrm>
            <a:off x="-66996" y="229093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600" b="1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Rooyackers 50%</a:t>
            </a:r>
            <a:r>
              <a:rPr lang="en-SE" sz="600" b="1"/>
              <a:t> </a:t>
            </a:r>
            <a:br>
              <a:rPr lang="en-SE" sz="600" b="1"/>
            </a:br>
            <a:r>
              <a:rPr lang="sv-SE" sz="600"/>
              <a:t>plats instrument 50%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B3C861-DF72-9E9B-697D-40197CA41C21}"/>
              </a:ext>
            </a:extLst>
          </p:cNvPr>
          <p:cNvCxnSpPr>
            <a:cxnSpLocks/>
          </p:cNvCxnSpPr>
          <p:nvPr/>
        </p:nvCxnSpPr>
        <p:spPr>
          <a:xfrm flipV="1">
            <a:off x="627817" y="2335650"/>
            <a:ext cx="202520" cy="67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AC31515-773B-047A-C785-376D604D3CCB}"/>
              </a:ext>
            </a:extLst>
          </p:cNvPr>
          <p:cNvSpPr/>
          <p:nvPr/>
        </p:nvSpPr>
        <p:spPr>
          <a:xfrm>
            <a:off x="675877" y="1767801"/>
            <a:ext cx="416213" cy="240994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A79FC504-77B4-DC35-141C-B58C1DA8FB9F}"/>
              </a:ext>
            </a:extLst>
          </p:cNvPr>
          <p:cNvSpPr/>
          <p:nvPr/>
        </p:nvSpPr>
        <p:spPr>
          <a:xfrm>
            <a:off x="681820" y="2325353"/>
            <a:ext cx="410269" cy="161583"/>
          </a:xfrm>
          <a:prstGeom prst="rtTriangle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A983B35B-7BDA-06D8-865D-404656547DD9}"/>
              </a:ext>
            </a:extLst>
          </p:cNvPr>
          <p:cNvSpPr/>
          <p:nvPr/>
        </p:nvSpPr>
        <p:spPr>
          <a:xfrm rot="10800000">
            <a:off x="673443" y="2302668"/>
            <a:ext cx="410269" cy="161583"/>
          </a:xfrm>
          <a:prstGeom prst="rtTriangle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8925D6-37FF-7271-1EBA-83BD1D4AA9F4}"/>
              </a:ext>
            </a:extLst>
          </p:cNvPr>
          <p:cNvSpPr/>
          <p:nvPr/>
        </p:nvSpPr>
        <p:spPr>
          <a:xfrm>
            <a:off x="685800" y="2523161"/>
            <a:ext cx="416213" cy="23496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D4812E-F81D-3FE5-D481-DF259568E1AA}"/>
              </a:ext>
            </a:extLst>
          </p:cNvPr>
          <p:cNvSpPr/>
          <p:nvPr/>
        </p:nvSpPr>
        <p:spPr>
          <a:xfrm>
            <a:off x="693281" y="1589352"/>
            <a:ext cx="402788" cy="17819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94FD4E0-BDED-E5A7-7338-C8348B6EDC87}"/>
              </a:ext>
            </a:extLst>
          </p:cNvPr>
          <p:cNvSpPr/>
          <p:nvPr/>
        </p:nvSpPr>
        <p:spPr>
          <a:xfrm>
            <a:off x="685203" y="2026135"/>
            <a:ext cx="412642" cy="270444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4B2B6F-4875-A05F-777D-A9CBB55E377A}"/>
              </a:ext>
            </a:extLst>
          </p:cNvPr>
          <p:cNvSpPr/>
          <p:nvPr/>
        </p:nvSpPr>
        <p:spPr>
          <a:xfrm>
            <a:off x="3116394" y="3057963"/>
            <a:ext cx="816144" cy="49150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BFBAD4B-10B9-0BD8-12BD-BABA6DF8CD5B}"/>
              </a:ext>
            </a:extLst>
          </p:cNvPr>
          <p:cNvSpPr/>
          <p:nvPr/>
        </p:nvSpPr>
        <p:spPr>
          <a:xfrm>
            <a:off x="675617" y="4821757"/>
            <a:ext cx="204308" cy="13280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0375E6-628A-7793-FF06-68B341231CD7}"/>
              </a:ext>
            </a:extLst>
          </p:cNvPr>
          <p:cNvSpPr txBox="1"/>
          <p:nvPr/>
        </p:nvSpPr>
        <p:spPr>
          <a:xfrm>
            <a:off x="830336" y="4807369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common</a:t>
            </a:r>
            <a:endParaRPr lang="en-SE" sz="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9175BB-38F1-4335-FD6D-189EB50CC877}"/>
              </a:ext>
            </a:extLst>
          </p:cNvPr>
          <p:cNvSpPr/>
          <p:nvPr/>
        </p:nvSpPr>
        <p:spPr>
          <a:xfrm>
            <a:off x="685800" y="4983340"/>
            <a:ext cx="204308" cy="13280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15EF834-700E-D6E7-9B2E-C2CD3F6740FE}"/>
              </a:ext>
            </a:extLst>
          </p:cNvPr>
          <p:cNvSpPr txBox="1"/>
          <p:nvPr/>
        </p:nvSpPr>
        <p:spPr>
          <a:xfrm>
            <a:off x="854696" y="4955396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ClinTech</a:t>
            </a:r>
            <a:endParaRPr lang="en-SE" sz="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857BAB-0555-FDC4-E8F9-2EB83DBC963E}"/>
              </a:ext>
            </a:extLst>
          </p:cNvPr>
          <p:cNvSpPr/>
          <p:nvPr/>
        </p:nvSpPr>
        <p:spPr>
          <a:xfrm>
            <a:off x="1284456" y="4973288"/>
            <a:ext cx="204308" cy="13280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09A316-5367-9E15-3C3C-F49966C70A05}"/>
              </a:ext>
            </a:extLst>
          </p:cNvPr>
          <p:cNvSpPr txBox="1"/>
          <p:nvPr/>
        </p:nvSpPr>
        <p:spPr>
          <a:xfrm>
            <a:off x="1427618" y="4956598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CellTherapy</a:t>
            </a:r>
            <a:endParaRPr lang="en-SE" sz="6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159943D-F663-435B-3C74-2DCD1061FB00}"/>
              </a:ext>
            </a:extLst>
          </p:cNvPr>
          <p:cNvSpPr/>
          <p:nvPr/>
        </p:nvSpPr>
        <p:spPr>
          <a:xfrm>
            <a:off x="1943588" y="4963254"/>
            <a:ext cx="204308" cy="132809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946A51-32B7-3F3D-211A-8F97AB492169}"/>
              </a:ext>
            </a:extLst>
          </p:cNvPr>
          <p:cNvSpPr txBox="1"/>
          <p:nvPr/>
        </p:nvSpPr>
        <p:spPr>
          <a:xfrm>
            <a:off x="2112655" y="4944514"/>
            <a:ext cx="4812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DentMed</a:t>
            </a:r>
            <a:endParaRPr lang="en-SE" sz="6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89F0A6-8AC1-96D6-8B8C-4CC229D12E4F}"/>
              </a:ext>
            </a:extLst>
          </p:cNvPr>
          <p:cNvSpPr txBox="1"/>
          <p:nvPr/>
        </p:nvSpPr>
        <p:spPr>
          <a:xfrm>
            <a:off x="2733642" y="4951487"/>
            <a:ext cx="328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MEB</a:t>
            </a:r>
            <a:endParaRPr lang="en-SE" sz="6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617CB6-4F6C-0C79-2853-4D17052414DF}"/>
              </a:ext>
            </a:extLst>
          </p:cNvPr>
          <p:cNvSpPr/>
          <p:nvPr/>
        </p:nvSpPr>
        <p:spPr>
          <a:xfrm>
            <a:off x="3064773" y="4963254"/>
            <a:ext cx="204308" cy="13280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42C71E8-B095-C42D-0A42-9B9E1F5FCD6D}"/>
              </a:ext>
            </a:extLst>
          </p:cNvPr>
          <p:cNvSpPr/>
          <p:nvPr/>
        </p:nvSpPr>
        <p:spPr>
          <a:xfrm>
            <a:off x="2593933" y="4958901"/>
            <a:ext cx="204308" cy="132809"/>
          </a:xfrm>
          <a:prstGeom prst="rect">
            <a:avLst/>
          </a:prstGeom>
          <a:solidFill>
            <a:srgbClr val="92D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C5C8BF-8C36-A63C-EAE1-CC91F00996F5}"/>
              </a:ext>
            </a:extLst>
          </p:cNvPr>
          <p:cNvSpPr txBox="1"/>
          <p:nvPr/>
        </p:nvSpPr>
        <p:spPr>
          <a:xfrm>
            <a:off x="3258683" y="4958437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Micro</a:t>
            </a:r>
            <a:endParaRPr lang="en-SE" sz="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B40675A-02F3-BE2E-1F84-D13BA6453222}"/>
              </a:ext>
            </a:extLst>
          </p:cNvPr>
          <p:cNvSpPr/>
          <p:nvPr/>
        </p:nvSpPr>
        <p:spPr>
          <a:xfrm>
            <a:off x="3685479" y="4944514"/>
            <a:ext cx="136718" cy="15862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B32F0B-CC4C-771B-0E19-5EE8666073DE}"/>
              </a:ext>
            </a:extLst>
          </p:cNvPr>
          <p:cNvSpPr txBox="1"/>
          <p:nvPr/>
        </p:nvSpPr>
        <p:spPr>
          <a:xfrm>
            <a:off x="3796867" y="4943032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Immun</a:t>
            </a:r>
            <a:endParaRPr lang="en-SE" sz="6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1928331-10F1-B7ED-E5EE-A84AD67EC2BA}"/>
              </a:ext>
            </a:extLst>
          </p:cNvPr>
          <p:cNvSpPr/>
          <p:nvPr/>
        </p:nvSpPr>
        <p:spPr>
          <a:xfrm>
            <a:off x="4774376" y="4927656"/>
            <a:ext cx="136718" cy="1586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D5E168-B6F5-50AE-5137-EDDF02F57376}"/>
              </a:ext>
            </a:extLst>
          </p:cNvPr>
          <p:cNvSpPr txBox="1"/>
          <p:nvPr/>
        </p:nvSpPr>
        <p:spPr>
          <a:xfrm>
            <a:off x="4422635" y="4933393"/>
            <a:ext cx="311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CIM</a:t>
            </a:r>
            <a:endParaRPr lang="en-SE" sz="6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0D55366-0F64-C702-9F1D-DB8AA25DB81E}"/>
              </a:ext>
            </a:extLst>
          </p:cNvPr>
          <p:cNvSpPr/>
          <p:nvPr/>
        </p:nvSpPr>
        <p:spPr>
          <a:xfrm>
            <a:off x="4256376" y="4919241"/>
            <a:ext cx="215808" cy="17874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99B2FA-0224-3F27-6D0A-2373F436AA0A}"/>
              </a:ext>
            </a:extLst>
          </p:cNvPr>
          <p:cNvSpPr/>
          <p:nvPr/>
        </p:nvSpPr>
        <p:spPr>
          <a:xfrm>
            <a:off x="1289389" y="4795936"/>
            <a:ext cx="187408" cy="15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DD9A620-BD8B-0BC9-3106-C8BD30631D32}"/>
              </a:ext>
            </a:extLst>
          </p:cNvPr>
          <p:cNvCxnSpPr>
            <a:cxnSpLocks/>
          </p:cNvCxnSpPr>
          <p:nvPr/>
        </p:nvCxnSpPr>
        <p:spPr>
          <a:xfrm>
            <a:off x="1284788" y="4824217"/>
            <a:ext cx="173641" cy="127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94834218-6945-63BF-CED7-85EFC0BB4D43}"/>
              </a:ext>
            </a:extLst>
          </p:cNvPr>
          <p:cNvSpPr txBox="1"/>
          <p:nvPr/>
        </p:nvSpPr>
        <p:spPr>
          <a:xfrm>
            <a:off x="1415911" y="4792348"/>
            <a:ext cx="385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endParaRPr lang="en-SE" sz="6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A6FF2A3-FFB6-2DC7-1FC2-431CCDC3B17E}"/>
              </a:ext>
            </a:extLst>
          </p:cNvPr>
          <p:cNvSpPr txBox="1"/>
          <p:nvPr/>
        </p:nvSpPr>
        <p:spPr>
          <a:xfrm>
            <a:off x="4846159" y="4924692"/>
            <a:ext cx="13420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 (=</a:t>
            </a:r>
            <a:r>
              <a:rPr lang="sv-SE" sz="600" err="1"/>
              <a:t>BCM+Palm-Apergi+Heuchel</a:t>
            </a:r>
            <a:r>
              <a:rPr lang="sv-SE" sz="600"/>
              <a:t>)</a:t>
            </a:r>
            <a:endParaRPr lang="en-SE" sz="6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FB6EEDB-07FE-53BC-1E3F-3B576BA63ED5}"/>
              </a:ext>
            </a:extLst>
          </p:cNvPr>
          <p:cNvSpPr txBox="1"/>
          <p:nvPr/>
        </p:nvSpPr>
        <p:spPr>
          <a:xfrm>
            <a:off x="3344385" y="3618298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</a:t>
            </a:r>
            <a:endParaRPr lang="en-SE" sz="60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2D160EA-57D2-653B-100A-59EBFB6EA0F5}"/>
              </a:ext>
            </a:extLst>
          </p:cNvPr>
          <p:cNvCxnSpPr>
            <a:cxnSpLocks/>
          </p:cNvCxnSpPr>
          <p:nvPr/>
        </p:nvCxnSpPr>
        <p:spPr>
          <a:xfrm flipV="1">
            <a:off x="3507410" y="3418925"/>
            <a:ext cx="17055" cy="20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751969-9B3F-854B-6ADE-03F5DF7662B6}"/>
              </a:ext>
            </a:extLst>
          </p:cNvPr>
          <p:cNvSpPr/>
          <p:nvPr/>
        </p:nvSpPr>
        <p:spPr>
          <a:xfrm>
            <a:off x="1909024" y="2298973"/>
            <a:ext cx="203631" cy="31448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74E84CB-AB7F-66EA-3DA6-A72EEAEF26A5}"/>
              </a:ext>
            </a:extLst>
          </p:cNvPr>
          <p:cNvSpPr/>
          <p:nvPr/>
        </p:nvSpPr>
        <p:spPr>
          <a:xfrm>
            <a:off x="2112655" y="2302668"/>
            <a:ext cx="203631" cy="31448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6F1D08A-4D56-416D-01AF-52FAF8BB1D53}"/>
              </a:ext>
            </a:extLst>
          </p:cNvPr>
          <p:cNvSpPr txBox="1"/>
          <p:nvPr/>
        </p:nvSpPr>
        <p:spPr>
          <a:xfrm>
            <a:off x="1968734" y="194214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BCM+</a:t>
            </a:r>
          </a:p>
          <a:p>
            <a:pPr algn="ctr"/>
            <a:r>
              <a:rPr lang="sv-SE" sz="600"/>
              <a:t>New TC</a:t>
            </a:r>
            <a:endParaRPr lang="en-SE" sz="60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92BEB2D-04D2-CD6B-ACE0-068C6AF0BEC9}"/>
              </a:ext>
            </a:extLst>
          </p:cNvPr>
          <p:cNvCxnSpPr>
            <a:cxnSpLocks/>
            <a:endCxn id="107" idx="0"/>
          </p:cNvCxnSpPr>
          <p:nvPr/>
        </p:nvCxnSpPr>
        <p:spPr>
          <a:xfrm flipH="1">
            <a:off x="2010840" y="2170171"/>
            <a:ext cx="83515" cy="12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8FD91E-83EC-18D3-19DD-BEDF5381C2F7}"/>
              </a:ext>
            </a:extLst>
          </p:cNvPr>
          <p:cNvCxnSpPr>
            <a:cxnSpLocks/>
          </p:cNvCxnSpPr>
          <p:nvPr/>
        </p:nvCxnSpPr>
        <p:spPr>
          <a:xfrm flipH="1">
            <a:off x="2214470" y="2156962"/>
            <a:ext cx="33567" cy="22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9809D8F-E5C0-4A74-3178-2B6EAFB78643}"/>
              </a:ext>
            </a:extLst>
          </p:cNvPr>
          <p:cNvSpPr/>
          <p:nvPr/>
        </p:nvSpPr>
        <p:spPr>
          <a:xfrm>
            <a:off x="1247650" y="2285086"/>
            <a:ext cx="240254" cy="31448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B04E0AE-3AED-5BD8-D9D0-96A877B59803}"/>
              </a:ext>
            </a:extLst>
          </p:cNvPr>
          <p:cNvSpPr/>
          <p:nvPr/>
        </p:nvSpPr>
        <p:spPr>
          <a:xfrm>
            <a:off x="1517221" y="2301334"/>
            <a:ext cx="192936" cy="31448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59A404A-1C4F-107D-81E1-8616AD1A04C0}"/>
              </a:ext>
            </a:extLst>
          </p:cNvPr>
          <p:cNvSpPr txBox="1"/>
          <p:nvPr/>
        </p:nvSpPr>
        <p:spPr>
          <a:xfrm>
            <a:off x="1420903" y="1831591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apparatrum</a:t>
            </a:r>
          </a:p>
          <a:p>
            <a:pPr algn="ctr"/>
            <a:r>
              <a:rPr lang="en-SE" sz="600"/>
              <a:t>(lab med only?)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9403908-021B-0A03-B66F-3F30975131C9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1613689" y="2040091"/>
            <a:ext cx="44867" cy="261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E2958AB-7CEA-F1C3-1F84-02A18918F255}"/>
              </a:ext>
            </a:extLst>
          </p:cNvPr>
          <p:cNvCxnSpPr>
            <a:cxnSpLocks/>
          </p:cNvCxnSpPr>
          <p:nvPr/>
        </p:nvCxnSpPr>
        <p:spPr>
          <a:xfrm flipH="1">
            <a:off x="1828195" y="1828755"/>
            <a:ext cx="303932" cy="46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BCC12DE-4C6A-6F02-5040-D91B81784347}"/>
              </a:ext>
            </a:extLst>
          </p:cNvPr>
          <p:cNvSpPr txBox="1"/>
          <p:nvPr/>
        </p:nvSpPr>
        <p:spPr>
          <a:xfrm>
            <a:off x="2062080" y="1658466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Human </a:t>
            </a:r>
            <a:r>
              <a:rPr lang="sv-SE" sz="600" err="1"/>
              <a:t>blood</a:t>
            </a:r>
            <a:r>
              <a:rPr lang="sv-SE" sz="600"/>
              <a:t> &amp; </a:t>
            </a:r>
            <a:r>
              <a:rPr lang="sv-SE" sz="600" err="1"/>
              <a:t>tissue</a:t>
            </a:r>
            <a:r>
              <a:rPr lang="sv-SE" sz="600"/>
              <a:t> BSL2</a:t>
            </a:r>
          </a:p>
          <a:p>
            <a:pPr algn="ctr"/>
            <a:r>
              <a:rPr lang="sv-SE" sz="600" err="1"/>
              <a:t>shared</a:t>
            </a:r>
            <a:r>
              <a:rPr lang="sv-SE" sz="600"/>
              <a:t> BCM+, </a:t>
            </a:r>
            <a:r>
              <a:rPr lang="sv-SE" sz="600" err="1"/>
              <a:t>Patho</a:t>
            </a:r>
            <a:r>
              <a:rPr lang="sv-SE" sz="600"/>
              <a:t>, </a:t>
            </a:r>
            <a:r>
              <a:rPr lang="sv-SE" sz="600" err="1"/>
              <a:t>phys</a:t>
            </a:r>
            <a:r>
              <a:rPr lang="sv-SE" sz="600"/>
              <a:t>, </a:t>
            </a:r>
            <a:r>
              <a:rPr lang="sv-SE" sz="600" err="1"/>
              <a:t>chem</a:t>
            </a:r>
            <a:r>
              <a:rPr lang="sv-SE" sz="600"/>
              <a:t>, </a:t>
            </a:r>
            <a:r>
              <a:rPr lang="sv-SE" sz="600" err="1"/>
              <a:t>Rooyakers</a:t>
            </a:r>
            <a:r>
              <a:rPr lang="sv-SE" sz="600"/>
              <a:t>?</a:t>
            </a:r>
            <a:br>
              <a:rPr lang="sv-SE" sz="600"/>
            </a:br>
            <a:r>
              <a:rPr lang="sv-SE" sz="600"/>
              <a:t>(= </a:t>
            </a:r>
            <a:r>
              <a:rPr lang="sv-SE" sz="600" err="1"/>
              <a:t>lab</a:t>
            </a:r>
            <a:r>
              <a:rPr lang="sv-SE" sz="600"/>
              <a:t> med </a:t>
            </a:r>
            <a:r>
              <a:rPr lang="sv-SE" sz="600" err="1"/>
              <a:t>only</a:t>
            </a:r>
            <a:r>
              <a:rPr lang="sv-SE" sz="600"/>
              <a:t>?)</a:t>
            </a:r>
            <a:endParaRPr lang="en-SE" sz="6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0D43095-D2BA-0618-D622-8BBA7665F079}"/>
              </a:ext>
            </a:extLst>
          </p:cNvPr>
          <p:cNvSpPr/>
          <p:nvPr/>
        </p:nvSpPr>
        <p:spPr>
          <a:xfrm>
            <a:off x="1715210" y="2291469"/>
            <a:ext cx="187903" cy="30809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6426FF-5586-CCDB-552B-D9A57CA3BBF7}"/>
              </a:ext>
            </a:extLst>
          </p:cNvPr>
          <p:cNvSpPr/>
          <p:nvPr/>
        </p:nvSpPr>
        <p:spPr>
          <a:xfrm>
            <a:off x="1946851" y="4785058"/>
            <a:ext cx="204308" cy="132809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67EA4DF-4129-4FB3-2DFD-19F22C58F441}"/>
              </a:ext>
            </a:extLst>
          </p:cNvPr>
          <p:cNvSpPr/>
          <p:nvPr/>
        </p:nvSpPr>
        <p:spPr>
          <a:xfrm>
            <a:off x="2733642" y="4777496"/>
            <a:ext cx="204308" cy="13280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C7236B-6D3A-C873-69D0-9C46EDD48E53}"/>
              </a:ext>
            </a:extLst>
          </p:cNvPr>
          <p:cNvSpPr/>
          <p:nvPr/>
        </p:nvSpPr>
        <p:spPr>
          <a:xfrm>
            <a:off x="3345486" y="4777495"/>
            <a:ext cx="204308" cy="13280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576650A-FEC9-6F9F-B799-54AAADA2EDEC}"/>
              </a:ext>
            </a:extLst>
          </p:cNvPr>
          <p:cNvSpPr txBox="1"/>
          <p:nvPr/>
        </p:nvSpPr>
        <p:spPr>
          <a:xfrm>
            <a:off x="2112655" y="4763109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Patho</a:t>
            </a:r>
            <a:endParaRPr lang="en-SE" sz="60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6183883-82B4-7EBA-B4AB-42EEF1682189}"/>
              </a:ext>
            </a:extLst>
          </p:cNvPr>
          <p:cNvSpPr txBox="1"/>
          <p:nvPr/>
        </p:nvSpPr>
        <p:spPr>
          <a:xfrm>
            <a:off x="2900323" y="4740964"/>
            <a:ext cx="3305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Phys</a:t>
            </a:r>
            <a:endParaRPr lang="en-SE" sz="60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D21377A-8AA9-7277-0BB2-AFEB1C80DB66}"/>
              </a:ext>
            </a:extLst>
          </p:cNvPr>
          <p:cNvSpPr txBox="1"/>
          <p:nvPr/>
        </p:nvSpPr>
        <p:spPr>
          <a:xfrm>
            <a:off x="3505198" y="4756283"/>
            <a:ext cx="3658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Chem</a:t>
            </a:r>
            <a:endParaRPr lang="en-SE" sz="600"/>
          </a:p>
        </p:txBody>
      </p:sp>
      <p:sp>
        <p:nvSpPr>
          <p:cNvPr id="132" name="Right Triangle 131">
            <a:extLst>
              <a:ext uri="{FF2B5EF4-FFF2-40B4-BE49-F238E27FC236}">
                <a16:creationId xmlns:a16="http://schemas.microsoft.com/office/drawing/2014/main" id="{D91B0970-2737-05CD-D40F-E88166F4D361}"/>
              </a:ext>
            </a:extLst>
          </p:cNvPr>
          <p:cNvSpPr/>
          <p:nvPr/>
        </p:nvSpPr>
        <p:spPr>
          <a:xfrm>
            <a:off x="2709322" y="3078309"/>
            <a:ext cx="390016" cy="431010"/>
          </a:xfrm>
          <a:prstGeom prst="rtTriangl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886A6EDB-629B-2A42-9D32-CD22570951D9}"/>
              </a:ext>
            </a:extLst>
          </p:cNvPr>
          <p:cNvSpPr/>
          <p:nvPr/>
        </p:nvSpPr>
        <p:spPr>
          <a:xfrm rot="10800000">
            <a:off x="2733642" y="3057057"/>
            <a:ext cx="377657" cy="431011"/>
          </a:xfrm>
          <a:prstGeom prst="rtTriangl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80623CB-28ED-BCA1-65B2-35E0D2480F48}"/>
              </a:ext>
            </a:extLst>
          </p:cNvPr>
          <p:cNvSpPr/>
          <p:nvPr/>
        </p:nvSpPr>
        <p:spPr>
          <a:xfrm>
            <a:off x="1909024" y="3063909"/>
            <a:ext cx="783242" cy="485557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F635798-BFC9-99DF-FC76-D3B78728D5CD}"/>
              </a:ext>
            </a:extLst>
          </p:cNvPr>
          <p:cNvSpPr txBox="1"/>
          <p:nvPr/>
        </p:nvSpPr>
        <p:spPr>
          <a:xfrm>
            <a:off x="2566714" y="3617494"/>
            <a:ext cx="816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Phys</a:t>
            </a:r>
            <a:r>
              <a:rPr lang="en-SE" sz="600"/>
              <a:t> + Chem shared</a:t>
            </a:r>
            <a:endParaRPr lang="sv-SE" sz="60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B094E2F-8401-52DA-4A17-EDD5FC22018F}"/>
              </a:ext>
            </a:extLst>
          </p:cNvPr>
          <p:cNvCxnSpPr>
            <a:cxnSpLocks/>
          </p:cNvCxnSpPr>
          <p:nvPr/>
        </p:nvCxnSpPr>
        <p:spPr>
          <a:xfrm flipV="1">
            <a:off x="2816238" y="3449014"/>
            <a:ext cx="17055" cy="20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ight Triangle 136">
            <a:extLst>
              <a:ext uri="{FF2B5EF4-FFF2-40B4-BE49-F238E27FC236}">
                <a16:creationId xmlns:a16="http://schemas.microsoft.com/office/drawing/2014/main" id="{439F0782-C048-9C26-1EAC-CB887D8EE66C}"/>
              </a:ext>
            </a:extLst>
          </p:cNvPr>
          <p:cNvSpPr/>
          <p:nvPr/>
        </p:nvSpPr>
        <p:spPr>
          <a:xfrm>
            <a:off x="676960" y="3228759"/>
            <a:ext cx="184493" cy="296078"/>
          </a:xfrm>
          <a:prstGeom prst="rtTriangl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8" name="Right Triangle 137">
            <a:extLst>
              <a:ext uri="{FF2B5EF4-FFF2-40B4-BE49-F238E27FC236}">
                <a16:creationId xmlns:a16="http://schemas.microsoft.com/office/drawing/2014/main" id="{ECEE498D-7113-B18D-6807-1F728372834C}"/>
              </a:ext>
            </a:extLst>
          </p:cNvPr>
          <p:cNvSpPr/>
          <p:nvPr/>
        </p:nvSpPr>
        <p:spPr>
          <a:xfrm rot="10800000">
            <a:off x="701278" y="3219864"/>
            <a:ext cx="178646" cy="296078"/>
          </a:xfrm>
          <a:prstGeom prst="rtTriangl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D81ED5A-E058-3E53-1B62-C747760C5007}"/>
              </a:ext>
            </a:extLst>
          </p:cNvPr>
          <p:cNvSpPr/>
          <p:nvPr/>
        </p:nvSpPr>
        <p:spPr>
          <a:xfrm>
            <a:off x="1505849" y="3185745"/>
            <a:ext cx="384703" cy="330197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94F4FB0-DA50-237A-F110-CA16C3B1A971}"/>
              </a:ext>
            </a:extLst>
          </p:cNvPr>
          <p:cNvSpPr txBox="1"/>
          <p:nvPr/>
        </p:nvSpPr>
        <p:spPr>
          <a:xfrm>
            <a:off x="5975" y="256259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 err="1"/>
              <a:t>Centrifuges</a:t>
            </a:r>
            <a:r>
              <a:rPr lang="sv-SE" sz="600"/>
              <a:t> &amp;</a:t>
            </a:r>
          </a:p>
          <a:p>
            <a:pPr algn="ctr"/>
            <a:r>
              <a:rPr lang="sv-SE" sz="600"/>
              <a:t>instruments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E3967E2-555B-6DA3-1A57-8C68D38765F9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506347" y="2640643"/>
            <a:ext cx="179453" cy="4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DA2A740-7C92-5432-257F-5091A3EE64B0}"/>
              </a:ext>
            </a:extLst>
          </p:cNvPr>
          <p:cNvCxnSpPr>
            <a:cxnSpLocks/>
          </p:cNvCxnSpPr>
          <p:nvPr/>
        </p:nvCxnSpPr>
        <p:spPr>
          <a:xfrm flipV="1">
            <a:off x="3867665" y="3499890"/>
            <a:ext cx="127316" cy="27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496CF0A-1632-8857-E18E-2118076AA4D3}"/>
              </a:ext>
            </a:extLst>
          </p:cNvPr>
          <p:cNvSpPr txBox="1"/>
          <p:nvPr/>
        </p:nvSpPr>
        <p:spPr>
          <a:xfrm>
            <a:off x="3590714" y="364979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/>
              <a:t>BCM+</a:t>
            </a:r>
            <a:br>
              <a:rPr lang="sv-SE" sz="600"/>
            </a:br>
            <a:r>
              <a:rPr lang="sv-SE" sz="600" err="1"/>
              <a:t>equipment</a:t>
            </a:r>
            <a:br>
              <a:rPr lang="sv-SE" sz="600"/>
            </a:br>
            <a:r>
              <a:rPr lang="sv-SE" sz="600"/>
              <a:t>&amp; -80 </a:t>
            </a:r>
            <a:r>
              <a:rPr lang="sv-SE" sz="600" err="1"/>
              <a:t>freezers</a:t>
            </a:r>
            <a:endParaRPr lang="en-SE" sz="600"/>
          </a:p>
        </p:txBody>
      </p:sp>
      <p:sp>
        <p:nvSpPr>
          <p:cNvPr id="148" name="Right Triangle 147">
            <a:extLst>
              <a:ext uri="{FF2B5EF4-FFF2-40B4-BE49-F238E27FC236}">
                <a16:creationId xmlns:a16="http://schemas.microsoft.com/office/drawing/2014/main" id="{5DFD4F7E-3E86-63E3-D555-147956B19B3F}"/>
              </a:ext>
            </a:extLst>
          </p:cNvPr>
          <p:cNvSpPr/>
          <p:nvPr/>
        </p:nvSpPr>
        <p:spPr>
          <a:xfrm rot="10800000">
            <a:off x="3925882" y="3046440"/>
            <a:ext cx="184493" cy="462879"/>
          </a:xfrm>
          <a:prstGeom prst="rtTriangle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49" name="Right Triangle 148">
            <a:extLst>
              <a:ext uri="{FF2B5EF4-FFF2-40B4-BE49-F238E27FC236}">
                <a16:creationId xmlns:a16="http://schemas.microsoft.com/office/drawing/2014/main" id="{2F0EB137-757C-85CB-6DAA-A18BC426FE67}"/>
              </a:ext>
            </a:extLst>
          </p:cNvPr>
          <p:cNvSpPr/>
          <p:nvPr/>
        </p:nvSpPr>
        <p:spPr>
          <a:xfrm>
            <a:off x="3949594" y="3145775"/>
            <a:ext cx="184493" cy="370166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FA8720F-B642-21AF-5837-88C870EA6A8A}"/>
              </a:ext>
            </a:extLst>
          </p:cNvPr>
          <p:cNvCxnSpPr>
            <a:cxnSpLocks/>
          </p:cNvCxnSpPr>
          <p:nvPr/>
        </p:nvCxnSpPr>
        <p:spPr>
          <a:xfrm flipH="1" flipV="1">
            <a:off x="1427618" y="3463816"/>
            <a:ext cx="138686" cy="26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678B8203-17C4-EEFA-BE28-DDCB5683DE7E}"/>
              </a:ext>
            </a:extLst>
          </p:cNvPr>
          <p:cNvSpPr txBox="1"/>
          <p:nvPr/>
        </p:nvSpPr>
        <p:spPr>
          <a:xfrm>
            <a:off x="1330500" y="3725515"/>
            <a:ext cx="5785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/>
              <a:t>-80 </a:t>
            </a:r>
            <a:r>
              <a:rPr lang="sv-SE" sz="600" err="1"/>
              <a:t>freezers</a:t>
            </a:r>
            <a:endParaRPr lang="en-SE" sz="60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2A733B5-EB48-0353-3121-B5E958B6ACDA}"/>
              </a:ext>
            </a:extLst>
          </p:cNvPr>
          <p:cNvSpPr/>
          <p:nvPr/>
        </p:nvSpPr>
        <p:spPr>
          <a:xfrm>
            <a:off x="1304345" y="3060582"/>
            <a:ext cx="177792" cy="455359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3D71AA9-6E48-886C-6785-6E2216CA4209}"/>
              </a:ext>
            </a:extLst>
          </p:cNvPr>
          <p:cNvSpPr/>
          <p:nvPr/>
        </p:nvSpPr>
        <p:spPr>
          <a:xfrm>
            <a:off x="1292653" y="4035714"/>
            <a:ext cx="195251" cy="1566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1C01C8-245C-7CFA-E0FB-4288821A45E0}"/>
              </a:ext>
            </a:extLst>
          </p:cNvPr>
          <p:cNvSpPr/>
          <p:nvPr/>
        </p:nvSpPr>
        <p:spPr>
          <a:xfrm>
            <a:off x="1698200" y="4032583"/>
            <a:ext cx="195251" cy="1566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7E0E250-B366-BFDA-0108-35EFA04209CE}"/>
              </a:ext>
            </a:extLst>
          </p:cNvPr>
          <p:cNvSpPr/>
          <p:nvPr/>
        </p:nvSpPr>
        <p:spPr>
          <a:xfrm>
            <a:off x="3116395" y="4017776"/>
            <a:ext cx="195251" cy="17147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D0FA308-6C22-BC8C-3A3D-8C562CF6C074}"/>
              </a:ext>
            </a:extLst>
          </p:cNvPr>
          <p:cNvSpPr/>
          <p:nvPr/>
        </p:nvSpPr>
        <p:spPr>
          <a:xfrm>
            <a:off x="5146780" y="4027585"/>
            <a:ext cx="195251" cy="148889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47C3BE6-797A-5979-BDCD-5BFD6B11359C}"/>
              </a:ext>
            </a:extLst>
          </p:cNvPr>
          <p:cNvSpPr/>
          <p:nvPr/>
        </p:nvSpPr>
        <p:spPr>
          <a:xfrm>
            <a:off x="3510877" y="4036470"/>
            <a:ext cx="195251" cy="148889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9BF0F2-CEB2-F97E-0A95-CEE04D06D7AC}"/>
              </a:ext>
            </a:extLst>
          </p:cNvPr>
          <p:cNvSpPr/>
          <p:nvPr/>
        </p:nvSpPr>
        <p:spPr>
          <a:xfrm>
            <a:off x="3736072" y="4025542"/>
            <a:ext cx="195251" cy="148889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2" name="Right Triangle 161">
            <a:extLst>
              <a:ext uri="{FF2B5EF4-FFF2-40B4-BE49-F238E27FC236}">
                <a16:creationId xmlns:a16="http://schemas.microsoft.com/office/drawing/2014/main" id="{7406C9D6-73AC-B716-ACA3-3483A8409820}"/>
              </a:ext>
            </a:extLst>
          </p:cNvPr>
          <p:cNvSpPr/>
          <p:nvPr/>
        </p:nvSpPr>
        <p:spPr>
          <a:xfrm>
            <a:off x="3333410" y="4032524"/>
            <a:ext cx="184493" cy="143696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3" name="Right Triangle 162">
            <a:extLst>
              <a:ext uri="{FF2B5EF4-FFF2-40B4-BE49-F238E27FC236}">
                <a16:creationId xmlns:a16="http://schemas.microsoft.com/office/drawing/2014/main" id="{0077887C-2FAA-3D24-1E57-F809683DEB8A}"/>
              </a:ext>
            </a:extLst>
          </p:cNvPr>
          <p:cNvSpPr/>
          <p:nvPr/>
        </p:nvSpPr>
        <p:spPr>
          <a:xfrm rot="10800000">
            <a:off x="3324223" y="4017776"/>
            <a:ext cx="178646" cy="158153"/>
          </a:xfrm>
          <a:prstGeom prst="rtTriangl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6" name="Right Triangle 165">
            <a:extLst>
              <a:ext uri="{FF2B5EF4-FFF2-40B4-BE49-F238E27FC236}">
                <a16:creationId xmlns:a16="http://schemas.microsoft.com/office/drawing/2014/main" id="{92573221-6F2A-E69C-257E-85D2C1C2F212}"/>
              </a:ext>
            </a:extLst>
          </p:cNvPr>
          <p:cNvSpPr/>
          <p:nvPr/>
        </p:nvSpPr>
        <p:spPr>
          <a:xfrm>
            <a:off x="1253294" y="1606812"/>
            <a:ext cx="246969" cy="328085"/>
          </a:xfrm>
          <a:prstGeom prst="rtTriangle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67" name="Right Triangle 166">
            <a:extLst>
              <a:ext uri="{FF2B5EF4-FFF2-40B4-BE49-F238E27FC236}">
                <a16:creationId xmlns:a16="http://schemas.microsoft.com/office/drawing/2014/main" id="{CB2EDCA3-FDE2-70D0-FE51-D2F22721517C}"/>
              </a:ext>
            </a:extLst>
          </p:cNvPr>
          <p:cNvSpPr/>
          <p:nvPr/>
        </p:nvSpPr>
        <p:spPr>
          <a:xfrm rot="10800000">
            <a:off x="1261558" y="1615218"/>
            <a:ext cx="246969" cy="314473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198628E-F770-B196-4972-253B5480D32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598602" y="1857803"/>
            <a:ext cx="731898" cy="28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3C2E8DB-C025-67DF-69F1-5BE3AD662944}"/>
              </a:ext>
            </a:extLst>
          </p:cNvPr>
          <p:cNvCxnSpPr>
            <a:cxnSpLocks/>
          </p:cNvCxnSpPr>
          <p:nvPr/>
        </p:nvCxnSpPr>
        <p:spPr>
          <a:xfrm flipV="1">
            <a:off x="404194" y="1694216"/>
            <a:ext cx="1039190" cy="7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70BE79B-1896-5020-F52D-7839C848DAAF}"/>
              </a:ext>
            </a:extLst>
          </p:cNvPr>
          <p:cNvSpPr/>
          <p:nvPr/>
        </p:nvSpPr>
        <p:spPr>
          <a:xfrm>
            <a:off x="1917236" y="4333888"/>
            <a:ext cx="399050" cy="396503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697958F-7C49-1025-D041-D3E955AD9E17}"/>
              </a:ext>
            </a:extLst>
          </p:cNvPr>
          <p:cNvSpPr/>
          <p:nvPr/>
        </p:nvSpPr>
        <p:spPr>
          <a:xfrm>
            <a:off x="4032520" y="4452829"/>
            <a:ext cx="288758" cy="27756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EA318FC-53E4-3CBB-AB1A-028E5750E901}"/>
              </a:ext>
            </a:extLst>
          </p:cNvPr>
          <p:cNvSpPr/>
          <p:nvPr/>
        </p:nvSpPr>
        <p:spPr>
          <a:xfrm>
            <a:off x="3417010" y="4441948"/>
            <a:ext cx="288758" cy="27756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FB4F442-27FF-6370-123D-29073FB5280A}"/>
              </a:ext>
            </a:extLst>
          </p:cNvPr>
          <p:cNvSpPr/>
          <p:nvPr/>
        </p:nvSpPr>
        <p:spPr>
          <a:xfrm>
            <a:off x="3114304" y="4449956"/>
            <a:ext cx="288758" cy="27756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E5F5FAA-2B9D-45A3-C538-A9608FF21F2F}"/>
              </a:ext>
            </a:extLst>
          </p:cNvPr>
          <p:cNvSpPr/>
          <p:nvPr/>
        </p:nvSpPr>
        <p:spPr>
          <a:xfrm>
            <a:off x="3727174" y="4432445"/>
            <a:ext cx="288758" cy="277562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909B3B2-1890-70B4-6EAB-DDD1CFDFF0A6}"/>
              </a:ext>
            </a:extLst>
          </p:cNvPr>
          <p:cNvSpPr/>
          <p:nvPr/>
        </p:nvSpPr>
        <p:spPr>
          <a:xfrm>
            <a:off x="3543445" y="2302826"/>
            <a:ext cx="382437" cy="286824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FE69E1F-6A3A-AF43-0CB6-3DC390BBA261}"/>
              </a:ext>
            </a:extLst>
          </p:cNvPr>
          <p:cNvSpPr txBox="1"/>
          <p:nvPr/>
        </p:nvSpPr>
        <p:spPr>
          <a:xfrm>
            <a:off x="4055782" y="4733079"/>
            <a:ext cx="20056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Ask </a:t>
            </a:r>
            <a:r>
              <a:rPr lang="sv-SE" sz="600" err="1"/>
              <a:t>if</a:t>
            </a:r>
            <a:r>
              <a:rPr lang="sv-SE" sz="600"/>
              <a:t> </a:t>
            </a:r>
            <a:r>
              <a:rPr lang="sv-SE" sz="600" err="1"/>
              <a:t>can</a:t>
            </a:r>
            <a:r>
              <a:rPr lang="sv-SE" sz="600"/>
              <a:t> </a:t>
            </a:r>
            <a:r>
              <a:rPr lang="sv-SE" sz="600" err="1"/>
              <a:t>relocate</a:t>
            </a:r>
            <a:r>
              <a:rPr lang="sv-SE" sz="600"/>
              <a:t> to for </a:t>
            </a:r>
            <a:r>
              <a:rPr lang="sv-SE" sz="600" err="1"/>
              <a:t>example</a:t>
            </a:r>
            <a:r>
              <a:rPr lang="sv-SE" sz="600"/>
              <a:t> 83921? =&gt; </a:t>
            </a:r>
            <a:r>
              <a:rPr lang="sv-SE" sz="600" err="1"/>
              <a:t>give</a:t>
            </a:r>
            <a:r>
              <a:rPr lang="sv-SE" sz="600"/>
              <a:t> to BCM+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CD2176B-B231-48A2-3231-FADB098F7B1A}"/>
              </a:ext>
            </a:extLst>
          </p:cNvPr>
          <p:cNvCxnSpPr>
            <a:cxnSpLocks/>
            <a:endCxn id="181" idx="2"/>
          </p:cNvCxnSpPr>
          <p:nvPr/>
        </p:nvCxnSpPr>
        <p:spPr>
          <a:xfrm flipH="1" flipV="1">
            <a:off x="3871552" y="4710007"/>
            <a:ext cx="262535" cy="8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D1B300B-68A0-D2BF-524C-ACC5F9638038}"/>
              </a:ext>
            </a:extLst>
          </p:cNvPr>
          <p:cNvSpPr/>
          <p:nvPr/>
        </p:nvSpPr>
        <p:spPr>
          <a:xfrm>
            <a:off x="5551809" y="4040357"/>
            <a:ext cx="178647" cy="130678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322B39DC-764D-0814-39FD-852F4B2A258A}"/>
              </a:ext>
            </a:extLst>
          </p:cNvPr>
          <p:cNvSpPr/>
          <p:nvPr/>
        </p:nvSpPr>
        <p:spPr>
          <a:xfrm rot="5400000">
            <a:off x="4705448" y="3114354"/>
            <a:ext cx="130677" cy="17406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FD14FD6-A789-A8EF-D49D-B113304C4BED}"/>
              </a:ext>
            </a:extLst>
          </p:cNvPr>
          <p:cNvSpPr txBox="1"/>
          <p:nvPr/>
        </p:nvSpPr>
        <p:spPr>
          <a:xfrm>
            <a:off x="4628406" y="3788973"/>
            <a:ext cx="17315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/>
              <a:t>Ask to switch w </a:t>
            </a:r>
            <a:r>
              <a:rPr lang="sv-SE" sz="600" err="1"/>
              <a:t>ClinTech</a:t>
            </a:r>
            <a:r>
              <a:rPr lang="sv-SE" sz="600"/>
              <a:t> (</a:t>
            </a:r>
            <a:r>
              <a:rPr lang="sv-SE" sz="600" err="1"/>
              <a:t>Götherström</a:t>
            </a:r>
            <a:r>
              <a:rPr lang="sv-SE" sz="600"/>
              <a:t> to 83517)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F95D725-6B37-15E3-FD58-D94ACB249BE1}"/>
              </a:ext>
            </a:extLst>
          </p:cNvPr>
          <p:cNvSpPr/>
          <p:nvPr/>
        </p:nvSpPr>
        <p:spPr>
          <a:xfrm>
            <a:off x="4725471" y="4438416"/>
            <a:ext cx="1415754" cy="27744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185535F-6C51-B6D6-75A7-949880E1E66D}"/>
              </a:ext>
            </a:extLst>
          </p:cNvPr>
          <p:cNvSpPr/>
          <p:nvPr/>
        </p:nvSpPr>
        <p:spPr>
          <a:xfrm>
            <a:off x="5746552" y="4040357"/>
            <a:ext cx="204308" cy="13280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F7A8B23-6A7E-32B1-E4CC-F25392FFF7CF}"/>
              </a:ext>
            </a:extLst>
          </p:cNvPr>
          <p:cNvSpPr/>
          <p:nvPr/>
        </p:nvSpPr>
        <p:spPr>
          <a:xfrm>
            <a:off x="5364989" y="4025541"/>
            <a:ext cx="136718" cy="1586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6D683A6B-CF34-5467-5121-9CB63ECFED1B}"/>
              </a:ext>
            </a:extLst>
          </p:cNvPr>
          <p:cNvCxnSpPr>
            <a:cxnSpLocks/>
          </p:cNvCxnSpPr>
          <p:nvPr/>
        </p:nvCxnSpPr>
        <p:spPr>
          <a:xfrm flipV="1">
            <a:off x="5364989" y="4153359"/>
            <a:ext cx="22520" cy="150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6221C04D-6BC5-0194-35CC-A089989C35BC}"/>
              </a:ext>
            </a:extLst>
          </p:cNvPr>
          <p:cNvSpPr txBox="1"/>
          <p:nvPr/>
        </p:nvSpPr>
        <p:spPr>
          <a:xfrm>
            <a:off x="5030349" y="4238815"/>
            <a:ext cx="952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/>
              <a:t>BCM </a:t>
            </a:r>
            <a:r>
              <a:rPr lang="sv-SE" sz="600" err="1"/>
              <a:t>Mielke</a:t>
            </a:r>
            <a:r>
              <a:rPr lang="sv-SE" sz="600"/>
              <a:t> + </a:t>
            </a:r>
            <a:r>
              <a:rPr lang="sv-SE" sz="600" err="1"/>
              <a:t>whom</a:t>
            </a:r>
            <a:r>
              <a:rPr lang="sv-SE" sz="600"/>
              <a:t>?</a:t>
            </a:r>
            <a:endParaRPr lang="en-SE" sz="60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A2BBCD3-5024-147E-D233-5324068A9BA7}"/>
              </a:ext>
            </a:extLst>
          </p:cNvPr>
          <p:cNvSpPr txBox="1"/>
          <p:nvPr/>
        </p:nvSpPr>
        <p:spPr>
          <a:xfrm>
            <a:off x="7131837" y="3655589"/>
            <a:ext cx="45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" err="1"/>
              <a:t>Fuxe</a:t>
            </a:r>
            <a:br>
              <a:rPr lang="sv-SE" sz="600"/>
            </a:br>
            <a:r>
              <a:rPr lang="sv-SE" sz="600" err="1"/>
              <a:t>prefect</a:t>
            </a:r>
            <a:endParaRPr lang="en-SE" sz="60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550B8F9-0C92-0990-995D-A91D8E38C27A}"/>
              </a:ext>
            </a:extLst>
          </p:cNvPr>
          <p:cNvSpPr txBox="1"/>
          <p:nvPr/>
        </p:nvSpPr>
        <p:spPr>
          <a:xfrm>
            <a:off x="6477633" y="4896195"/>
            <a:ext cx="6511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LabMed</a:t>
            </a:r>
            <a:r>
              <a:rPr lang="sv-SE" sz="600"/>
              <a:t> </a:t>
            </a:r>
            <a:r>
              <a:rPr lang="sv-SE" sz="600" err="1"/>
              <a:t>admin</a:t>
            </a:r>
            <a:endParaRPr lang="en-SE" sz="60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86876B6-CA98-EFCA-A619-9C8822AF6DD9}"/>
              </a:ext>
            </a:extLst>
          </p:cNvPr>
          <p:cNvSpPr/>
          <p:nvPr/>
        </p:nvSpPr>
        <p:spPr>
          <a:xfrm>
            <a:off x="6970410" y="4041790"/>
            <a:ext cx="409544" cy="134140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E1EFB86-648B-EFFA-B5A5-24C3780871D6}"/>
              </a:ext>
            </a:extLst>
          </p:cNvPr>
          <p:cNvSpPr/>
          <p:nvPr/>
        </p:nvSpPr>
        <p:spPr>
          <a:xfrm>
            <a:off x="6765638" y="4449956"/>
            <a:ext cx="717652" cy="288824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4E8266B-360B-A699-8A04-4D7BE456EF0C}"/>
              </a:ext>
            </a:extLst>
          </p:cNvPr>
          <p:cNvSpPr/>
          <p:nvPr/>
        </p:nvSpPr>
        <p:spPr>
          <a:xfrm>
            <a:off x="7497862" y="4450147"/>
            <a:ext cx="864474" cy="2598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6C13692-7A88-F979-06D6-26DB31FC5396}"/>
              </a:ext>
            </a:extLst>
          </p:cNvPr>
          <p:cNvSpPr/>
          <p:nvPr/>
        </p:nvSpPr>
        <p:spPr>
          <a:xfrm>
            <a:off x="6198104" y="4852734"/>
            <a:ext cx="294416" cy="2598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2D879F1-0634-3D0E-9956-63056949C6C5}"/>
              </a:ext>
            </a:extLst>
          </p:cNvPr>
          <p:cNvSpPr/>
          <p:nvPr/>
        </p:nvSpPr>
        <p:spPr>
          <a:xfrm>
            <a:off x="7377714" y="4025150"/>
            <a:ext cx="178647" cy="18686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582E040-AFBB-B365-0505-2B7EAA43C098}"/>
              </a:ext>
            </a:extLst>
          </p:cNvPr>
          <p:cNvSpPr/>
          <p:nvPr/>
        </p:nvSpPr>
        <p:spPr>
          <a:xfrm>
            <a:off x="7588565" y="4020611"/>
            <a:ext cx="178647" cy="18686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C86DCC9-FA6C-CA23-C171-24F166907F28}"/>
              </a:ext>
            </a:extLst>
          </p:cNvPr>
          <p:cNvSpPr txBox="1"/>
          <p:nvPr/>
        </p:nvSpPr>
        <p:spPr>
          <a:xfrm>
            <a:off x="7449018" y="3726799"/>
            <a:ext cx="457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"/>
              <a:t>AC</a:t>
            </a:r>
            <a:endParaRPr lang="en-SE" sz="600"/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EEB975F-D19F-29CF-B394-378199C5A2A7}"/>
              </a:ext>
            </a:extLst>
          </p:cNvPr>
          <p:cNvCxnSpPr>
            <a:cxnSpLocks/>
          </p:cNvCxnSpPr>
          <p:nvPr/>
        </p:nvCxnSpPr>
        <p:spPr>
          <a:xfrm>
            <a:off x="7362966" y="3846430"/>
            <a:ext cx="104072" cy="16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1048564E-5D0C-F776-8162-E27CEA01B427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7677888" y="3863971"/>
            <a:ext cx="0" cy="15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22133AE7-0570-6A36-2F9C-BF61108A0388}"/>
              </a:ext>
            </a:extLst>
          </p:cNvPr>
          <p:cNvCxnSpPr>
            <a:cxnSpLocks/>
          </p:cNvCxnSpPr>
          <p:nvPr/>
        </p:nvCxnSpPr>
        <p:spPr>
          <a:xfrm flipH="1">
            <a:off x="5219606" y="3732647"/>
            <a:ext cx="80758" cy="313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>
            <a:extLst>
              <a:ext uri="{FF2B5EF4-FFF2-40B4-BE49-F238E27FC236}">
                <a16:creationId xmlns:a16="http://schemas.microsoft.com/office/drawing/2014/main" id="{F82B7A9A-FE25-AB93-237C-A3E226983303}"/>
              </a:ext>
            </a:extLst>
          </p:cNvPr>
          <p:cNvSpPr/>
          <p:nvPr/>
        </p:nvSpPr>
        <p:spPr>
          <a:xfrm>
            <a:off x="1513252" y="4037710"/>
            <a:ext cx="176900" cy="14888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5B8B0AD-3CC4-0428-0A77-67E2DDB63B43}"/>
              </a:ext>
            </a:extLst>
          </p:cNvPr>
          <p:cNvSpPr txBox="1"/>
          <p:nvPr/>
        </p:nvSpPr>
        <p:spPr>
          <a:xfrm>
            <a:off x="1594242" y="3550569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err="1"/>
              <a:t>empty</a:t>
            </a:r>
            <a:r>
              <a:rPr lang="sv-SE" sz="600"/>
              <a:t> or </a:t>
            </a:r>
            <a:r>
              <a:rPr lang="sv-SE" sz="600" err="1"/>
              <a:t>keep</a:t>
            </a:r>
            <a:r>
              <a:rPr lang="sv-SE" sz="600"/>
              <a:t> for </a:t>
            </a:r>
            <a:r>
              <a:rPr lang="sv-SE" sz="600" err="1"/>
              <a:t>someone</a:t>
            </a:r>
            <a:r>
              <a:rPr lang="sv-SE" sz="600"/>
              <a:t>?</a:t>
            </a:r>
            <a:endParaRPr lang="en-SE" sz="60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3A6F061-88DF-7714-9D5A-0A3A8B4C8503}"/>
              </a:ext>
            </a:extLst>
          </p:cNvPr>
          <p:cNvSpPr/>
          <p:nvPr/>
        </p:nvSpPr>
        <p:spPr>
          <a:xfrm>
            <a:off x="681819" y="4447091"/>
            <a:ext cx="600994" cy="268766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E086F5A-4522-C33B-790B-58786A8CA1E1}"/>
              </a:ext>
            </a:extLst>
          </p:cNvPr>
          <p:cNvSpPr/>
          <p:nvPr/>
        </p:nvSpPr>
        <p:spPr>
          <a:xfrm>
            <a:off x="1286271" y="4447510"/>
            <a:ext cx="301889" cy="264641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FD8A994-5276-0C10-8AA8-0804C188AD52}"/>
              </a:ext>
            </a:extLst>
          </p:cNvPr>
          <p:cNvSpPr/>
          <p:nvPr/>
        </p:nvSpPr>
        <p:spPr>
          <a:xfrm>
            <a:off x="1598059" y="4444974"/>
            <a:ext cx="309167" cy="282544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33B7C51-EA99-AF1B-A5A8-4620539595BC}"/>
              </a:ext>
            </a:extLst>
          </p:cNvPr>
          <p:cNvSpPr/>
          <p:nvPr/>
        </p:nvSpPr>
        <p:spPr>
          <a:xfrm>
            <a:off x="2729522" y="2297955"/>
            <a:ext cx="381777" cy="301611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67E23EF-0A74-69AA-F30A-1AC7F3DFF754}"/>
              </a:ext>
            </a:extLst>
          </p:cNvPr>
          <p:cNvSpPr/>
          <p:nvPr/>
        </p:nvSpPr>
        <p:spPr>
          <a:xfrm>
            <a:off x="3140098" y="2294716"/>
            <a:ext cx="381777" cy="301611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97A77BC8-9B73-91BE-73AD-080DDA91968D}"/>
              </a:ext>
            </a:extLst>
          </p:cNvPr>
          <p:cNvCxnSpPr>
            <a:cxnSpLocks/>
          </p:cNvCxnSpPr>
          <p:nvPr/>
        </p:nvCxnSpPr>
        <p:spPr>
          <a:xfrm flipH="1">
            <a:off x="1630224" y="3691935"/>
            <a:ext cx="80758" cy="313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EC1C2240-3A3F-02F2-85C9-1160D3B91CAC}"/>
              </a:ext>
            </a:extLst>
          </p:cNvPr>
          <p:cNvSpPr txBox="1"/>
          <p:nvPr/>
        </p:nvSpPr>
        <p:spPr>
          <a:xfrm>
            <a:off x="5219459" y="3577150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/>
              <a:t>BCM+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DCEF244-8D4E-B877-A556-784A83121085}"/>
              </a:ext>
            </a:extLst>
          </p:cNvPr>
          <p:cNvCxnSpPr>
            <a:cxnSpLocks/>
            <a:stCxn id="184" idx="3"/>
          </p:cNvCxnSpPr>
          <p:nvPr/>
        </p:nvCxnSpPr>
        <p:spPr>
          <a:xfrm flipV="1">
            <a:off x="6061459" y="4703188"/>
            <a:ext cx="1527106" cy="12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453159-FB49-16C8-5D14-CF628E6EAD2B}"/>
              </a:ext>
            </a:extLst>
          </p:cNvPr>
          <p:cNvSpPr/>
          <p:nvPr/>
        </p:nvSpPr>
        <p:spPr>
          <a:xfrm>
            <a:off x="890902" y="3191623"/>
            <a:ext cx="206943" cy="330197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216DB-A505-9915-2503-FD127D95A4D4}"/>
              </a:ext>
            </a:extLst>
          </p:cNvPr>
          <p:cNvSpPr txBox="1"/>
          <p:nvPr/>
        </p:nvSpPr>
        <p:spPr>
          <a:xfrm>
            <a:off x="128483" y="365558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" err="1"/>
              <a:t>Share</a:t>
            </a:r>
            <a:r>
              <a:rPr lang="sv-SE" sz="600"/>
              <a:t> for </a:t>
            </a:r>
          </a:p>
          <a:p>
            <a:pPr algn="ctr"/>
            <a:r>
              <a:rPr lang="sv-SE" sz="600"/>
              <a:t>virus </a:t>
            </a:r>
            <a:r>
              <a:rPr lang="sv-SE" sz="600" err="1"/>
              <a:t>work</a:t>
            </a:r>
            <a:endParaRPr lang="en-SE" sz="6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5F6603-981E-DDD4-FE5B-3DB4F4B79898}"/>
              </a:ext>
            </a:extLst>
          </p:cNvPr>
          <p:cNvCxnSpPr>
            <a:cxnSpLocks/>
          </p:cNvCxnSpPr>
          <p:nvPr/>
        </p:nvCxnSpPr>
        <p:spPr>
          <a:xfrm flipV="1">
            <a:off x="563731" y="3506614"/>
            <a:ext cx="201545" cy="2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720720-6E33-A80D-04DC-A1FCC9C6262E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554539" y="3521821"/>
            <a:ext cx="439835" cy="19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4A2F6-279E-9F91-8FD4-E9599F34A948}"/>
              </a:ext>
            </a:extLst>
          </p:cNvPr>
          <p:cNvSpPr/>
          <p:nvPr/>
        </p:nvSpPr>
        <p:spPr>
          <a:xfrm>
            <a:off x="2927937" y="4444327"/>
            <a:ext cx="183362" cy="27756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A647543-C662-D7F0-4003-43908E17352D}"/>
              </a:ext>
            </a:extLst>
          </p:cNvPr>
          <p:cNvSpPr/>
          <p:nvPr/>
        </p:nvSpPr>
        <p:spPr>
          <a:xfrm>
            <a:off x="1263829" y="1934896"/>
            <a:ext cx="236310" cy="333404"/>
          </a:xfrm>
          <a:prstGeom prst="rtTriangl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1EBD2B6-8C78-D4BB-961E-6CDF67897087}"/>
              </a:ext>
            </a:extLst>
          </p:cNvPr>
          <p:cNvSpPr/>
          <p:nvPr/>
        </p:nvSpPr>
        <p:spPr>
          <a:xfrm rot="10800000">
            <a:off x="1322437" y="1956469"/>
            <a:ext cx="178646" cy="296078"/>
          </a:xfrm>
          <a:prstGeom prst="rtTriangle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050"/>
          </a:p>
        </p:txBody>
      </p:sp>
    </p:spTree>
    <p:extLst>
      <p:ext uri="{BB962C8B-B14F-4D97-AF65-F5344CB8AC3E}">
        <p14:creationId xmlns:p14="http://schemas.microsoft.com/office/powerpoint/2010/main" val="155471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5" y="198585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en-GB"/>
              <a:t>Workshop instructions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56774" y="980076"/>
            <a:ext cx="4287470" cy="3683402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Divide yourself into groups of 6-10 people</a:t>
            </a:r>
            <a:br>
              <a:rPr lang="en-US" dirty="0"/>
            </a:br>
            <a:endParaRPr lang="en-US"/>
          </a:p>
          <a:p>
            <a:r>
              <a:rPr lang="en-US" dirty="0"/>
              <a:t>Online participants can be one group </a:t>
            </a:r>
            <a:br>
              <a:rPr lang="en-US" dirty="0"/>
            </a:br>
            <a:endParaRPr lang="en-US">
              <a:highlight>
                <a:srgbClr val="FFFF00"/>
              </a:highlight>
            </a:endParaRPr>
          </a:p>
          <a:p>
            <a:r>
              <a:rPr lang="en-US" dirty="0"/>
              <a:t>Open the Padlet (QR-code on the right) </a:t>
            </a:r>
            <a:br>
              <a:rPr lang="en-US" dirty="0"/>
            </a:br>
            <a:endParaRPr lang="en-US"/>
          </a:p>
          <a:p>
            <a:r>
              <a:rPr lang="en-US" dirty="0"/>
              <a:t>Discuss the questions, put your answers into Padlet (20 minutes)</a:t>
            </a:r>
            <a:br>
              <a:rPr lang="en-US" dirty="0"/>
            </a:br>
            <a:endParaRPr lang="en-US"/>
          </a:p>
          <a:p>
            <a:r>
              <a:rPr lang="en-US" dirty="0"/>
              <a:t>Present your answers 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ett medicinskt universitet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14B75DE3-A1AD-CA6C-AB2B-92808D56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25" y="1404631"/>
            <a:ext cx="3188389" cy="3188389"/>
          </a:xfrm>
          <a:prstGeom prst="rect">
            <a:avLst/>
          </a:prstGeom>
          <a:noFill/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v-SE" sz="5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B729CA9-6523-40C2-9F54-2A9E28BAC8DC}" type="datetime4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18 augusti 2023</a:t>
            </a:fld>
            <a:endParaRPr lang="sv-SE" sz="5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1C98258-D37A-C413-B805-5C265550038F}"/>
              </a:ext>
            </a:extLst>
          </p:cNvPr>
          <p:cNvSpPr txBox="1">
            <a:spLocks/>
          </p:cNvSpPr>
          <p:nvPr/>
        </p:nvSpPr>
        <p:spPr bwMode="auto">
          <a:xfrm>
            <a:off x="5717079" y="819325"/>
            <a:ext cx="4162211" cy="4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/>
              <a:t>QR-code for Padlet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Workshop 20 minutes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3" y="1131590"/>
            <a:ext cx="8631243" cy="3600400"/>
          </a:xfrm>
        </p:spPr>
        <p:txBody>
          <a:bodyPr/>
          <a:lstStyle/>
          <a:p>
            <a:pPr marL="0" indent="0">
              <a:buNone/>
            </a:pPr>
            <a:endParaRPr lang="sv-SE">
              <a:solidFill>
                <a:srgbClr val="242424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err="1">
                <a:solidFill>
                  <a:srgbClr val="242424"/>
                </a:solidFill>
              </a:rPr>
              <a:t>Discuss</a:t>
            </a:r>
            <a:r>
              <a:rPr lang="sv-SE">
                <a:solidFill>
                  <a:srgbClr val="242424"/>
                </a:solidFill>
              </a:rPr>
              <a:t> the </a:t>
            </a:r>
            <a:r>
              <a:rPr lang="sv-SE" err="1">
                <a:solidFill>
                  <a:srgbClr val="242424"/>
                </a:solidFill>
              </a:rPr>
              <a:t>principles</a:t>
            </a:r>
            <a:r>
              <a:rPr lang="sv-SE">
                <a:solidFill>
                  <a:srgbClr val="242424"/>
                </a:solidFill>
              </a:rPr>
              <a:t>. Alternative suggestions?</a:t>
            </a:r>
            <a:br>
              <a:rPr lang="sv-SE">
                <a:solidFill>
                  <a:srgbClr val="242424"/>
                </a:solidFill>
              </a:rPr>
            </a:br>
            <a:endParaRPr lang="sv-SE">
              <a:solidFill>
                <a:srgbClr val="2424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242424"/>
                </a:solidFill>
              </a:rPr>
              <a:t>Which</a:t>
            </a:r>
            <a:r>
              <a:rPr lang="en-US" sz="1800">
                <a:solidFill>
                  <a:srgbClr val="242424"/>
                </a:solidFill>
              </a:rPr>
              <a:t> </a:t>
            </a:r>
            <a:r>
              <a:rPr lang="en-US">
                <a:solidFill>
                  <a:srgbClr val="242424"/>
                </a:solidFill>
              </a:rPr>
              <a:t>adjustments do you think need to be made to the suggestion?</a:t>
            </a:r>
            <a:br>
              <a:rPr lang="en-US">
                <a:solidFill>
                  <a:srgbClr val="242424"/>
                </a:solidFill>
              </a:rPr>
            </a:br>
            <a:endParaRPr lang="en-US">
              <a:solidFill>
                <a:srgbClr val="242424"/>
              </a:solidFill>
            </a:endParaRPr>
          </a:p>
          <a:p>
            <a:pPr>
              <a:buAutoNum type="arabicPeriod"/>
            </a:pPr>
            <a:r>
              <a:rPr lang="en-US"/>
              <a:t>Share your ideas on how to organize this. </a:t>
            </a:r>
            <a:br>
              <a:rPr lang="en-US">
                <a:solidFill>
                  <a:srgbClr val="242424"/>
                </a:solidFill>
              </a:rPr>
            </a:br>
            <a:endParaRPr lang="en-US">
              <a:solidFill>
                <a:srgbClr val="242424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242424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242424"/>
                </a:solidFill>
              </a:rPr>
              <a:t>Write your answers in Padlet. </a:t>
            </a:r>
            <a:br>
              <a:rPr lang="en-US" sz="2000" b="1"/>
            </a:br>
            <a:r>
              <a:rPr lang="en-US" sz="2000" b="1">
                <a:solidFill>
                  <a:srgbClr val="242424"/>
                </a:solidFill>
              </a:rPr>
              <a:t>Presentation from each group after the workshop!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32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110902"/>
            <a:ext cx="8632045" cy="857250"/>
          </a:xfrm>
        </p:spPr>
        <p:txBody>
          <a:bodyPr/>
          <a:lstStyle/>
          <a:p>
            <a:r>
              <a:rPr lang="sv-SE" err="1">
                <a:latin typeface="+mn-lt"/>
              </a:rPr>
              <a:t>Next</a:t>
            </a:r>
            <a:r>
              <a:rPr lang="sv-SE">
                <a:latin typeface="+mn-lt"/>
              </a:rPr>
              <a:t> steps: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916141"/>
            <a:ext cx="8631243" cy="3636430"/>
          </a:xfrm>
        </p:spPr>
        <p:txBody>
          <a:bodyPr/>
          <a:lstStyle/>
          <a:p>
            <a:r>
              <a:rPr lang="en-US" dirty="0" err="1">
                <a:solidFill>
                  <a:srgbClr val="242424"/>
                </a:solidFill>
              </a:rPr>
              <a:t>Labmed</a:t>
            </a:r>
            <a:r>
              <a:rPr lang="en-US" dirty="0">
                <a:solidFill>
                  <a:srgbClr val="242424"/>
                </a:solidFill>
              </a:rPr>
              <a:t> Mingle and workshops – your input is used to make adjustments! </a:t>
            </a:r>
          </a:p>
          <a:p>
            <a:r>
              <a:rPr lang="en-US" b="1" dirty="0">
                <a:solidFill>
                  <a:srgbClr val="FF0000"/>
                </a:solidFill>
              </a:rPr>
              <a:t>Deadline for input to us is 25/8!</a:t>
            </a:r>
            <a:br>
              <a:rPr lang="en-US" b="1" dirty="0"/>
            </a:br>
            <a:endParaRPr lang="en-US" b="1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242424"/>
                </a:solidFill>
              </a:rPr>
              <a:t>Drafting committee, Steering committee, contact with other departments in the building </a:t>
            </a:r>
            <a:endParaRPr lang="en-US" b="0" dirty="0">
              <a:solidFill>
                <a:srgbClr val="242424"/>
              </a:solidFill>
              <a:effectLst/>
            </a:endParaRPr>
          </a:p>
          <a:p>
            <a:r>
              <a:rPr lang="en-US" dirty="0">
                <a:solidFill>
                  <a:srgbClr val="242424"/>
                </a:solidFill>
              </a:rPr>
              <a:t>Union collaboration (</a:t>
            </a:r>
            <a:r>
              <a:rPr lang="en-US" dirty="0" err="1">
                <a:solidFill>
                  <a:srgbClr val="242424"/>
                </a:solidFill>
              </a:rPr>
              <a:t>facklig</a:t>
            </a:r>
            <a:r>
              <a:rPr lang="en-US" dirty="0">
                <a:solidFill>
                  <a:srgbClr val="242424"/>
                </a:solidFill>
              </a:rPr>
              <a:t> </a:t>
            </a:r>
            <a:r>
              <a:rPr lang="en-US" dirty="0" err="1">
                <a:solidFill>
                  <a:srgbClr val="242424"/>
                </a:solidFill>
              </a:rPr>
              <a:t>samverkan</a:t>
            </a:r>
            <a:r>
              <a:rPr lang="en-US" dirty="0">
                <a:solidFill>
                  <a:srgbClr val="242424"/>
                </a:solidFill>
              </a:rPr>
              <a:t>)</a:t>
            </a:r>
          </a:p>
          <a:p>
            <a:r>
              <a:rPr lang="en-US" dirty="0">
                <a:solidFill>
                  <a:srgbClr val="242424"/>
                </a:solidFill>
              </a:rPr>
              <a:t>Decision – middle of September: </a:t>
            </a:r>
            <a:r>
              <a:rPr lang="en-US" dirty="0">
                <a:ea typeface="+mn-lt"/>
                <a:cs typeface="+mn-lt"/>
              </a:rPr>
              <a:t>Decision by head of dept., after discussions in the </a:t>
            </a:r>
            <a:r>
              <a:rPr lang="en-US" dirty="0" err="1">
                <a:ea typeface="+mn-lt"/>
                <a:cs typeface="+mn-lt"/>
              </a:rPr>
              <a:t>Labmed</a:t>
            </a:r>
            <a:r>
              <a:rPr lang="en-US" dirty="0">
                <a:ea typeface="+mn-lt"/>
                <a:cs typeface="+mn-lt"/>
              </a:rPr>
              <a:t> management group”</a:t>
            </a:r>
            <a:endParaRPr lang="en-US" dirty="0">
              <a:solidFill>
                <a:srgbClr val="242424"/>
              </a:solidFill>
              <a:latin typeface="DM Sans"/>
              <a:cs typeface="Arial"/>
            </a:endParaRPr>
          </a:p>
          <a:p>
            <a:r>
              <a:rPr lang="en-US" dirty="0">
                <a:solidFill>
                  <a:srgbClr val="242424"/>
                </a:solidFill>
              </a:rPr>
              <a:t>Detailed planning: labs and offices</a:t>
            </a:r>
          </a:p>
          <a:p>
            <a:r>
              <a:rPr lang="en-US" dirty="0">
                <a:solidFill>
                  <a:srgbClr val="242424"/>
                </a:solidFill>
              </a:rPr>
              <a:t>Risk assessments</a:t>
            </a:r>
          </a:p>
          <a:p>
            <a:r>
              <a:rPr lang="en-US" dirty="0">
                <a:solidFill>
                  <a:srgbClr val="242424"/>
                </a:solidFill>
              </a:rPr>
              <a:t>Introduction package (safety, courses etc.) + access cards </a:t>
            </a:r>
            <a:endParaRPr lang="en-US" dirty="0"/>
          </a:p>
          <a:p>
            <a:endParaRPr lang="en-US">
              <a:solidFill>
                <a:srgbClr val="242424"/>
              </a:solidFill>
            </a:endParaRPr>
          </a:p>
          <a:p>
            <a:endParaRPr lang="en-US">
              <a:solidFill>
                <a:srgbClr val="242424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242424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18 augusti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108397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16_9.potx" id="{DCF3CFFE-AB71-4748-9531-F2902DAA8CE3}" vid="{893C374D-9090-481A-9DB0-246EE4281E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9a8641-5152-43b5-868a-c479d3d499e7">
      <Terms xmlns="http://schemas.microsoft.com/office/infopath/2007/PartnerControls"/>
    </lcf76f155ced4ddcb4097134ff3c332f>
    <TaxCatchAll xmlns="e934aa60-453d-4656-ae23-201e3b5ea4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1D6CBAB41A8E4E97D52A19BE931AAA" ma:contentTypeVersion="9" ma:contentTypeDescription="Skapa ett nytt dokument." ma:contentTypeScope="" ma:versionID="9f8ee008cc803281cfd00d6e8abd244f">
  <xsd:schema xmlns:xsd="http://www.w3.org/2001/XMLSchema" xmlns:xs="http://www.w3.org/2001/XMLSchema" xmlns:p="http://schemas.microsoft.com/office/2006/metadata/properties" xmlns:ns2="8d9a8641-5152-43b5-868a-c479d3d499e7" xmlns:ns3="e934aa60-453d-4656-ae23-201e3b5ea4b7" targetNamespace="http://schemas.microsoft.com/office/2006/metadata/properties" ma:root="true" ma:fieldsID="cf3fb582e273ae8af23813155b53410f" ns2:_="" ns3:_="">
    <xsd:import namespace="8d9a8641-5152-43b5-868a-c479d3d499e7"/>
    <xsd:import namespace="e934aa60-453d-4656-ae23-201e3b5ea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a8641-5152-43b5-868a-c479d3d49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d34d398b-60ba-4ad0-a6da-da1ce693b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aa60-453d-4656-ae23-201e3b5ea4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6e85277-14ec-4349-9b8c-ee21d7017483}" ma:internalName="TaxCatchAll" ma:showField="CatchAllData" ma:web="e934aa60-453d-4656-ae23-201e3b5ea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79469-2F05-42F0-ADD1-5263841AE7B9}">
  <ds:schemaRefs>
    <ds:schemaRef ds:uri="8d9a8641-5152-43b5-868a-c479d3d499e7"/>
    <ds:schemaRef ds:uri="e934aa60-453d-4656-ae23-201e3b5ea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BEBBDA-6D68-431E-8E75-9AC125A79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EF5FE-5078-4E38-9AB5-F30263280D74}">
  <ds:schemaRefs>
    <ds:schemaRef ds:uri="8d9a8641-5152-43b5-868a-c479d3d499e7"/>
    <ds:schemaRef ds:uri="e934aa60-453d-4656-ae23-201e3b5ea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</Template>
  <TotalTime>0</TotalTime>
  <Words>805</Words>
  <Application>Microsoft Office PowerPoint</Application>
  <PresentationFormat>Bildspel på skärmen (16:9)</PresentationFormat>
  <Paragraphs>167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DM Sans</vt:lpstr>
      <vt:lpstr>DM Sans Medium</vt:lpstr>
      <vt:lpstr>Times</vt:lpstr>
      <vt:lpstr>Wingdings</vt:lpstr>
      <vt:lpstr>16_9_powerpointmall_ki_plommon_SVE</vt:lpstr>
      <vt:lpstr>Office Theme</vt:lpstr>
      <vt:lpstr>LABMED Mingle 2023-08-17</vt:lpstr>
      <vt:lpstr>Project </vt:lpstr>
      <vt:lpstr>What has happened so far?</vt:lpstr>
      <vt:lpstr>Principles for the suggestion</vt:lpstr>
      <vt:lpstr>PowerPoint-presentation</vt:lpstr>
      <vt:lpstr>PowerPoint-presentation</vt:lpstr>
      <vt:lpstr>Workshop instructions </vt:lpstr>
      <vt:lpstr>Workshop 20 minutes </vt:lpstr>
      <vt:lpstr>Next steps:</vt:lpstr>
      <vt:lpstr>Timeline </vt:lpstr>
      <vt:lpstr>Future discussion forums</vt:lpstr>
      <vt:lpstr>Avslutningsbild med Karolinska Institutets logotyp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Redeployment of localities within ANA Futura</dc:title>
  <dc:creator>Sophia Godau</dc:creator>
  <cp:lastModifiedBy>Christina Sundqvist</cp:lastModifiedBy>
  <cp:revision>7</cp:revision>
  <cp:lastPrinted>2023-06-15T10:26:59Z</cp:lastPrinted>
  <dcterms:created xsi:type="dcterms:W3CDTF">2023-04-28T05:36:48Z</dcterms:created>
  <dcterms:modified xsi:type="dcterms:W3CDTF">2023-08-18T06:13:47Z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0x010100241D6CBAB41A8E4E97D52A19BE931AAA</vt:lpwstr>
  </property>
  <property fmtid="{D5CDD505-2E9C-101B-9397-08002B2CF9AE}" pid="3" name="MediaServiceImageTags">
    <vt:lpwstr/>
  </property>
</Properties>
</file>