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2" r:id="rId2"/>
    <p:sldId id="273" r:id="rId3"/>
    <p:sldId id="274" r:id="rId4"/>
    <p:sldId id="275" r:id="rId5"/>
    <p:sldId id="276" r:id="rId6"/>
    <p:sldId id="277" r:id="rId7"/>
    <p:sldId id="278" r:id="rId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8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C936F4-E4CF-4F34-95DE-4AAC9CE8D659}" type="datetimeFigureOut">
              <a:rPr lang="sv-SE" smtClean="0"/>
              <a:t>2023-08-07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F3279F-D625-437E-A50F-8E514949AB2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6553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/>
              <a:t>Patrik- </a:t>
            </a:r>
            <a:r>
              <a:rPr lang="sv-SE" err="1"/>
              <a:t>Kivra</a:t>
            </a:r>
            <a:r>
              <a:rPr lang="sv-SE"/>
              <a:t>, </a:t>
            </a:r>
            <a:r>
              <a:rPr lang="sv-SE" err="1"/>
              <a:t>Brillo</a:t>
            </a:r>
            <a:r>
              <a:rPr lang="sv-SE"/>
              <a:t>, Min myndighetspost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5E66A67-9030-4D98-AAC1-989D1F2D6D5C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03466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/>
              <a:t>Patrik- </a:t>
            </a:r>
            <a:r>
              <a:rPr lang="sv-SE" err="1"/>
              <a:t>Kivra</a:t>
            </a:r>
            <a:r>
              <a:rPr lang="sv-SE"/>
              <a:t>, </a:t>
            </a:r>
            <a:r>
              <a:rPr lang="sv-SE" err="1"/>
              <a:t>Brillo</a:t>
            </a:r>
            <a:r>
              <a:rPr lang="sv-SE"/>
              <a:t>, Min myndighetspost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5E66A67-9030-4D98-AAC1-989D1F2D6D5C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613577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/>
              <a:t>Patrik- </a:t>
            </a:r>
            <a:r>
              <a:rPr lang="sv-SE" err="1"/>
              <a:t>Kivra</a:t>
            </a:r>
            <a:r>
              <a:rPr lang="sv-SE"/>
              <a:t>, </a:t>
            </a:r>
            <a:r>
              <a:rPr lang="sv-SE" err="1"/>
              <a:t>Brillo</a:t>
            </a:r>
            <a:r>
              <a:rPr lang="sv-SE"/>
              <a:t>, Min myndighetspost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5E66A67-9030-4D98-AAC1-989D1F2D6D5C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36203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/>
              <a:t>Patrik- </a:t>
            </a:r>
            <a:r>
              <a:rPr lang="sv-SE" err="1"/>
              <a:t>Kivra</a:t>
            </a:r>
            <a:r>
              <a:rPr lang="sv-SE"/>
              <a:t>, </a:t>
            </a:r>
            <a:r>
              <a:rPr lang="sv-SE" err="1"/>
              <a:t>Brillo</a:t>
            </a:r>
            <a:r>
              <a:rPr lang="sv-SE"/>
              <a:t>, Min myndighetspost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5E66A67-9030-4D98-AAC1-989D1F2D6D5C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84204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/>
              <a:t>Patrik- </a:t>
            </a:r>
            <a:r>
              <a:rPr lang="sv-SE" err="1"/>
              <a:t>Kivra</a:t>
            </a:r>
            <a:r>
              <a:rPr lang="sv-SE"/>
              <a:t>, </a:t>
            </a:r>
            <a:r>
              <a:rPr lang="sv-SE" err="1"/>
              <a:t>Brillo</a:t>
            </a:r>
            <a:r>
              <a:rPr lang="sv-SE"/>
              <a:t>, Min myndighetspost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5E66A67-9030-4D98-AAC1-989D1F2D6D5C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84561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/>
              <a:t>Patrik- </a:t>
            </a:r>
            <a:r>
              <a:rPr lang="sv-SE" err="1"/>
              <a:t>Kivra</a:t>
            </a:r>
            <a:r>
              <a:rPr lang="sv-SE"/>
              <a:t>, </a:t>
            </a:r>
            <a:r>
              <a:rPr lang="sv-SE" err="1"/>
              <a:t>Brillo</a:t>
            </a:r>
            <a:r>
              <a:rPr lang="sv-SE"/>
              <a:t>, Min myndighetspost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5E66A67-9030-4D98-AAC1-989D1F2D6D5C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57463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/>
              <a:t>Patrik- </a:t>
            </a:r>
            <a:r>
              <a:rPr lang="sv-SE" err="1"/>
              <a:t>Kivra</a:t>
            </a:r>
            <a:r>
              <a:rPr lang="sv-SE"/>
              <a:t>, </a:t>
            </a:r>
            <a:r>
              <a:rPr lang="sv-SE" err="1"/>
              <a:t>Brillo</a:t>
            </a:r>
            <a:r>
              <a:rPr lang="sv-SE"/>
              <a:t>, Min myndighetspost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5E66A67-9030-4D98-AAC1-989D1F2D6D5C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19442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C637DA8-9B62-EBC9-8B8D-6BFE140466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953B821-63E3-2CE7-E501-690881404A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0B0AEB1-C4FF-2369-0CF0-3E72667DF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863C-296A-492E-92AB-96FB67F641F5}" type="datetimeFigureOut">
              <a:rPr lang="sv-SE" smtClean="0"/>
              <a:t>2023-08-07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65D908E-4BDE-EED4-BE05-0CD99F037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DB14973-59AC-AA1F-E38E-FD4E551DC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3AB2A-EDCC-4718-8F1E-FE8E8A60E84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49430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B0868AF-9E84-79FD-F4A0-A57F2A7F9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0C0D96A7-3512-0401-1991-47DBFA77DE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C41CAFA-675F-000D-9D9C-620B6652F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863C-296A-492E-92AB-96FB67F641F5}" type="datetimeFigureOut">
              <a:rPr lang="sv-SE" smtClean="0"/>
              <a:t>2023-08-07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A63278D-FD5F-6EEE-AD1E-D24E71B84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D2504AB-8DD8-A21E-5951-B3D6A6EC3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3AB2A-EDCC-4718-8F1E-FE8E8A60E84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73754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C4E0E582-3F96-33AC-7B4D-F588FE5C83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829CC0B3-8587-D743-D2B7-E973951116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4E00145-C901-B4D0-1FF6-C3C184A46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863C-296A-492E-92AB-96FB67F641F5}" type="datetimeFigureOut">
              <a:rPr lang="sv-SE" smtClean="0"/>
              <a:t>2023-08-07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04068B9-FE99-6F2A-D91C-8C842A013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87B5074-9F53-1E1E-324A-A3EF627D4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3AB2A-EDCC-4718-8F1E-FE8E8A60E84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90101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8EF543B-4908-FB4D-0326-0CE1A9C17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F52C90B-0E5A-ECA9-8D62-B834AC126B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0718AA7-838F-8230-9AFB-1B773C359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863C-296A-492E-92AB-96FB67F641F5}" type="datetimeFigureOut">
              <a:rPr lang="sv-SE" smtClean="0"/>
              <a:t>2023-08-07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3F86D25-C20A-FFE3-0F2A-D73C17779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EF40DC6-A3C7-DD1C-9138-BB19E6775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3AB2A-EDCC-4718-8F1E-FE8E8A60E84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04456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0068466-B3BE-00D4-33C0-69C2C8256B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48DBEA5-F79F-B14B-C7CB-B5E9EEBA76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2FEDC85-58E0-9BD9-3CBA-D64B2D8DA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863C-296A-492E-92AB-96FB67F641F5}" type="datetimeFigureOut">
              <a:rPr lang="sv-SE" smtClean="0"/>
              <a:t>2023-08-07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02845BD-F2D3-6BA2-2970-DFCBAA506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239A5A8-376C-4217-4FDA-B95D3B54C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3AB2A-EDCC-4718-8F1E-FE8E8A60E84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90074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6BA2C5C-7094-62E7-CD50-1462D7603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4EB4FD6-7983-B84B-8771-ADDEC3B9A3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1CC45CA-02C4-0B4F-9311-F5C554407C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F6F7FE8-C9A5-2D4F-F80F-A73A68CD0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863C-296A-492E-92AB-96FB67F641F5}" type="datetimeFigureOut">
              <a:rPr lang="sv-SE" smtClean="0"/>
              <a:t>2023-08-07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8FBFFC0-7C76-EB98-2177-E6B7701D3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A7F9A52-E3CC-BF3B-BB80-ADD2B95D6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3AB2A-EDCC-4718-8F1E-FE8E8A60E84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92290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8D5E2C-7B91-D551-C522-8984D00EC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14A1427-E8D2-FA93-92AE-D052ECA46D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F34BE86D-2BE6-416E-9305-27BAEF229A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1469FA71-12F6-C29F-BEB3-B964D3C17E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D76CE4BB-6B47-9C11-99C3-F7C844DC33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F4F4ECD6-7364-698C-D14C-D7683AEFE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863C-296A-492E-92AB-96FB67F641F5}" type="datetimeFigureOut">
              <a:rPr lang="sv-SE" smtClean="0"/>
              <a:t>2023-08-07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9CEB0317-5E80-A54E-AF95-9ACCABD7A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EC22489D-4504-5EAB-4C11-CCA3B7A11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3AB2A-EDCC-4718-8F1E-FE8E8A60E84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45137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4B3920-426E-1B0B-D87E-E636127AC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5D1A342-E357-B92D-7363-73EF33DF2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863C-296A-492E-92AB-96FB67F641F5}" type="datetimeFigureOut">
              <a:rPr lang="sv-SE" smtClean="0"/>
              <a:t>2023-08-07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9245D47-5DF7-EF7B-39E5-1F5EB7FA7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3934790-6C19-466E-A5BC-3ABA0008C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3AB2A-EDCC-4718-8F1E-FE8E8A60E84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59114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5F0F03FC-C89D-3A5C-E55A-F876E7051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863C-296A-492E-92AB-96FB67F641F5}" type="datetimeFigureOut">
              <a:rPr lang="sv-SE" smtClean="0"/>
              <a:t>2023-08-07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C49F7FBE-E2FE-0A0A-0027-0C60630C6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C010298E-32ED-8AAA-F61A-05305C324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3AB2A-EDCC-4718-8F1E-FE8E8A60E84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89332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24018E2-7394-7285-1E88-D1F6C2848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F39A2BA-3911-F536-8888-0DC01D401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0D613B9-D543-C45D-AD9A-BEE58DF5AA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0CB7105-12CA-8434-336E-7896E6D57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863C-296A-492E-92AB-96FB67F641F5}" type="datetimeFigureOut">
              <a:rPr lang="sv-SE" smtClean="0"/>
              <a:t>2023-08-07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DEFECE2-A646-F164-D58F-C47255139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34786806-200C-6D87-90C7-A6FCB6D05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3AB2A-EDCC-4718-8F1E-FE8E8A60E84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44123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919AF8F-13EE-7E34-18B8-81187BC5C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16F6E26F-2753-7A08-75C2-F10093C95C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34372DC-C025-8AB0-448A-5850350393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0027722-9EB2-F4F7-56E7-E587FEFE5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863C-296A-492E-92AB-96FB67F641F5}" type="datetimeFigureOut">
              <a:rPr lang="sv-SE" smtClean="0"/>
              <a:t>2023-08-07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2AAAC862-7B2B-63F2-C96E-523003068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5CFC29A-7D3A-017F-6564-F2C950EB3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3AB2A-EDCC-4718-8F1E-FE8E8A60E84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37193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1813B6C-D05C-BE17-ADCA-68B818D45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9CE12D0-76F6-B9ED-9FDB-0887D448FC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D90FA52-6F94-4ADA-75F0-E9CCB0EFCC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5863C-296A-492E-92AB-96FB67F641F5}" type="datetimeFigureOut">
              <a:rPr lang="sv-SE" smtClean="0"/>
              <a:t>2023-08-07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D70F549-F88B-38FC-4750-08DD779F46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3AC6275-667F-E432-FEDF-D87C8E05FE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3AB2A-EDCC-4718-8F1E-FE8E8A60E84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20577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50443221-E3D4-47A5-A98D-4EA562C48513}"/>
              </a:ext>
            </a:extLst>
          </p:cNvPr>
          <p:cNvSpPr/>
          <p:nvPr/>
        </p:nvSpPr>
        <p:spPr>
          <a:xfrm>
            <a:off x="10323095" y="-12027"/>
            <a:ext cx="1868906" cy="6858000"/>
          </a:xfrm>
          <a:prstGeom prst="rect">
            <a:avLst/>
          </a:prstGeom>
          <a:solidFill>
            <a:srgbClr val="911164"/>
          </a:solidFill>
          <a:ln>
            <a:solidFill>
              <a:srgbClr val="9111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F03A1FFE-AE2C-4AB1-8406-95E7E6320255}"/>
              </a:ext>
            </a:extLst>
          </p:cNvPr>
          <p:cNvSpPr txBox="1"/>
          <p:nvPr/>
        </p:nvSpPr>
        <p:spPr>
          <a:xfrm>
            <a:off x="567364" y="1992922"/>
            <a:ext cx="7462513" cy="25675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28575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28575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4" name="Bild 1">
            <a:extLst>
              <a:ext uri="{FF2B5EF4-FFF2-40B4-BE49-F238E27FC236}">
                <a16:creationId xmlns:a16="http://schemas.microsoft.com/office/drawing/2014/main" id="{5FD0D931-E056-4BE0-B5CE-9FEBF0930C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2764" y="503238"/>
            <a:ext cx="2428277" cy="956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ruta 4">
            <a:extLst>
              <a:ext uri="{FF2B5EF4-FFF2-40B4-BE49-F238E27FC236}">
                <a16:creationId xmlns:a16="http://schemas.microsoft.com/office/drawing/2014/main" id="{BBE73210-1EFA-46CA-A78B-969A3C7B61B1}"/>
              </a:ext>
            </a:extLst>
          </p:cNvPr>
          <p:cNvSpPr txBox="1"/>
          <p:nvPr/>
        </p:nvSpPr>
        <p:spPr>
          <a:xfrm>
            <a:off x="567364" y="813501"/>
            <a:ext cx="6716574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3600" b="1" i="0" u="none" strike="noStrike" kern="1200" cap="none" spc="0" normalizeH="0" baseline="0" noProof="0" dirty="0">
                <a:ln>
                  <a:noFill/>
                </a:ln>
                <a:solidFill>
                  <a:srgbClr val="911164"/>
                </a:solidFill>
                <a:effectLst/>
                <a:uLnTx/>
                <a:uFillTx/>
                <a:latin typeface="Abadi" panose="020B0604020104020204" pitchFamily="34" charset="0"/>
                <a:ea typeface="+mn-ea"/>
                <a:cs typeface="+mn-cs"/>
              </a:rPr>
              <a:t>Söka ärenden i klienten</a:t>
            </a:r>
            <a:endParaRPr kumimoji="0" lang="sv-SE" sz="3600" b="1" i="0" u="none" strike="noStrike" kern="1200" cap="none" spc="0" normalizeH="0" baseline="0" noProof="0" dirty="0">
              <a:ln>
                <a:noFill/>
              </a:ln>
              <a:solidFill>
                <a:srgbClr val="911164"/>
              </a:solidFill>
              <a:effectLst/>
              <a:uLnTx/>
              <a:uFillTx/>
              <a:latin typeface="Abadi"/>
              <a:ea typeface="+mn-ea"/>
              <a:cs typeface="+mn-cs"/>
            </a:endParaRPr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B4F2C1D4-FCE2-768B-6BF3-2F774B3E761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8591" y="2626596"/>
            <a:ext cx="2400300" cy="2466975"/>
          </a:xfrm>
          <a:prstGeom prst="rect">
            <a:avLst/>
          </a:prstGeom>
        </p:spPr>
      </p:pic>
      <p:pic>
        <p:nvPicPr>
          <p:cNvPr id="10" name="Bildobjekt 9">
            <a:extLst>
              <a:ext uri="{FF2B5EF4-FFF2-40B4-BE49-F238E27FC236}">
                <a16:creationId xmlns:a16="http://schemas.microsoft.com/office/drawing/2014/main" id="{BD7780F0-78F0-3BD0-87E4-15EBCEA4BC2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19475" y="2802800"/>
            <a:ext cx="5353050" cy="1838325"/>
          </a:xfrm>
          <a:prstGeom prst="rect">
            <a:avLst/>
          </a:prstGeo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121A269A-18EE-8BDA-DCFC-490C8DC97788}"/>
              </a:ext>
            </a:extLst>
          </p:cNvPr>
          <p:cNvSpPr txBox="1"/>
          <p:nvPr/>
        </p:nvSpPr>
        <p:spPr>
          <a:xfrm>
            <a:off x="1798741" y="1982257"/>
            <a:ext cx="344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Gå till Arkiv och Sök ärende</a:t>
            </a:r>
          </a:p>
        </p:txBody>
      </p:sp>
    </p:spTree>
    <p:extLst>
      <p:ext uri="{BB962C8B-B14F-4D97-AF65-F5344CB8AC3E}">
        <p14:creationId xmlns:p14="http://schemas.microsoft.com/office/powerpoint/2010/main" val="2385407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50443221-E3D4-47A5-A98D-4EA562C48513}"/>
              </a:ext>
            </a:extLst>
          </p:cNvPr>
          <p:cNvSpPr/>
          <p:nvPr/>
        </p:nvSpPr>
        <p:spPr>
          <a:xfrm>
            <a:off x="10323095" y="-12027"/>
            <a:ext cx="1868906" cy="6858000"/>
          </a:xfrm>
          <a:prstGeom prst="rect">
            <a:avLst/>
          </a:prstGeom>
          <a:solidFill>
            <a:srgbClr val="911164"/>
          </a:solidFill>
          <a:ln>
            <a:solidFill>
              <a:srgbClr val="9111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F03A1FFE-AE2C-4AB1-8406-95E7E6320255}"/>
              </a:ext>
            </a:extLst>
          </p:cNvPr>
          <p:cNvSpPr txBox="1"/>
          <p:nvPr/>
        </p:nvSpPr>
        <p:spPr>
          <a:xfrm>
            <a:off x="567364" y="1992922"/>
            <a:ext cx="7462513" cy="25675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28575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28575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4" name="Bild 1">
            <a:extLst>
              <a:ext uri="{FF2B5EF4-FFF2-40B4-BE49-F238E27FC236}">
                <a16:creationId xmlns:a16="http://schemas.microsoft.com/office/drawing/2014/main" id="{5FD0D931-E056-4BE0-B5CE-9FEBF0930C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2764" y="503238"/>
            <a:ext cx="2428277" cy="956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ruta 9">
            <a:extLst>
              <a:ext uri="{FF2B5EF4-FFF2-40B4-BE49-F238E27FC236}">
                <a16:creationId xmlns:a16="http://schemas.microsoft.com/office/drawing/2014/main" id="{FF612D96-8F42-6B3F-7AF2-86FC607D37C5}"/>
              </a:ext>
            </a:extLst>
          </p:cNvPr>
          <p:cNvSpPr txBox="1"/>
          <p:nvPr/>
        </p:nvSpPr>
        <p:spPr>
          <a:xfrm>
            <a:off x="567364" y="781480"/>
            <a:ext cx="6716574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400" b="1" i="0" u="none" strike="noStrike" kern="1200" cap="none" spc="0" normalizeH="0" baseline="0" noProof="0" dirty="0">
                <a:ln>
                  <a:noFill/>
                </a:ln>
                <a:solidFill>
                  <a:srgbClr val="911164"/>
                </a:solidFill>
                <a:effectLst/>
                <a:uLnTx/>
                <a:uFillTx/>
                <a:latin typeface="Abadi" panose="020B0604020104020204" pitchFamily="34" charset="0"/>
                <a:ea typeface="+mn-ea"/>
                <a:cs typeface="+mn-cs"/>
              </a:rPr>
              <a:t>Gör urval på sökningen</a:t>
            </a:r>
            <a:endParaRPr kumimoji="0" lang="sv-SE" sz="2400" b="1" i="0" u="none" strike="noStrike" kern="1200" cap="none" spc="0" normalizeH="0" baseline="0" noProof="0" dirty="0">
              <a:ln>
                <a:noFill/>
              </a:ln>
              <a:solidFill>
                <a:srgbClr val="911164"/>
              </a:solidFill>
              <a:effectLst/>
              <a:uLnTx/>
              <a:uFillTx/>
              <a:latin typeface="Abadi"/>
              <a:ea typeface="+mn-ea"/>
              <a:cs typeface="+mn-cs"/>
            </a:endParaRPr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859B2864-0B6D-5F77-03C4-E6057775F41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5750" y="1204104"/>
            <a:ext cx="8343603" cy="5650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9191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50443221-E3D4-47A5-A98D-4EA562C48513}"/>
              </a:ext>
            </a:extLst>
          </p:cNvPr>
          <p:cNvSpPr/>
          <p:nvPr/>
        </p:nvSpPr>
        <p:spPr>
          <a:xfrm>
            <a:off x="10323095" y="-12027"/>
            <a:ext cx="1868906" cy="6858000"/>
          </a:xfrm>
          <a:prstGeom prst="rect">
            <a:avLst/>
          </a:prstGeom>
          <a:solidFill>
            <a:srgbClr val="911164"/>
          </a:solidFill>
          <a:ln>
            <a:solidFill>
              <a:srgbClr val="9111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F03A1FFE-AE2C-4AB1-8406-95E7E6320255}"/>
              </a:ext>
            </a:extLst>
          </p:cNvPr>
          <p:cNvSpPr txBox="1"/>
          <p:nvPr/>
        </p:nvSpPr>
        <p:spPr>
          <a:xfrm>
            <a:off x="567364" y="1992922"/>
            <a:ext cx="7462513" cy="25675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28575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28575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4" name="Bild 1">
            <a:extLst>
              <a:ext uri="{FF2B5EF4-FFF2-40B4-BE49-F238E27FC236}">
                <a16:creationId xmlns:a16="http://schemas.microsoft.com/office/drawing/2014/main" id="{5FD0D931-E056-4BE0-B5CE-9FEBF0930C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2764" y="503238"/>
            <a:ext cx="2428277" cy="956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ruta 4">
            <a:extLst>
              <a:ext uri="{FF2B5EF4-FFF2-40B4-BE49-F238E27FC236}">
                <a16:creationId xmlns:a16="http://schemas.microsoft.com/office/drawing/2014/main" id="{BBE73210-1EFA-46CA-A78B-969A3C7B61B1}"/>
              </a:ext>
            </a:extLst>
          </p:cNvPr>
          <p:cNvSpPr txBox="1"/>
          <p:nvPr/>
        </p:nvSpPr>
        <p:spPr>
          <a:xfrm>
            <a:off x="567364" y="738821"/>
            <a:ext cx="6716574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400" b="1" i="0" u="none" strike="noStrike" kern="1200" cap="none" spc="0" normalizeH="0" baseline="0" noProof="0" dirty="0">
                <a:ln>
                  <a:noFill/>
                </a:ln>
                <a:solidFill>
                  <a:srgbClr val="911164"/>
                </a:solidFill>
                <a:effectLst/>
                <a:uLnTx/>
                <a:uFillTx/>
                <a:latin typeface="Abadi" panose="020B0604020104020204" pitchFamily="34" charset="0"/>
                <a:ea typeface="+mn-ea"/>
                <a:cs typeface="+mn-cs"/>
              </a:rPr>
              <a:t>Välj organisationsenhet/-er</a:t>
            </a:r>
            <a:endParaRPr kumimoji="0" lang="sv-SE" sz="2400" b="1" i="0" u="none" strike="noStrike" kern="1200" cap="none" spc="0" normalizeH="0" baseline="0" noProof="0" dirty="0">
              <a:ln>
                <a:noFill/>
              </a:ln>
              <a:solidFill>
                <a:srgbClr val="911164"/>
              </a:solidFill>
              <a:effectLst/>
              <a:uLnTx/>
              <a:uFillTx/>
              <a:latin typeface="Abadi"/>
              <a:ea typeface="+mn-ea"/>
              <a:cs typeface="+mn-cs"/>
            </a:endParaRPr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C52E5E88-2B23-3D7A-30D3-C9C7A65491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84145" y="1459832"/>
            <a:ext cx="6745732" cy="4659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2013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50443221-E3D4-47A5-A98D-4EA562C48513}"/>
              </a:ext>
            </a:extLst>
          </p:cNvPr>
          <p:cNvSpPr/>
          <p:nvPr/>
        </p:nvSpPr>
        <p:spPr>
          <a:xfrm>
            <a:off x="10323095" y="-12027"/>
            <a:ext cx="1868906" cy="6858000"/>
          </a:xfrm>
          <a:prstGeom prst="rect">
            <a:avLst/>
          </a:prstGeom>
          <a:solidFill>
            <a:srgbClr val="911164"/>
          </a:solidFill>
          <a:ln>
            <a:solidFill>
              <a:srgbClr val="9111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F03A1FFE-AE2C-4AB1-8406-95E7E6320255}"/>
              </a:ext>
            </a:extLst>
          </p:cNvPr>
          <p:cNvSpPr txBox="1"/>
          <p:nvPr/>
        </p:nvSpPr>
        <p:spPr>
          <a:xfrm>
            <a:off x="567364" y="1992922"/>
            <a:ext cx="7462513" cy="25675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28575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28575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4" name="Bild 1">
            <a:extLst>
              <a:ext uri="{FF2B5EF4-FFF2-40B4-BE49-F238E27FC236}">
                <a16:creationId xmlns:a16="http://schemas.microsoft.com/office/drawing/2014/main" id="{5FD0D931-E056-4BE0-B5CE-9FEBF0930C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2764" y="503238"/>
            <a:ext cx="2428277" cy="956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ruta 4">
            <a:extLst>
              <a:ext uri="{FF2B5EF4-FFF2-40B4-BE49-F238E27FC236}">
                <a16:creationId xmlns:a16="http://schemas.microsoft.com/office/drawing/2014/main" id="{BBE73210-1EFA-46CA-A78B-969A3C7B61B1}"/>
              </a:ext>
            </a:extLst>
          </p:cNvPr>
          <p:cNvSpPr txBox="1"/>
          <p:nvPr/>
        </p:nvSpPr>
        <p:spPr>
          <a:xfrm>
            <a:off x="567364" y="813501"/>
            <a:ext cx="6716574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400" b="1" i="0" u="none" strike="noStrike" kern="1200" cap="none" spc="0" normalizeH="0" baseline="0" noProof="0" dirty="0">
                <a:ln>
                  <a:noFill/>
                </a:ln>
                <a:solidFill>
                  <a:srgbClr val="911164"/>
                </a:solidFill>
                <a:effectLst/>
                <a:uLnTx/>
                <a:uFillTx/>
                <a:latin typeface="Abadi" panose="020B0604020104020204" pitchFamily="34" charset="0"/>
                <a:ea typeface="+mn-ea"/>
                <a:cs typeface="+mn-cs"/>
              </a:rPr>
              <a:t>Välj organisationsenhet/-er forts…</a:t>
            </a:r>
            <a:endParaRPr kumimoji="0" lang="sv-SE" sz="2400" b="1" i="0" u="none" strike="noStrike" kern="1200" cap="none" spc="0" normalizeH="0" baseline="0" noProof="0" dirty="0">
              <a:ln>
                <a:noFill/>
              </a:ln>
              <a:solidFill>
                <a:srgbClr val="911164"/>
              </a:solidFill>
              <a:effectLst/>
              <a:uLnTx/>
              <a:uFillTx/>
              <a:latin typeface="Abadi"/>
              <a:ea typeface="+mn-ea"/>
              <a:cs typeface="+mn-cs"/>
            </a:endParaRPr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DC6AC43E-43A1-186C-75B4-1583F998389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29632" y="1275166"/>
            <a:ext cx="4501886" cy="5297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0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50443221-E3D4-47A5-A98D-4EA562C48513}"/>
              </a:ext>
            </a:extLst>
          </p:cNvPr>
          <p:cNvSpPr/>
          <p:nvPr/>
        </p:nvSpPr>
        <p:spPr>
          <a:xfrm>
            <a:off x="10323095" y="-12027"/>
            <a:ext cx="1868906" cy="6858000"/>
          </a:xfrm>
          <a:prstGeom prst="rect">
            <a:avLst/>
          </a:prstGeom>
          <a:solidFill>
            <a:srgbClr val="911164"/>
          </a:solidFill>
          <a:ln>
            <a:solidFill>
              <a:srgbClr val="9111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F03A1FFE-AE2C-4AB1-8406-95E7E6320255}"/>
              </a:ext>
            </a:extLst>
          </p:cNvPr>
          <p:cNvSpPr txBox="1"/>
          <p:nvPr/>
        </p:nvSpPr>
        <p:spPr>
          <a:xfrm>
            <a:off x="567364" y="1992922"/>
            <a:ext cx="7462513" cy="25675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28575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28575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4" name="Bild 1">
            <a:extLst>
              <a:ext uri="{FF2B5EF4-FFF2-40B4-BE49-F238E27FC236}">
                <a16:creationId xmlns:a16="http://schemas.microsoft.com/office/drawing/2014/main" id="{5FD0D931-E056-4BE0-B5CE-9FEBF0930C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2764" y="503238"/>
            <a:ext cx="2428277" cy="956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ruta 4">
            <a:extLst>
              <a:ext uri="{FF2B5EF4-FFF2-40B4-BE49-F238E27FC236}">
                <a16:creationId xmlns:a16="http://schemas.microsoft.com/office/drawing/2014/main" id="{BBE73210-1EFA-46CA-A78B-969A3C7B61B1}"/>
              </a:ext>
            </a:extLst>
          </p:cNvPr>
          <p:cNvSpPr txBox="1"/>
          <p:nvPr/>
        </p:nvSpPr>
        <p:spPr>
          <a:xfrm>
            <a:off x="567364" y="813501"/>
            <a:ext cx="6716574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400" b="1" i="0" u="none" strike="noStrike" kern="1200" cap="none" spc="0" normalizeH="0" baseline="0" noProof="0" dirty="0">
                <a:ln>
                  <a:noFill/>
                </a:ln>
                <a:solidFill>
                  <a:srgbClr val="911164"/>
                </a:solidFill>
                <a:effectLst/>
                <a:uLnTx/>
                <a:uFillTx/>
                <a:latin typeface="Abadi" panose="020B0604020104020204" pitchFamily="34" charset="0"/>
                <a:ea typeface="+mn-ea"/>
                <a:cs typeface="+mn-cs"/>
              </a:rPr>
              <a:t>Söka på person</a:t>
            </a:r>
            <a:endParaRPr kumimoji="0" lang="sv-SE" sz="2400" b="1" i="0" u="none" strike="noStrike" kern="1200" cap="none" spc="0" normalizeH="0" baseline="0" noProof="0" dirty="0">
              <a:ln>
                <a:noFill/>
              </a:ln>
              <a:solidFill>
                <a:srgbClr val="911164"/>
              </a:solidFill>
              <a:effectLst/>
              <a:uLnTx/>
              <a:uFillTx/>
              <a:latin typeface="Abadi"/>
              <a:ea typeface="+mn-ea"/>
              <a:cs typeface="+mn-cs"/>
            </a:endParaRP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3AA9922E-6FB1-8A30-FFCB-3DE1DC69A8B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58651" y="1721583"/>
            <a:ext cx="5334000" cy="4133850"/>
          </a:xfrm>
          <a:prstGeom prst="rect">
            <a:avLst/>
          </a:prstGeom>
        </p:spPr>
      </p:pic>
      <p:sp>
        <p:nvSpPr>
          <p:cNvPr id="6" name="Rektangel 5">
            <a:extLst>
              <a:ext uri="{FF2B5EF4-FFF2-40B4-BE49-F238E27FC236}">
                <a16:creationId xmlns:a16="http://schemas.microsoft.com/office/drawing/2014/main" id="{5C593A07-653F-EBD8-B10C-01F845BA8A63}"/>
              </a:ext>
            </a:extLst>
          </p:cNvPr>
          <p:cNvSpPr/>
          <p:nvPr/>
        </p:nvSpPr>
        <p:spPr>
          <a:xfrm>
            <a:off x="3027285" y="1992922"/>
            <a:ext cx="985422" cy="29751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2E6E4993-EC91-AEB9-F999-04D849FF51F7}"/>
              </a:ext>
            </a:extLst>
          </p:cNvPr>
          <p:cNvSpPr/>
          <p:nvPr/>
        </p:nvSpPr>
        <p:spPr>
          <a:xfrm>
            <a:off x="2992652" y="2814222"/>
            <a:ext cx="3195083" cy="36398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B1D122B8-9BFD-C172-68C1-FD4A79807318}"/>
              </a:ext>
            </a:extLst>
          </p:cNvPr>
          <p:cNvSpPr/>
          <p:nvPr/>
        </p:nvSpPr>
        <p:spPr>
          <a:xfrm>
            <a:off x="1258651" y="2901405"/>
            <a:ext cx="712192" cy="27680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4200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50443221-E3D4-47A5-A98D-4EA562C48513}"/>
              </a:ext>
            </a:extLst>
          </p:cNvPr>
          <p:cNvSpPr/>
          <p:nvPr/>
        </p:nvSpPr>
        <p:spPr>
          <a:xfrm>
            <a:off x="10323095" y="-12027"/>
            <a:ext cx="1868906" cy="6858000"/>
          </a:xfrm>
          <a:prstGeom prst="rect">
            <a:avLst/>
          </a:prstGeom>
          <a:solidFill>
            <a:srgbClr val="911164"/>
          </a:solidFill>
          <a:ln>
            <a:solidFill>
              <a:srgbClr val="9111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F03A1FFE-AE2C-4AB1-8406-95E7E6320255}"/>
              </a:ext>
            </a:extLst>
          </p:cNvPr>
          <p:cNvSpPr txBox="1"/>
          <p:nvPr/>
        </p:nvSpPr>
        <p:spPr>
          <a:xfrm>
            <a:off x="567364" y="1992922"/>
            <a:ext cx="7462513" cy="25675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28575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28575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4" name="Bild 1">
            <a:extLst>
              <a:ext uri="{FF2B5EF4-FFF2-40B4-BE49-F238E27FC236}">
                <a16:creationId xmlns:a16="http://schemas.microsoft.com/office/drawing/2014/main" id="{5FD0D931-E056-4BE0-B5CE-9FEBF0930C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2764" y="503238"/>
            <a:ext cx="2428277" cy="956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ruta 4">
            <a:extLst>
              <a:ext uri="{FF2B5EF4-FFF2-40B4-BE49-F238E27FC236}">
                <a16:creationId xmlns:a16="http://schemas.microsoft.com/office/drawing/2014/main" id="{BBE73210-1EFA-46CA-A78B-969A3C7B61B1}"/>
              </a:ext>
            </a:extLst>
          </p:cNvPr>
          <p:cNvSpPr txBox="1"/>
          <p:nvPr/>
        </p:nvSpPr>
        <p:spPr>
          <a:xfrm>
            <a:off x="567364" y="813501"/>
            <a:ext cx="6716574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400" b="1" i="0" u="none" strike="noStrike" kern="1200" cap="none" spc="0" normalizeH="0" baseline="0" noProof="0">
                <a:ln>
                  <a:noFill/>
                </a:ln>
                <a:solidFill>
                  <a:srgbClr val="911164"/>
                </a:solidFill>
                <a:effectLst/>
                <a:uLnTx/>
                <a:uFillTx/>
                <a:latin typeface="Abadi" panose="020B0604020104020204" pitchFamily="34" charset="0"/>
                <a:ea typeface="+mn-ea"/>
                <a:cs typeface="+mn-cs"/>
              </a:rPr>
              <a:t>Visa formulär</a:t>
            </a:r>
            <a:endParaRPr kumimoji="0" lang="sv-SE" sz="2400" b="1" i="0" u="none" strike="noStrike" kern="1200" cap="none" spc="0" normalizeH="0" baseline="0" noProof="0" dirty="0">
              <a:ln>
                <a:noFill/>
              </a:ln>
              <a:solidFill>
                <a:srgbClr val="911164"/>
              </a:solidFill>
              <a:effectLst/>
              <a:uLnTx/>
              <a:uFillTx/>
              <a:latin typeface="Abadi"/>
              <a:ea typeface="+mn-ea"/>
              <a:cs typeface="+mn-cs"/>
            </a:endParaRPr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F0CD7BAB-B9D2-1D61-A476-5AAB55E2380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5984" y="1459832"/>
            <a:ext cx="6825615" cy="4693871"/>
          </a:xfrm>
          <a:prstGeom prst="rect">
            <a:avLst/>
          </a:prstGeom>
        </p:spPr>
      </p:pic>
      <p:sp>
        <p:nvSpPr>
          <p:cNvPr id="6" name="Rektangel 5">
            <a:extLst>
              <a:ext uri="{FF2B5EF4-FFF2-40B4-BE49-F238E27FC236}">
                <a16:creationId xmlns:a16="http://schemas.microsoft.com/office/drawing/2014/main" id="{6AE7798D-EAEB-B9B0-8D5D-07CCB29D39F5}"/>
              </a:ext>
            </a:extLst>
          </p:cNvPr>
          <p:cNvSpPr/>
          <p:nvPr/>
        </p:nvSpPr>
        <p:spPr>
          <a:xfrm>
            <a:off x="6141570" y="2721004"/>
            <a:ext cx="426128" cy="18643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C6BE607E-3429-1686-87B3-0B73EA6C7F2F}"/>
              </a:ext>
            </a:extLst>
          </p:cNvPr>
          <p:cNvSpPr/>
          <p:nvPr/>
        </p:nvSpPr>
        <p:spPr>
          <a:xfrm>
            <a:off x="4102539" y="3036163"/>
            <a:ext cx="1729666" cy="39283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C7248C77-2370-F21D-CF9D-16591F7F7F48}"/>
              </a:ext>
            </a:extLst>
          </p:cNvPr>
          <p:cNvSpPr txBox="1"/>
          <p:nvPr/>
        </p:nvSpPr>
        <p:spPr>
          <a:xfrm>
            <a:off x="7850218" y="2505456"/>
            <a:ext cx="1868906" cy="1169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Markera en av raderna under personens namn och klicka på knappen ”Visa” för att se info om ärendet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EB9DB686-EC53-E77C-05F4-3039F9065DBC}"/>
              </a:ext>
            </a:extLst>
          </p:cNvPr>
          <p:cNvSpPr txBox="1"/>
          <p:nvPr/>
        </p:nvSpPr>
        <p:spPr>
          <a:xfrm>
            <a:off x="7850218" y="4187540"/>
            <a:ext cx="1868906" cy="1169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Klicka på knappen ”Ärendeinfo” för att se mer info om arbetsflödet (nästa sida)</a:t>
            </a:r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C3D86ED6-2B17-C4FD-218F-943A5498EFD7}"/>
              </a:ext>
            </a:extLst>
          </p:cNvPr>
          <p:cNvSpPr/>
          <p:nvPr/>
        </p:nvSpPr>
        <p:spPr>
          <a:xfrm>
            <a:off x="6559919" y="2721003"/>
            <a:ext cx="534729" cy="18643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87764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50443221-E3D4-47A5-A98D-4EA562C48513}"/>
              </a:ext>
            </a:extLst>
          </p:cNvPr>
          <p:cNvSpPr/>
          <p:nvPr/>
        </p:nvSpPr>
        <p:spPr>
          <a:xfrm>
            <a:off x="10323095" y="-12027"/>
            <a:ext cx="1868906" cy="6858000"/>
          </a:xfrm>
          <a:prstGeom prst="rect">
            <a:avLst/>
          </a:prstGeom>
          <a:solidFill>
            <a:srgbClr val="911164"/>
          </a:solidFill>
          <a:ln>
            <a:solidFill>
              <a:srgbClr val="9111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F03A1FFE-AE2C-4AB1-8406-95E7E6320255}"/>
              </a:ext>
            </a:extLst>
          </p:cNvPr>
          <p:cNvSpPr txBox="1"/>
          <p:nvPr/>
        </p:nvSpPr>
        <p:spPr>
          <a:xfrm>
            <a:off x="567364" y="1992922"/>
            <a:ext cx="7462513" cy="25675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28575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28575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4" name="Bild 1">
            <a:extLst>
              <a:ext uri="{FF2B5EF4-FFF2-40B4-BE49-F238E27FC236}">
                <a16:creationId xmlns:a16="http://schemas.microsoft.com/office/drawing/2014/main" id="{5FD0D931-E056-4BE0-B5CE-9FEBF0930C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2764" y="503238"/>
            <a:ext cx="2428277" cy="956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ruta 4">
            <a:extLst>
              <a:ext uri="{FF2B5EF4-FFF2-40B4-BE49-F238E27FC236}">
                <a16:creationId xmlns:a16="http://schemas.microsoft.com/office/drawing/2014/main" id="{BBE73210-1EFA-46CA-A78B-969A3C7B61B1}"/>
              </a:ext>
            </a:extLst>
          </p:cNvPr>
          <p:cNvSpPr txBox="1"/>
          <p:nvPr/>
        </p:nvSpPr>
        <p:spPr>
          <a:xfrm>
            <a:off x="567364" y="813501"/>
            <a:ext cx="6716574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400" b="1" i="0" u="none" strike="noStrike" kern="1200" cap="none" spc="0" normalizeH="0" baseline="0" noProof="0" dirty="0">
                <a:ln>
                  <a:noFill/>
                </a:ln>
                <a:solidFill>
                  <a:srgbClr val="911164"/>
                </a:solidFill>
                <a:effectLst/>
                <a:uLnTx/>
                <a:uFillTx/>
                <a:latin typeface="Abadi" panose="020B0604020104020204" pitchFamily="34" charset="0"/>
                <a:ea typeface="+mn-ea"/>
                <a:cs typeface="+mn-cs"/>
              </a:rPr>
              <a:t>Ärendeinformation</a:t>
            </a:r>
            <a:endParaRPr kumimoji="0" lang="sv-SE" sz="2400" b="1" i="0" u="none" strike="noStrike" kern="1200" cap="none" spc="0" normalizeH="0" baseline="0" noProof="0" dirty="0">
              <a:ln>
                <a:noFill/>
              </a:ln>
              <a:solidFill>
                <a:srgbClr val="911164"/>
              </a:solidFill>
              <a:effectLst/>
              <a:uLnTx/>
              <a:uFillTx/>
              <a:latin typeface="Abadi"/>
              <a:ea typeface="+mn-ea"/>
              <a:cs typeface="+mn-cs"/>
            </a:endParaRP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E4F8286F-1E05-C677-F73C-8D7DD0C6060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9766" y="1459832"/>
            <a:ext cx="5400675" cy="5000625"/>
          </a:xfrm>
          <a:prstGeom prst="rect">
            <a:avLst/>
          </a:prstGeo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98924EC8-1285-DF74-1EF1-243E3C89DA3F}"/>
              </a:ext>
            </a:extLst>
          </p:cNvPr>
          <p:cNvSpPr txBox="1"/>
          <p:nvPr/>
        </p:nvSpPr>
        <p:spPr>
          <a:xfrm>
            <a:off x="6632843" y="1992922"/>
            <a:ext cx="3176982" cy="1169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Här ser du vilken organisationsenhet som ärendeflödet går efter, vilket beteckningsnummer enheten har, vilket typ av ärende det gäller, </a:t>
            </a:r>
            <a:r>
              <a:rPr kumimoji="0" lang="sv-S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ärendeid</a:t>
            </a: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och arbetsflödet.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42E575A5-1359-0BEA-36EE-53E70A062B85}"/>
              </a:ext>
            </a:extLst>
          </p:cNvPr>
          <p:cNvSpPr txBox="1"/>
          <p:nvPr/>
        </p:nvSpPr>
        <p:spPr>
          <a:xfrm>
            <a:off x="6632843" y="3429000"/>
            <a:ext cx="3176982" cy="16004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Du ser även vilket datum och klockslag ärendet är skapat av Martin och vilket datum och klockslag han har skickat det vidare till granskare.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 beslutsrutan längst ner ser du när beslutet togs, av vem och </a:t>
            </a: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vilket beslut.</a:t>
            </a:r>
            <a:endParaRPr kumimoji="0" lang="sv-S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20917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190</Words>
  <Application>Microsoft Office PowerPoint</Application>
  <PresentationFormat>Bredbild</PresentationFormat>
  <Paragraphs>56</Paragraphs>
  <Slides>7</Slides>
  <Notes>7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2" baseType="lpstr">
      <vt:lpstr>Abadi</vt:lpstr>
      <vt:lpstr>Arial</vt:lpstr>
      <vt:lpstr>Calibri</vt:lpstr>
      <vt:lpstr>Calibri Light</vt:lpstr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Anna Sangert</dc:creator>
  <cp:lastModifiedBy>Anna Sangert</cp:lastModifiedBy>
  <cp:revision>1</cp:revision>
  <dcterms:created xsi:type="dcterms:W3CDTF">2023-08-07T11:48:55Z</dcterms:created>
  <dcterms:modified xsi:type="dcterms:W3CDTF">2023-08-07T11:51:31Z</dcterms:modified>
</cp:coreProperties>
</file>