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3" r:id="rId5"/>
    <p:sldId id="264" r:id="rId6"/>
    <p:sldId id="268" r:id="rId7"/>
    <p:sldId id="266" r:id="rId8"/>
    <p:sldId id="272" r:id="rId9"/>
    <p:sldId id="273" r:id="rId10"/>
    <p:sldId id="267" r:id="rId11"/>
    <p:sldId id="271" r:id="rId12"/>
    <p:sldId id="270" r:id="rId13"/>
    <p:sldId id="260" r:id="rId14"/>
  </p:sldIdLst>
  <p:sldSz cx="9144000" cy="5143500" type="screen16x9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F4"/>
    <a:srgbClr val="C7ECDC"/>
    <a:srgbClr val="4F0433"/>
    <a:srgbClr val="CCEBED"/>
    <a:srgbClr val="FFDDD6"/>
    <a:srgbClr val="666666"/>
    <a:srgbClr val="DDDEE0"/>
    <a:srgbClr val="FF876F"/>
    <a:srgbClr val="FFE7C2"/>
    <a:srgbClr val="FFC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BA8DAB-8419-4758-AB52-EF66675BD2DB}" v="26" dt="2023-06-15T04:42:30.915"/>
    <p1510:client id="{A36AC998-BA5D-584F-9AF7-8E82FEACB6F6}" v="6" dt="2023-06-15T10:44:26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622"/>
        <p:guide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818A54A-96AB-47F2-9FE3-5AA7C5EE68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77C3AE1-DBA2-4DA9-A7CE-D2A621C810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5F06C-14D9-45DF-81A5-F25F8ECA9886}" type="datetimeFigureOut">
              <a:rPr lang="sv-SE" smtClean="0"/>
              <a:t>2023-06-16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FB76FC6-F54A-4120-9B8F-E28E2A08E5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9B89EF-3F47-4486-BAA9-AF9A8BE096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CC5D8-C806-4BBF-A442-91371CDD1B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37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F6DBA7-38D3-4FF9-B176-AA5B07999DDF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929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typ Karolinska Institutet.">
            <a:extLst>
              <a:ext uri="{FF2B5EF4-FFF2-40B4-BE49-F238E27FC236}">
                <a16:creationId xmlns:a16="http://schemas.microsoft.com/office/drawing/2014/main" id="{5C58A32B-CE37-00A7-BB2A-05D502F73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1478" y="262850"/>
            <a:ext cx="1691680" cy="704867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45332"/>
            <a:ext cx="7772400" cy="857250"/>
          </a:xfrm>
        </p:spPr>
        <p:txBody>
          <a:bodyPr anchor="ctr"/>
          <a:lstStyle>
            <a:lvl1pPr>
              <a:defRPr sz="3200" kern="1200" spc="-8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53444"/>
            <a:ext cx="7772400" cy="1314450"/>
          </a:xfrm>
        </p:spPr>
        <p:txBody>
          <a:bodyPr/>
          <a:lstStyle>
            <a:lvl1pPr marL="0" indent="0">
              <a:buFont typeface="Wingdings" charset="2"/>
              <a:buNone/>
              <a:defRPr sz="1800" spc="-2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sv-SE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ande bild med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typ Karolinska Institutet.">
            <a:extLst>
              <a:ext uri="{FF2B5EF4-FFF2-40B4-BE49-F238E27FC236}">
                <a16:creationId xmlns:a16="http://schemas.microsoft.com/office/drawing/2014/main" id="{1A2DD4E6-57FC-99BA-083F-4F5711AA3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  <p:sp>
        <p:nvSpPr>
          <p:cNvPr id="3" name="Platshållare för text 9">
            <a:extLst>
              <a:ext uri="{FF2B5EF4-FFF2-40B4-BE49-F238E27FC236}">
                <a16:creationId xmlns:a16="http://schemas.microsoft.com/office/drawing/2014/main" id="{28D153B6-736E-604E-CC38-30ABDB6346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971" y="4299942"/>
            <a:ext cx="8564501" cy="57849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68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nittsbild">
    <p:bg>
      <p:bgPr>
        <a:solidFill>
          <a:srgbClr val="E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45332"/>
            <a:ext cx="7772400" cy="857250"/>
          </a:xfrm>
        </p:spPr>
        <p:txBody>
          <a:bodyPr anchor="ctr"/>
          <a:lstStyle>
            <a:lvl1pPr>
              <a:defRPr sz="3200" spc="-5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53444"/>
            <a:ext cx="7772400" cy="1314450"/>
          </a:xfrm>
        </p:spPr>
        <p:txBody>
          <a:bodyPr/>
          <a:lstStyle>
            <a:lvl1pPr marL="0" indent="0">
              <a:buFont typeface="Wingdings" charset="2"/>
              <a:buNone/>
              <a:defRPr sz="1800" spc="-2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sv-SE" noProof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6E61809-D4AE-3513-8292-B4E6C292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983" y="5310172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Karolinska Institutet - ett medicinskt universitet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E932089-4B60-997F-1556-AFC32E41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5308054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fld id="{E51FB917-2E17-4F8E-87ED-6A5547C48FD7}" type="datetime4">
              <a:rPr lang="sv-SE" smtClean="0"/>
              <a:t>16 juni 2023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5A8F9B-CA64-77A4-A2D1-92138346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5308054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379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6774" y="1402829"/>
            <a:ext cx="8631243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009749DF-7E5C-713A-D45D-D9653C97C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ett medicinskt universitet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A2CD5-DA8C-4B9D-8315-B34160A16C25}" type="datetime4">
              <a:rPr lang="sv-SE" smtClean="0"/>
              <a:t>16 juni 2023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2632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+ 2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D75CC17-B226-9EC7-7062-ECD0FA065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73CEA02-8FD8-B27D-7351-D598B5116632}"/>
              </a:ext>
            </a:extLst>
          </p:cNvPr>
          <p:cNvSpPr>
            <a:spLocks noGrp="1" noChangeArrowheads="1"/>
          </p:cNvSpPr>
          <p:nvPr>
            <p:ph idx="13"/>
          </p:nvPr>
        </p:nvSpPr>
        <p:spPr bwMode="auto">
          <a:xfrm>
            <a:off x="256774" y="1402829"/>
            <a:ext cx="417003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1200" y="1403857"/>
            <a:ext cx="4170040" cy="3189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BBC55AFF-EEAC-CC84-7EDE-436AC101B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ett medicinskt universitet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B84996-FDAD-4A7F-89D4-758A2E9C5C80}" type="datetime4">
              <a:rPr lang="sv-SE" smtClean="0"/>
              <a:t>16 juni 2023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C98C6-00F0-4387-A9BA-FB521E0564CA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8485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2E2751E-29B4-AE75-0730-6CFFB5936B8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/>
              <a:t>Klicka på första eller andra ikonen i den andra raden av ikoner för att infoga en bild.</a:t>
            </a:r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DD1BCA6E-C8FD-891D-4F83-66CC4277CA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" y="5236046"/>
            <a:ext cx="107504" cy="171450"/>
          </a:xfrm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Karolinska Institutet - ett medicinskt universitet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AA906207-79B5-98E0-34C3-171784B570D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7581" y="5213161"/>
            <a:ext cx="94998" cy="171450"/>
          </a:xfrm>
        </p:spPr>
        <p:txBody>
          <a:bodyPr/>
          <a:lstStyle>
            <a:lvl1pPr>
              <a:defRPr sz="100"/>
            </a:lvl1pPr>
          </a:lstStyle>
          <a:p>
            <a:fld id="{3D94F107-FCCF-4D7C-8F71-E821E5DA5282}" type="datetime4">
              <a:rPr lang="sv-SE" smtClean="0"/>
              <a:t>16 juni 2023</a:t>
            </a:fld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5358C040-7B29-520B-66D6-03AF9B5F54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63981" y="5213161"/>
            <a:ext cx="45719" cy="171450"/>
          </a:xfrm>
        </p:spPr>
        <p:txBody>
          <a:bodyPr/>
          <a:lstStyle>
            <a:lvl1pPr>
              <a:defRPr sz="100"/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0383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1 innehåll och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6C309769-9796-3F4C-16EC-30D95F727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AA63C4E-0A70-530E-97DF-2D2B5352F878}"/>
              </a:ext>
            </a:extLst>
          </p:cNvPr>
          <p:cNvSpPr>
            <a:spLocks noGrp="1" noChangeArrowheads="1"/>
          </p:cNvSpPr>
          <p:nvPr>
            <p:ph idx="15"/>
          </p:nvPr>
        </p:nvSpPr>
        <p:spPr bwMode="auto">
          <a:xfrm>
            <a:off x="256774" y="1402829"/>
            <a:ext cx="417003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1D2BA1C-0344-BC2E-84D4-95E7F2FD7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ett medicinskt universitet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E5A0135-F7D5-EC17-C577-4234FB3831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11200" y="1404631"/>
            <a:ext cx="4170040" cy="31883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b="0" i="0" u="none" strike="noStrike" baseline="0">
                <a:solidFill>
                  <a:srgbClr val="000000"/>
                </a:solidFill>
                <a:latin typeface="DM Sans" pitchFamily="2" charset="0"/>
              </a:rPr>
              <a:t>Klicka på första eller andra ikonen i den andra raden av ikoner för att infoga en bild.</a:t>
            </a:r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70BB-7289-4069-9D4A-2FAE4107D42A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85695-0C9C-45E7-AAF3-3B0DE890CA1A}" type="datetime4">
              <a:rPr lang="sv-SE" smtClean="0"/>
              <a:t>16 juni 2023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238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6AB09F81-3DF8-1100-91E4-2C1919909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C02F024F-96B7-5411-16AF-D7BE9A4ACEA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55971" y="1401312"/>
            <a:ext cx="4170038" cy="319371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/>
              <a:t>Klicka på första eller andra ikonen i den andra raden av ikoner för att infoga en bild.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96EA6F-41F1-0969-DF45-AEBBDEDF0D9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11200" y="1404631"/>
            <a:ext cx="4170040" cy="31883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på första eller andra ikonen i den andra raden av ikoner för att infoga en bild.</a:t>
            </a:r>
            <a:endParaRPr lang="en-GB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372DAC4F-41A4-C8F3-1E26-84893299D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ett medicinskt universitet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F31A13-B82C-43A3-AC35-E621AAB6303F}" type="datetime4">
              <a:rPr lang="sv-SE" smtClean="0"/>
              <a:t>16 juni 2023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6EECC-44D8-4442-87AA-D47F74CC81A2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99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2 bilder m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4794E74-271C-9E5F-FE9E-7420C39ABE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5971" y="1401312"/>
            <a:ext cx="4170038" cy="252014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/>
              <a:t>Klicka på första eller andra ikonen i den andra raden av ikoner för att infoga en bild.</a:t>
            </a:r>
            <a:endParaRPr lang="en-GB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5"/>
          </p:nvPr>
        </p:nvSpPr>
        <p:spPr>
          <a:xfrm>
            <a:off x="255971" y="4016459"/>
            <a:ext cx="4170039" cy="57849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F7332DF-CAE5-41F2-AEFA-52F537B3AA4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11199" y="1404632"/>
            <a:ext cx="4170040" cy="251682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/>
              <a:t>Klicka på första eller andra ikonen i den andra raden av ikoner för att infoga en bild.</a:t>
            </a:r>
            <a:endParaRPr lang="en-GB"/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6"/>
          </p:nvPr>
        </p:nvSpPr>
        <p:spPr>
          <a:xfrm>
            <a:off x="4711200" y="4016459"/>
            <a:ext cx="4170039" cy="574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sidfot 2">
            <a:extLst>
              <a:ext uri="{FF2B5EF4-FFF2-40B4-BE49-F238E27FC236}">
                <a16:creationId xmlns:a16="http://schemas.microsoft.com/office/drawing/2014/main" id="{D069920A-1206-9BEB-B428-2FE026E7B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ett medicinskt universitet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42D-8DCB-48D7-8A43-9E29A5D3CC0A}" type="datetime4">
              <a:rPr lang="sv-SE" smtClean="0"/>
              <a:t>16 juni 2023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1580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ande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typ Karolinska Institutet.">
            <a:extLst>
              <a:ext uri="{FF2B5EF4-FFF2-40B4-BE49-F238E27FC236}">
                <a16:creationId xmlns:a16="http://schemas.microsoft.com/office/drawing/2014/main" id="{7AC1AD67-1AF6-B109-ABEC-31FF3DEF0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4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83" y="339502"/>
            <a:ext cx="862525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983" y="1402830"/>
            <a:ext cx="8630513" cy="318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2080A6F-57B1-B9B7-BFFB-9C38D4F13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/>
              <a:t>Karolinska Institutet - ett medicinskt universitet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3447" y="4788233"/>
            <a:ext cx="19050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C3018874-3E6C-444F-95D2-0F7C8B5E1F23}" type="datetime4">
              <a:rPr lang="sv-SE" smtClean="0"/>
              <a:t>16 juni 2023</a:t>
            </a:fld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847" y="4788233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accent1"/>
                </a:solidFill>
                <a:latin typeface="+mn-lt"/>
              </a:defRPr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2" r:id="rId1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 spc="-5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0195B-8A87-0659-1403-6E7233781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27734"/>
            <a:ext cx="7772400" cy="857250"/>
          </a:xfrm>
        </p:spPr>
        <p:txBody>
          <a:bodyPr/>
          <a:lstStyle/>
          <a:p>
            <a:r>
              <a:rPr lang="sv-SE" sz="2800"/>
              <a:t>LABMED </a:t>
            </a:r>
            <a:r>
              <a:rPr lang="sv-SE" sz="2800" err="1"/>
              <a:t>Mingle</a:t>
            </a:r>
            <a:r>
              <a:rPr lang="sv-SE" sz="2800"/>
              <a:t> 2023-06-15</a:t>
            </a:r>
            <a:br>
              <a:rPr lang="en-US"/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942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3B945BE0-EE85-09C4-1EE7-44EBC8E667E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>
                <a:solidFill>
                  <a:schemeClr val="bg1"/>
                </a:solidFill>
              </a:rPr>
              <a:t>Avslutningsbild med Karolinska Institutets logotyp</a:t>
            </a:r>
          </a:p>
        </p:txBody>
      </p:sp>
    </p:spTree>
    <p:extLst>
      <p:ext uri="{BB962C8B-B14F-4D97-AF65-F5344CB8AC3E}">
        <p14:creationId xmlns:p14="http://schemas.microsoft.com/office/powerpoint/2010/main" val="411670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EDAC-D80D-3507-F915-5053DE5F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6081B-E8FD-9CB6-7582-7FE3808D8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242424"/>
                </a:solidFill>
              </a:rPr>
              <a:t>T</a:t>
            </a:r>
            <a:r>
              <a:rPr lang="en-US" b="0">
                <a:solidFill>
                  <a:srgbClr val="242424"/>
                </a:solidFill>
                <a:effectLst/>
              </a:rPr>
              <a:t>he department is redeploying localities within ANA Futura.</a:t>
            </a:r>
          </a:p>
          <a:p>
            <a:r>
              <a:rPr lang="en-US">
                <a:solidFill>
                  <a:srgbClr val="242424"/>
                </a:solidFill>
              </a:rPr>
              <a:t>New groups are moving into ANA Futura, 60-70 new people. </a:t>
            </a:r>
          </a:p>
          <a:p>
            <a:r>
              <a:rPr lang="en-US">
                <a:solidFill>
                  <a:srgbClr val="242424"/>
                </a:solidFill>
              </a:rPr>
              <a:t>More synergies between researchers, groups and teaching opportunities</a:t>
            </a:r>
            <a:r>
              <a:rPr lang="sv-SE">
                <a:solidFill>
                  <a:srgbClr val="242424"/>
                </a:solidFill>
              </a:rPr>
              <a:t>.</a:t>
            </a:r>
          </a:p>
          <a:p>
            <a:r>
              <a:rPr lang="sv-SE" err="1">
                <a:solidFill>
                  <a:srgbClr val="242424"/>
                </a:solidFill>
              </a:rPr>
              <a:t>Effective</a:t>
            </a:r>
            <a:r>
              <a:rPr lang="sv-SE">
                <a:solidFill>
                  <a:srgbClr val="242424"/>
                </a:solidFill>
              </a:rPr>
              <a:t> </a:t>
            </a:r>
            <a:r>
              <a:rPr lang="sv-SE" err="1">
                <a:solidFill>
                  <a:srgbClr val="242424"/>
                </a:solidFill>
              </a:rPr>
              <a:t>use</a:t>
            </a:r>
            <a:r>
              <a:rPr lang="sv-SE">
                <a:solidFill>
                  <a:srgbClr val="242424"/>
                </a:solidFill>
              </a:rPr>
              <a:t> </a:t>
            </a:r>
            <a:r>
              <a:rPr lang="sv-SE" err="1">
                <a:solidFill>
                  <a:srgbClr val="242424"/>
                </a:solidFill>
              </a:rPr>
              <a:t>of</a:t>
            </a:r>
            <a:r>
              <a:rPr lang="sv-SE">
                <a:solidFill>
                  <a:srgbClr val="242424"/>
                </a:solidFill>
              </a:rPr>
              <a:t> space to </a:t>
            </a:r>
            <a:r>
              <a:rPr lang="sv-SE" err="1">
                <a:solidFill>
                  <a:srgbClr val="242424"/>
                </a:solidFill>
              </a:rPr>
              <a:t>reduce</a:t>
            </a:r>
            <a:r>
              <a:rPr lang="sv-SE">
                <a:solidFill>
                  <a:srgbClr val="242424"/>
                </a:solidFill>
              </a:rPr>
              <a:t> </a:t>
            </a:r>
            <a:r>
              <a:rPr lang="sv-SE" err="1">
                <a:solidFill>
                  <a:srgbClr val="242424"/>
                </a:solidFill>
              </a:rPr>
              <a:t>costs</a:t>
            </a:r>
            <a:r>
              <a:rPr lang="sv-SE">
                <a:solidFill>
                  <a:srgbClr val="242424"/>
                </a:solidFill>
              </a:rPr>
              <a:t>. </a:t>
            </a:r>
          </a:p>
          <a:p>
            <a:r>
              <a:rPr lang="sv-SE">
                <a:solidFill>
                  <a:srgbClr val="242424"/>
                </a:solidFill>
              </a:rPr>
              <a:t>Creating a </a:t>
            </a:r>
            <a:r>
              <a:rPr lang="sv-SE" err="1">
                <a:solidFill>
                  <a:srgbClr val="242424"/>
                </a:solidFill>
              </a:rPr>
              <a:t>vivid</a:t>
            </a:r>
            <a:r>
              <a:rPr lang="sv-SE">
                <a:solidFill>
                  <a:srgbClr val="242424"/>
                </a:solidFill>
              </a:rPr>
              <a:t>, </a:t>
            </a:r>
            <a:r>
              <a:rPr lang="sv-SE" err="1">
                <a:solidFill>
                  <a:srgbClr val="242424"/>
                </a:solidFill>
              </a:rPr>
              <a:t>interactive</a:t>
            </a:r>
            <a:r>
              <a:rPr lang="sv-SE">
                <a:solidFill>
                  <a:srgbClr val="242424"/>
                </a:solidFill>
              </a:rPr>
              <a:t> and vibrant research </a:t>
            </a:r>
            <a:r>
              <a:rPr lang="sv-SE" err="1">
                <a:solidFill>
                  <a:srgbClr val="242424"/>
                </a:solidFill>
              </a:rPr>
              <a:t>environment</a:t>
            </a:r>
            <a:r>
              <a:rPr lang="sv-SE">
                <a:solidFill>
                  <a:srgbClr val="242424"/>
                </a:solidFill>
              </a:rPr>
              <a:t>.</a:t>
            </a:r>
          </a:p>
          <a:p>
            <a:r>
              <a:rPr lang="en-US">
                <a:solidFill>
                  <a:srgbClr val="242424"/>
                </a:solidFill>
              </a:rPr>
              <a:t>Time frame: Move should be done by the end of 2023 and adjustments after that. </a:t>
            </a:r>
          </a:p>
          <a:p>
            <a:endParaRPr lang="en-US">
              <a:solidFill>
                <a:srgbClr val="242424"/>
              </a:solidFill>
            </a:endParaRPr>
          </a:p>
          <a:p>
            <a:endParaRPr lang="en-US">
              <a:solidFill>
                <a:srgbClr val="242424"/>
              </a:solidFill>
            </a:endParaRPr>
          </a:p>
          <a:p>
            <a:endParaRPr lang="en-US">
              <a:solidFill>
                <a:srgbClr val="242424"/>
              </a:solidFill>
            </a:endParaRPr>
          </a:p>
          <a:p>
            <a:endParaRPr lang="en-US">
              <a:solidFill>
                <a:srgbClr val="242424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23CE3-57A3-2D82-8538-C665B25D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ett medicinskt universitet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22624-51B7-16A6-35FE-523E436F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2CD5-DA8C-4B9D-8315-B34160A16C25}" type="datetime4">
              <a:rPr lang="sv-SE" smtClean="0"/>
              <a:t>16 juni 2023</a:t>
            </a:fld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E6261-4CE5-BE7B-85FF-D06F61BD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7250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E4DF-C810-2720-2F52-70AD7F24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70" y="339502"/>
            <a:ext cx="8632045" cy="857250"/>
          </a:xfrm>
        </p:spPr>
        <p:txBody>
          <a:bodyPr/>
          <a:lstStyle/>
          <a:p>
            <a:r>
              <a:rPr lang="sv-SE" err="1"/>
              <a:t>Timeline</a:t>
            </a:r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E2E02-816C-FE47-D89C-8BEC103F4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ett medicinskt universitet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1C0DE-4B9A-E97D-5CD9-7CA34029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2CD5-DA8C-4B9D-8315-B34160A16C25}" type="datetime4">
              <a:rPr lang="sv-SE" smtClean="0"/>
              <a:t>16 juni 2023</a:t>
            </a:fld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B2CD6-6985-657A-BC31-267DF8EB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3</a:t>
            </a:fld>
            <a:endParaRPr lang="sv-SE"/>
          </a:p>
        </p:txBody>
      </p:sp>
      <p:pic>
        <p:nvPicPr>
          <p:cNvPr id="8" name="Picture 7" descr="A picture containing text, screenshot, line, font&#10;&#10;Description automatically generated">
            <a:extLst>
              <a:ext uri="{FF2B5EF4-FFF2-40B4-BE49-F238E27FC236}">
                <a16:creationId xmlns:a16="http://schemas.microsoft.com/office/drawing/2014/main" id="{6878B9FB-A49B-0095-3690-A31F558EA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760"/>
            <a:ext cx="9144000" cy="243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C3E5F-B287-11FB-CBF7-AB879771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What has happened so far?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6374D1-728D-DD7F-07C6-3445A7B6C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>
                <a:solidFill>
                  <a:srgbClr val="242424"/>
                </a:solidFill>
                <a:effectLst/>
              </a:rPr>
              <a:t>Meetings </a:t>
            </a:r>
            <a:r>
              <a:rPr lang="en-US">
                <a:solidFill>
                  <a:srgbClr val="242424"/>
                </a:solidFill>
              </a:rPr>
              <a:t>with the groups moving in. </a:t>
            </a:r>
          </a:p>
          <a:p>
            <a:r>
              <a:rPr lang="en-US">
                <a:solidFill>
                  <a:srgbClr val="242424"/>
                </a:solidFill>
              </a:rPr>
              <a:t>Meetings with divisions and PI:s already in ANA Futura.</a:t>
            </a:r>
          </a:p>
          <a:p>
            <a:r>
              <a:rPr lang="en-US">
                <a:solidFill>
                  <a:srgbClr val="242424"/>
                </a:solidFill>
              </a:rPr>
              <a:t>Meetings with service team and biosafety officer.</a:t>
            </a:r>
          </a:p>
          <a:p>
            <a:r>
              <a:rPr lang="en-US">
                <a:solidFill>
                  <a:srgbClr val="242424"/>
                </a:solidFill>
              </a:rPr>
              <a:t>Information gathering.</a:t>
            </a:r>
          </a:p>
          <a:p>
            <a:r>
              <a:rPr lang="en-US">
                <a:solidFill>
                  <a:srgbClr val="242424"/>
                </a:solidFill>
              </a:rPr>
              <a:t>Measurements and tracking of the usage of the premises (ongoing).</a:t>
            </a:r>
          </a:p>
          <a:p>
            <a:r>
              <a:rPr lang="sv-SE" sz="1800" err="1"/>
              <a:t>Website</a:t>
            </a:r>
            <a:r>
              <a:rPr lang="sv-SE"/>
              <a:t> </a:t>
            </a:r>
            <a:r>
              <a:rPr lang="sv-SE" err="1"/>
              <a:t>with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project</a:t>
            </a:r>
            <a:r>
              <a:rPr lang="sv-SE"/>
              <a:t> is </a:t>
            </a:r>
            <a:r>
              <a:rPr lang="sv-SE" err="1"/>
              <a:t>now</a:t>
            </a:r>
            <a:r>
              <a:rPr lang="sv-SE"/>
              <a:t> on </a:t>
            </a:r>
            <a:r>
              <a:rPr lang="sv-SE" err="1"/>
              <a:t>KI´s</a:t>
            </a:r>
            <a:r>
              <a:rPr lang="sv-SE"/>
              <a:t> </a:t>
            </a:r>
            <a:r>
              <a:rPr lang="sv-SE" err="1"/>
              <a:t>webpage</a:t>
            </a:r>
            <a:r>
              <a:rPr lang="sv-SE"/>
              <a:t>.</a:t>
            </a:r>
          </a:p>
          <a:p>
            <a:r>
              <a:rPr lang="sv-SE" b="0" err="1">
                <a:solidFill>
                  <a:srgbClr val="242424"/>
                </a:solidFill>
                <a:effectLst/>
              </a:rPr>
              <a:t>P</a:t>
            </a:r>
            <a:r>
              <a:rPr lang="sv-SE" err="1">
                <a:solidFill>
                  <a:srgbClr val="242424"/>
                </a:solidFill>
              </a:rPr>
              <a:t>reliminary</a:t>
            </a:r>
            <a:r>
              <a:rPr lang="sv-SE">
                <a:solidFill>
                  <a:srgbClr val="242424"/>
                </a:solidFill>
              </a:rPr>
              <a:t> plan for </a:t>
            </a:r>
            <a:r>
              <a:rPr lang="sv-SE" err="1">
                <a:solidFill>
                  <a:srgbClr val="242424"/>
                </a:solidFill>
              </a:rPr>
              <a:t>lab</a:t>
            </a:r>
            <a:r>
              <a:rPr lang="sv-SE">
                <a:solidFill>
                  <a:srgbClr val="242424"/>
                </a:solidFill>
              </a:rPr>
              <a:t> </a:t>
            </a:r>
            <a:r>
              <a:rPr lang="sv-SE" err="1">
                <a:solidFill>
                  <a:srgbClr val="242424"/>
                </a:solidFill>
              </a:rPr>
              <a:t>localizations</a:t>
            </a:r>
            <a:r>
              <a:rPr lang="sv-SE">
                <a:solidFill>
                  <a:srgbClr val="242424"/>
                </a:solidFill>
              </a:rPr>
              <a:t> is in the </a:t>
            </a:r>
            <a:r>
              <a:rPr lang="sv-SE" err="1">
                <a:solidFill>
                  <a:srgbClr val="242424"/>
                </a:solidFill>
              </a:rPr>
              <a:t>works</a:t>
            </a:r>
            <a:r>
              <a:rPr lang="sv-SE">
                <a:solidFill>
                  <a:srgbClr val="242424"/>
                </a:solidFill>
              </a:rPr>
              <a:t>.</a:t>
            </a:r>
            <a:endParaRPr lang="en-US" b="0">
              <a:solidFill>
                <a:srgbClr val="242424"/>
              </a:solidFill>
              <a:effectLst/>
            </a:endParaRPr>
          </a:p>
          <a:p>
            <a:pPr marL="0" indent="0">
              <a:buNone/>
            </a:pPr>
            <a:endParaRPr lang="en-US" sz="1800">
              <a:solidFill>
                <a:srgbClr val="242424"/>
              </a:solidFill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24D888-E64B-DA9B-F439-BCB01F9E4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</p:spPr>
        <p:txBody>
          <a:bodyPr/>
          <a:lstStyle/>
          <a:p>
            <a:r>
              <a:rPr lang="sv-SE"/>
              <a:t>Karolinska Institutet - ett medicinskt universitet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1EE999-BA1C-822F-993D-4740F020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9CA9-6523-40C2-9F54-2A9E28BAC8DC}" type="datetime4">
              <a:rPr lang="sv-SE" smtClean="0"/>
              <a:t>16 juni 2023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0B65D1B-CF0B-8F0A-A526-41ADF8C8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0174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327F5-B1CE-7090-F1D5-8E64BF417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ett medicinskt universitet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66A82-70C6-6961-D5B7-6C0EE83CD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2CD5-DA8C-4B9D-8315-B34160A16C25}" type="datetime4">
              <a:rPr lang="sv-SE" smtClean="0"/>
              <a:t>16 juni 2023</a:t>
            </a:fld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EA588-6FBE-072B-DAAA-F755D354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5</a:t>
            </a:fld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61C18A-3C72-1B25-7F5E-4DDF922BA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24" y="181699"/>
            <a:ext cx="7178352" cy="4543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9482A0-1A55-1FF6-5908-3F4685CB6E9C}"/>
              </a:ext>
            </a:extLst>
          </p:cNvPr>
          <p:cNvSpPr txBox="1"/>
          <p:nvPr/>
        </p:nvSpPr>
        <p:spPr>
          <a:xfrm>
            <a:off x="179512" y="184612"/>
            <a:ext cx="705642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GB" sz="1400">
                <a:latin typeface="+mn-lt"/>
              </a:rPr>
              <a:t>floor</a:t>
            </a:r>
            <a:r>
              <a:rPr lang="en-SE" sz="1400">
                <a:latin typeface="+mn-lt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62611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D2D3D-D791-B5E5-9778-FED7E1E15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ett medicinskt universitet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0DEE1-607F-0D41-075E-049A30941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2CD5-DA8C-4B9D-8315-B34160A16C25}" type="datetime4">
              <a:rPr lang="sv-SE" smtClean="0"/>
              <a:t>16 juni 2023</a:t>
            </a:fld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81A71-7CA9-23CD-023F-0DC4FB1D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6</a:t>
            </a:fld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E2E457-AE93-BF2D-12AB-07D16E7C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1699"/>
            <a:ext cx="7342584" cy="45396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035E2C-2CD5-ED73-3E91-01F5DAB304A6}"/>
              </a:ext>
            </a:extLst>
          </p:cNvPr>
          <p:cNvSpPr txBox="1"/>
          <p:nvPr/>
        </p:nvSpPr>
        <p:spPr>
          <a:xfrm>
            <a:off x="54511" y="114419"/>
            <a:ext cx="718466" cy="307777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GB" sz="1400">
                <a:latin typeface="+mn-lt"/>
              </a:rPr>
              <a:t>floor</a:t>
            </a:r>
            <a:r>
              <a:rPr lang="en-SE" sz="1400">
                <a:latin typeface="+mn-lt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390125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C3E5F-B287-11FB-CBF7-AB879771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>
                <a:latin typeface="+mn-lt"/>
              </a:rPr>
              <a:t>Next</a:t>
            </a:r>
            <a:r>
              <a:rPr lang="sv-SE">
                <a:latin typeface="+mn-lt"/>
              </a:rPr>
              <a:t> steps: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6374D1-728D-DD7F-07C6-3445A7B6C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>
                <a:solidFill>
                  <a:srgbClr val="242424"/>
                </a:solidFill>
              </a:rPr>
              <a:t>Labmed</a:t>
            </a:r>
            <a:r>
              <a:rPr lang="en-US">
                <a:solidFill>
                  <a:srgbClr val="242424"/>
                </a:solidFill>
              </a:rPr>
              <a:t> Mingle and workshops – the input is used in planning the change! </a:t>
            </a:r>
          </a:p>
          <a:p>
            <a:r>
              <a:rPr lang="en-US">
                <a:solidFill>
                  <a:srgbClr val="242424"/>
                </a:solidFill>
              </a:rPr>
              <a:t>Making a more detailed plan.</a:t>
            </a:r>
          </a:p>
          <a:p>
            <a:pPr lvl="1"/>
            <a:r>
              <a:rPr lang="en-US">
                <a:solidFill>
                  <a:srgbClr val="242424"/>
                </a:solidFill>
              </a:rPr>
              <a:t>ANA Futura visits for groups moving in.</a:t>
            </a:r>
          </a:p>
          <a:p>
            <a:pPr lvl="1"/>
            <a:r>
              <a:rPr lang="en-US">
                <a:solidFill>
                  <a:srgbClr val="242424"/>
                </a:solidFill>
              </a:rPr>
              <a:t>Incorporate feedback and make a more detailed plan.</a:t>
            </a:r>
          </a:p>
          <a:p>
            <a:r>
              <a:rPr lang="en-US">
                <a:solidFill>
                  <a:srgbClr val="242424"/>
                </a:solidFill>
              </a:rPr>
              <a:t>ANA Futura access cards for everyone.</a:t>
            </a:r>
          </a:p>
          <a:p>
            <a:r>
              <a:rPr lang="en-US">
                <a:solidFill>
                  <a:srgbClr val="242424"/>
                </a:solidFill>
              </a:rPr>
              <a:t>Risk assessments and union collaboration (</a:t>
            </a:r>
            <a:r>
              <a:rPr lang="en-US" err="1">
                <a:solidFill>
                  <a:srgbClr val="242424"/>
                </a:solidFill>
              </a:rPr>
              <a:t>facklig</a:t>
            </a:r>
            <a:r>
              <a:rPr lang="en-US">
                <a:solidFill>
                  <a:srgbClr val="242424"/>
                </a:solidFill>
              </a:rPr>
              <a:t> </a:t>
            </a:r>
            <a:r>
              <a:rPr lang="en-US" err="1">
                <a:solidFill>
                  <a:srgbClr val="242424"/>
                </a:solidFill>
              </a:rPr>
              <a:t>samverkan</a:t>
            </a:r>
            <a:r>
              <a:rPr lang="en-US">
                <a:solidFill>
                  <a:srgbClr val="242424"/>
                </a:solidFill>
              </a:rPr>
              <a:t>).</a:t>
            </a:r>
          </a:p>
          <a:p>
            <a:endParaRPr lang="en-US" b="0">
              <a:solidFill>
                <a:srgbClr val="242424"/>
              </a:solidFill>
              <a:effectLst/>
            </a:endParaRPr>
          </a:p>
          <a:p>
            <a:endParaRPr lang="en-US" b="0">
              <a:solidFill>
                <a:srgbClr val="242424"/>
              </a:solidFill>
              <a:effectLst/>
            </a:endParaRPr>
          </a:p>
          <a:p>
            <a:pPr marL="0" indent="0">
              <a:buNone/>
            </a:pPr>
            <a:endParaRPr lang="en-US" sz="1800">
              <a:solidFill>
                <a:srgbClr val="242424"/>
              </a:solidFill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24D888-E64B-DA9B-F439-BCB01F9E4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</p:spPr>
        <p:txBody>
          <a:bodyPr/>
          <a:lstStyle/>
          <a:p>
            <a:r>
              <a:rPr lang="sv-SE"/>
              <a:t>Karolinska Institutet - ett medicinskt universitet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1EE999-BA1C-822F-993D-4740F020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9CA9-6523-40C2-9F54-2A9E28BAC8DC}" type="datetime4">
              <a:rPr lang="sv-SE" smtClean="0"/>
              <a:t>16 juni 2023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0B65D1B-CF0B-8F0A-A526-41ADF8C8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3108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C3E5F-B287-11FB-CBF7-AB879771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Workshop instructions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6374D1-728D-DD7F-07C6-3445A7B6C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242424"/>
                </a:solidFill>
              </a:rPr>
              <a:t>Divide yourself into groups of 4-6 people from mixed groups/divisions</a:t>
            </a:r>
          </a:p>
          <a:p>
            <a:r>
              <a:rPr lang="en-US">
                <a:solidFill>
                  <a:srgbClr val="242424"/>
                </a:solidFill>
              </a:rPr>
              <a:t>Open the </a:t>
            </a:r>
            <a:r>
              <a:rPr lang="en-US" err="1">
                <a:solidFill>
                  <a:srgbClr val="242424"/>
                </a:solidFill>
              </a:rPr>
              <a:t>padlet</a:t>
            </a:r>
            <a:r>
              <a:rPr lang="en-US">
                <a:solidFill>
                  <a:srgbClr val="242424"/>
                </a:solidFill>
              </a:rPr>
              <a:t> (QR-code on the right) </a:t>
            </a:r>
          </a:p>
          <a:p>
            <a:r>
              <a:rPr lang="en-US">
                <a:solidFill>
                  <a:srgbClr val="242424"/>
                </a:solidFill>
              </a:rPr>
              <a:t>Discuss the questions, put your answers into </a:t>
            </a:r>
            <a:r>
              <a:rPr lang="en-US" err="1">
                <a:solidFill>
                  <a:srgbClr val="242424"/>
                </a:solidFill>
              </a:rPr>
              <a:t>padlet</a:t>
            </a:r>
            <a:r>
              <a:rPr lang="en-US">
                <a:solidFill>
                  <a:srgbClr val="242424"/>
                </a:solidFill>
              </a:rPr>
              <a:t>.</a:t>
            </a:r>
          </a:p>
          <a:p>
            <a:r>
              <a:rPr lang="en-US">
                <a:solidFill>
                  <a:srgbClr val="242424"/>
                </a:solidFill>
              </a:rPr>
              <a:t>Present your ideas shortly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24D888-E64B-DA9B-F439-BCB01F9E4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</p:spPr>
        <p:txBody>
          <a:bodyPr/>
          <a:lstStyle/>
          <a:p>
            <a:r>
              <a:rPr lang="sv-SE"/>
              <a:t>Karolinska Institutet - ett medicinskt universitet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1EE999-BA1C-822F-993D-4740F020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9CA9-6523-40C2-9F54-2A9E28BAC8DC}" type="datetime4">
              <a:rPr lang="sv-SE" smtClean="0"/>
              <a:t>16 juni 2023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0B65D1B-CF0B-8F0A-A526-41ADF8C8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8</a:t>
            </a:fld>
            <a:endParaRPr lang="sv-SE"/>
          </a:p>
        </p:txBody>
      </p:sp>
      <p:pic>
        <p:nvPicPr>
          <p:cNvPr id="8" name="Picture 7" descr="A qr cod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084156D2-9A3D-ED88-63CE-5F24AC2EE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128" y="2588116"/>
            <a:ext cx="1563638" cy="1563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E10577-F837-21B3-5B38-1E7031266A7D}"/>
              </a:ext>
            </a:extLst>
          </p:cNvPr>
          <p:cNvSpPr txBox="1"/>
          <p:nvPr/>
        </p:nvSpPr>
        <p:spPr>
          <a:xfrm>
            <a:off x="4067944" y="4371950"/>
            <a:ext cx="4591321" cy="26161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242424"/>
                </a:solidFill>
              </a:rPr>
              <a:t>https://</a:t>
            </a:r>
            <a:r>
              <a:rPr lang="en-US" sz="1100" err="1">
                <a:solidFill>
                  <a:srgbClr val="242424"/>
                </a:solidFill>
              </a:rPr>
              <a:t>padlet.com</a:t>
            </a:r>
            <a:r>
              <a:rPr lang="en-US" sz="1100">
                <a:solidFill>
                  <a:srgbClr val="242424"/>
                </a:solidFill>
              </a:rPr>
              <a:t>/robertmansson2/ana-futura-workshop-ppn8ugtp532uprkw</a:t>
            </a:r>
          </a:p>
        </p:txBody>
      </p:sp>
    </p:spTree>
    <p:extLst>
      <p:ext uri="{BB962C8B-B14F-4D97-AF65-F5344CB8AC3E}">
        <p14:creationId xmlns:p14="http://schemas.microsoft.com/office/powerpoint/2010/main" val="894680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C3E5F-B287-11FB-CBF7-AB879771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Workshop questions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6374D1-728D-DD7F-07C6-3445A7B6C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73" y="1131590"/>
            <a:ext cx="8631243" cy="36004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sv-SE" err="1">
                <a:solidFill>
                  <a:srgbClr val="242424"/>
                </a:solidFill>
              </a:rPr>
              <a:t>What</a:t>
            </a:r>
            <a:r>
              <a:rPr lang="sv-SE">
                <a:solidFill>
                  <a:srgbClr val="242424"/>
                </a:solidFill>
              </a:rPr>
              <a:t> </a:t>
            </a:r>
            <a:r>
              <a:rPr lang="sv-SE" err="1">
                <a:solidFill>
                  <a:srgbClr val="242424"/>
                </a:solidFill>
              </a:rPr>
              <a:t>oppertunities</a:t>
            </a:r>
            <a:r>
              <a:rPr lang="sv-SE">
                <a:solidFill>
                  <a:srgbClr val="242424"/>
                </a:solidFill>
              </a:rPr>
              <a:t> do </a:t>
            </a:r>
            <a:r>
              <a:rPr lang="sv-SE" err="1">
                <a:solidFill>
                  <a:srgbClr val="242424"/>
                </a:solidFill>
              </a:rPr>
              <a:t>you</a:t>
            </a:r>
            <a:r>
              <a:rPr lang="sv-SE">
                <a:solidFill>
                  <a:srgbClr val="242424"/>
                </a:solidFill>
              </a:rPr>
              <a:t> </a:t>
            </a:r>
            <a:r>
              <a:rPr lang="sv-SE" err="1">
                <a:solidFill>
                  <a:srgbClr val="242424"/>
                </a:solidFill>
              </a:rPr>
              <a:t>see</a:t>
            </a:r>
            <a:r>
              <a:rPr lang="sv-SE">
                <a:solidFill>
                  <a:srgbClr val="242424"/>
                </a:solidFill>
              </a:rPr>
              <a:t> </a:t>
            </a:r>
            <a:r>
              <a:rPr lang="sv-SE" err="1">
                <a:solidFill>
                  <a:srgbClr val="242424"/>
                </a:solidFill>
              </a:rPr>
              <a:t>with</a:t>
            </a:r>
            <a:r>
              <a:rPr lang="sv-SE">
                <a:solidFill>
                  <a:srgbClr val="242424"/>
                </a:solidFill>
              </a:rPr>
              <a:t> the </a:t>
            </a:r>
            <a:r>
              <a:rPr lang="sv-SE" err="1">
                <a:solidFill>
                  <a:srgbClr val="242424"/>
                </a:solidFill>
              </a:rPr>
              <a:t>relocalisation</a:t>
            </a:r>
            <a:r>
              <a:rPr lang="sv-SE">
                <a:solidFill>
                  <a:srgbClr val="242424"/>
                </a:solidFill>
              </a:rPr>
              <a:t>? </a:t>
            </a:r>
          </a:p>
          <a:p>
            <a:pPr>
              <a:buFont typeface="+mj-lt"/>
              <a:buAutoNum type="arabicPeriod"/>
            </a:pPr>
            <a:r>
              <a:rPr lang="sv-SE" err="1">
                <a:solidFill>
                  <a:srgbClr val="242424"/>
                </a:solidFill>
              </a:rPr>
              <a:t>What</a:t>
            </a:r>
            <a:r>
              <a:rPr lang="sv-SE">
                <a:solidFill>
                  <a:srgbClr val="242424"/>
                </a:solidFill>
              </a:rPr>
              <a:t> </a:t>
            </a:r>
            <a:r>
              <a:rPr lang="sv-SE" err="1">
                <a:solidFill>
                  <a:srgbClr val="242424"/>
                </a:solidFill>
              </a:rPr>
              <a:t>challenges</a:t>
            </a:r>
            <a:r>
              <a:rPr lang="sv-SE">
                <a:solidFill>
                  <a:srgbClr val="242424"/>
                </a:solidFill>
              </a:rPr>
              <a:t> do </a:t>
            </a:r>
            <a:r>
              <a:rPr lang="sv-SE" err="1">
                <a:solidFill>
                  <a:srgbClr val="242424"/>
                </a:solidFill>
              </a:rPr>
              <a:t>you</a:t>
            </a:r>
            <a:r>
              <a:rPr lang="sv-SE">
                <a:solidFill>
                  <a:srgbClr val="242424"/>
                </a:solidFill>
              </a:rPr>
              <a:t> </a:t>
            </a:r>
            <a:r>
              <a:rPr lang="sv-SE" err="1">
                <a:solidFill>
                  <a:srgbClr val="242424"/>
                </a:solidFill>
              </a:rPr>
              <a:t>see</a:t>
            </a:r>
            <a:r>
              <a:rPr lang="sv-SE">
                <a:solidFill>
                  <a:srgbClr val="242424"/>
                </a:solidFill>
              </a:rPr>
              <a:t> </a:t>
            </a:r>
            <a:r>
              <a:rPr lang="sv-SE" err="1">
                <a:solidFill>
                  <a:srgbClr val="242424"/>
                </a:solidFill>
              </a:rPr>
              <a:t>with</a:t>
            </a:r>
            <a:r>
              <a:rPr lang="sv-SE">
                <a:solidFill>
                  <a:srgbClr val="242424"/>
                </a:solidFill>
              </a:rPr>
              <a:t> the </a:t>
            </a:r>
            <a:r>
              <a:rPr lang="sv-SE" err="1">
                <a:solidFill>
                  <a:srgbClr val="242424"/>
                </a:solidFill>
              </a:rPr>
              <a:t>relocalisation</a:t>
            </a:r>
            <a:r>
              <a:rPr lang="sv-SE">
                <a:solidFill>
                  <a:srgbClr val="242424"/>
                </a:solidFill>
              </a:rPr>
              <a:t>? </a:t>
            </a:r>
            <a:br>
              <a:rPr lang="sv-SE">
                <a:solidFill>
                  <a:srgbClr val="242424"/>
                </a:solidFill>
              </a:rPr>
            </a:br>
            <a:endParaRPr lang="sv-SE">
              <a:solidFill>
                <a:srgbClr val="242424"/>
              </a:solidFill>
            </a:endParaRPr>
          </a:p>
          <a:p>
            <a:pPr>
              <a:buFont typeface="+mj-lt"/>
              <a:buAutoNum type="arabicPeriod"/>
            </a:pPr>
            <a:r>
              <a:rPr lang="sv-SE" err="1">
                <a:solidFill>
                  <a:srgbClr val="242424"/>
                </a:solidFill>
              </a:rPr>
              <a:t>How</a:t>
            </a:r>
            <a:r>
              <a:rPr lang="sv-SE">
                <a:solidFill>
                  <a:srgbClr val="242424"/>
                </a:solidFill>
              </a:rPr>
              <a:t> do </a:t>
            </a:r>
            <a:r>
              <a:rPr lang="sv-SE" err="1">
                <a:solidFill>
                  <a:srgbClr val="242424"/>
                </a:solidFill>
              </a:rPr>
              <a:t>we</a:t>
            </a:r>
            <a:r>
              <a:rPr lang="sv-SE">
                <a:solidFill>
                  <a:srgbClr val="242424"/>
                </a:solidFill>
              </a:rPr>
              <a:t> </a:t>
            </a:r>
            <a:r>
              <a:rPr lang="sv-SE" err="1">
                <a:solidFill>
                  <a:srgbClr val="242424"/>
                </a:solidFill>
              </a:rPr>
              <a:t>improve</a:t>
            </a:r>
            <a:r>
              <a:rPr lang="sv-SE">
                <a:solidFill>
                  <a:srgbClr val="242424"/>
                </a:solidFill>
              </a:rPr>
              <a:t> </a:t>
            </a:r>
            <a:r>
              <a:rPr lang="sv-SE" err="1">
                <a:solidFill>
                  <a:srgbClr val="242424"/>
                </a:solidFill>
              </a:rPr>
              <a:t>cooperation</a:t>
            </a:r>
            <a:r>
              <a:rPr lang="sv-SE">
                <a:solidFill>
                  <a:srgbClr val="242424"/>
                </a:solidFill>
              </a:rPr>
              <a:t>, </a:t>
            </a:r>
            <a:r>
              <a:rPr lang="sv-SE" err="1">
                <a:solidFill>
                  <a:srgbClr val="242424"/>
                </a:solidFill>
              </a:rPr>
              <a:t>networking</a:t>
            </a:r>
            <a:r>
              <a:rPr lang="sv-SE">
                <a:solidFill>
                  <a:srgbClr val="242424"/>
                </a:solidFill>
              </a:rPr>
              <a:t> and </a:t>
            </a:r>
            <a:r>
              <a:rPr lang="sv-SE" err="1">
                <a:solidFill>
                  <a:srgbClr val="242424"/>
                </a:solidFill>
              </a:rPr>
              <a:t>synergy</a:t>
            </a:r>
            <a:r>
              <a:rPr lang="sv-SE">
                <a:solidFill>
                  <a:srgbClr val="242424"/>
                </a:solidFill>
              </a:rPr>
              <a:t> </a:t>
            </a:r>
            <a:r>
              <a:rPr lang="sv-SE" err="1">
                <a:solidFill>
                  <a:srgbClr val="242424"/>
                </a:solidFill>
              </a:rPr>
              <a:t>within</a:t>
            </a:r>
            <a:r>
              <a:rPr lang="sv-SE">
                <a:solidFill>
                  <a:srgbClr val="242424"/>
                </a:solidFill>
              </a:rPr>
              <a:t> </a:t>
            </a:r>
            <a:r>
              <a:rPr lang="sv-SE" err="1">
                <a:solidFill>
                  <a:srgbClr val="242424"/>
                </a:solidFill>
              </a:rPr>
              <a:t>labmed</a:t>
            </a:r>
            <a:r>
              <a:rPr lang="sv-SE">
                <a:solidFill>
                  <a:srgbClr val="242424"/>
                </a:solidFill>
              </a:rPr>
              <a:t>? </a:t>
            </a:r>
            <a:endParaRPr lang="en-US">
              <a:solidFill>
                <a:srgbClr val="242424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800">
                <a:solidFill>
                  <a:srgbClr val="242424"/>
                </a:solidFill>
              </a:rPr>
              <a:t>What principles should we have for shared </a:t>
            </a:r>
            <a:r>
              <a:rPr lang="en-US">
                <a:solidFill>
                  <a:srgbClr val="242424"/>
                </a:solidFill>
              </a:rPr>
              <a:t>facilities/labs/offices?</a:t>
            </a:r>
          </a:p>
          <a:p>
            <a:pPr>
              <a:buFont typeface="+mj-lt"/>
              <a:buAutoNum type="arabicPeriod"/>
            </a:pPr>
            <a:r>
              <a:rPr lang="en-US" sz="1800">
                <a:solidFill>
                  <a:srgbClr val="242424"/>
                </a:solidFill>
              </a:rPr>
              <a:t>How do we share facilities that require special permits? (virus labs </a:t>
            </a:r>
            <a:r>
              <a:rPr lang="en-US" sz="1800" err="1">
                <a:solidFill>
                  <a:srgbClr val="242424"/>
                </a:solidFill>
              </a:rPr>
              <a:t>etc</a:t>
            </a:r>
            <a:r>
              <a:rPr lang="en-US" sz="1800">
                <a:solidFill>
                  <a:srgbClr val="242424"/>
                </a:solidFill>
              </a:rPr>
              <a:t>)</a:t>
            </a:r>
          </a:p>
          <a:p>
            <a:pPr>
              <a:buFont typeface="+mj-lt"/>
              <a:buAutoNum type="arabicPeriod"/>
            </a:pPr>
            <a:endParaRPr lang="en-US" sz="1800">
              <a:solidFill>
                <a:srgbClr val="242424"/>
              </a:solidFill>
            </a:endParaRPr>
          </a:p>
          <a:p>
            <a:pPr>
              <a:buFont typeface="+mj-lt"/>
              <a:buAutoNum type="arabicPeriod"/>
            </a:pPr>
            <a:r>
              <a:rPr lang="en-US">
                <a:solidFill>
                  <a:srgbClr val="242424"/>
                </a:solidFill>
              </a:rPr>
              <a:t>Other questions? Requests? Suggestions?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24D888-E64B-DA9B-F439-BCB01F9E4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</p:spPr>
        <p:txBody>
          <a:bodyPr/>
          <a:lstStyle/>
          <a:p>
            <a:r>
              <a:rPr lang="sv-SE"/>
              <a:t>Karolinska Institutet - ett medicinskt universitet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1EE999-BA1C-822F-993D-4740F020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9CA9-6523-40C2-9F54-2A9E28BAC8DC}" type="datetime4">
              <a:rPr lang="sv-SE" smtClean="0"/>
              <a:t>16 juni 2023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0B65D1B-CF0B-8F0A-A526-41ADF8C8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329064"/>
      </p:ext>
    </p:extLst>
  </p:cSld>
  <p:clrMapOvr>
    <a:masterClrMapping/>
  </p:clrMapOvr>
</p:sld>
</file>

<file path=ppt/theme/theme1.xml><?xml version="1.0" encoding="utf-8"?>
<a:theme xmlns:a="http://schemas.openxmlformats.org/drawingml/2006/main" name="16_9_powerpointmall_ki_plommon_SVE">
  <a:themeElements>
    <a:clrScheme name="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0433"/>
      </a:accent1>
      <a:accent2>
        <a:srgbClr val="FF876F"/>
      </a:accent2>
      <a:accent3>
        <a:srgbClr val="870052"/>
      </a:accent3>
      <a:accent4>
        <a:srgbClr val="FFDDD6"/>
      </a:accent4>
      <a:accent5>
        <a:srgbClr val="4DB5BC"/>
      </a:accent5>
      <a:accent6>
        <a:srgbClr val="CCEBED"/>
      </a:accent6>
      <a:hlink>
        <a:srgbClr val="870052"/>
      </a:hlink>
      <a:folHlink>
        <a:srgbClr val="C490AA"/>
      </a:folHlink>
    </a:clrScheme>
    <a:fontScheme name="KI PPT">
      <a:majorFont>
        <a:latin typeface="DM Sans Medium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  <a:txDef>
      <a:spPr>
        <a:noFill/>
        <a:ln w="6350">
          <a:solidFill>
            <a:schemeClr val="accent1"/>
          </a:solidFill>
        </a:ln>
      </a:spPr>
      <a:bodyPr wrap="square" rtlCol="0">
        <a:spAutoFit/>
      </a:bodyPr>
      <a:lstStyle>
        <a:defPPr algn="l">
          <a:defRPr sz="1400" dirty="0">
            <a:latin typeface="+mn-lt"/>
          </a:defRPr>
        </a:defPPr>
      </a:lstStyle>
    </a:tx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61B54"/>
        </a:accent1>
        <a:accent2>
          <a:srgbClr val="97D8DA"/>
        </a:accent2>
        <a:accent3>
          <a:srgbClr val="FFFFFF"/>
        </a:accent3>
        <a:accent4>
          <a:srgbClr val="000000"/>
        </a:accent4>
        <a:accent5>
          <a:srgbClr val="BDABB3"/>
        </a:accent5>
        <a:accent6>
          <a:srgbClr val="88C4C5"/>
        </a:accent6>
        <a:hlink>
          <a:srgbClr val="CF006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 16_9.potx" id="{DCF3CFFE-AB71-4748-9531-F2902DAA8CE3}" vid="{893C374D-9090-481A-9DB0-246EE4281E96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1D6CBAB41A8E4E97D52A19BE931AAA" ma:contentTypeVersion="9" ma:contentTypeDescription="Create a new document." ma:contentTypeScope="" ma:versionID="a5f63b48f0763bc38fde84ab9520a88e">
  <xsd:schema xmlns:xsd="http://www.w3.org/2001/XMLSchema" xmlns:xs="http://www.w3.org/2001/XMLSchema" xmlns:p="http://schemas.microsoft.com/office/2006/metadata/properties" xmlns:ns2="8d9a8641-5152-43b5-868a-c479d3d499e7" xmlns:ns3="e934aa60-453d-4656-ae23-201e3b5ea4b7" targetNamespace="http://schemas.microsoft.com/office/2006/metadata/properties" ma:root="true" ma:fieldsID="5fa1a9e038523b03c1fc7ff682d4859d" ns2:_="" ns3:_="">
    <xsd:import namespace="8d9a8641-5152-43b5-868a-c479d3d499e7"/>
    <xsd:import namespace="e934aa60-453d-4656-ae23-201e3b5ea4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a8641-5152-43b5-868a-c479d3d49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34d398b-60ba-4ad0-a6da-da1ce693b8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4aa60-453d-4656-ae23-201e3b5ea4b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6e85277-14ec-4349-9b8c-ee21d7017483}" ma:internalName="TaxCatchAll" ma:showField="CatchAllData" ma:web="e934aa60-453d-4656-ae23-201e3b5ea4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9a8641-5152-43b5-868a-c479d3d499e7">
      <Terms xmlns="http://schemas.microsoft.com/office/infopath/2007/PartnerControls"/>
    </lcf76f155ced4ddcb4097134ff3c332f>
    <TaxCatchAll xmlns="e934aa60-453d-4656-ae23-201e3b5ea4b7" xsi:nil="true"/>
  </documentManagement>
</p:properties>
</file>

<file path=customXml/itemProps1.xml><?xml version="1.0" encoding="utf-8"?>
<ds:datastoreItem xmlns:ds="http://schemas.openxmlformats.org/officeDocument/2006/customXml" ds:itemID="{09316283-72DE-426D-8E5C-7CB440170A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9a8641-5152-43b5-868a-c479d3d499e7"/>
    <ds:schemaRef ds:uri="e934aa60-453d-4656-ae23-201e3b5ea4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BEBBDA-6D68-431E-8E75-9AC125A79D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F79469-2F05-42F0-ADD1-5263841AE7B9}">
  <ds:schemaRefs>
    <ds:schemaRef ds:uri="8d9a8641-5152-43b5-868a-c479d3d499e7"/>
    <ds:schemaRef ds:uri="e934aa60-453d-4656-ae23-201e3b5ea4b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Presentation_16_9</Template>
  <Application>Microsoft Office PowerPoint</Application>
  <PresentationFormat>On-screen Show (16:9)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16_9_powerpointmall_ki_plommon_SVE</vt:lpstr>
      <vt:lpstr>LABMED Mingle 2023-06-15 </vt:lpstr>
      <vt:lpstr>Project</vt:lpstr>
      <vt:lpstr>Timeline</vt:lpstr>
      <vt:lpstr>What has happened so far?</vt:lpstr>
      <vt:lpstr>PowerPoint Presentation</vt:lpstr>
      <vt:lpstr>PowerPoint Presentation</vt:lpstr>
      <vt:lpstr>Next steps:</vt:lpstr>
      <vt:lpstr>Workshop instructions </vt:lpstr>
      <vt:lpstr>Workshop questions</vt:lpstr>
      <vt:lpstr>Avslutningsbild med Karolinska Institutets logotyp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Redeployment of localities within ANA Futura</dc:title>
  <dc:creator>Sophia Godau</dc:creator>
  <cp:revision>2</cp:revision>
  <cp:lastPrinted>2023-06-15T10:26:59Z</cp:lastPrinted>
  <dcterms:created xsi:type="dcterms:W3CDTF">2023-04-28T05:36:48Z</dcterms:created>
  <dcterms:modified xsi:type="dcterms:W3CDTF">2023-06-16T12:25:21Z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0x010100241D6CBAB41A8E4E97D52A19BE931AAA</vt:lpwstr>
  </property>
  <property fmtid="{D5CDD505-2E9C-101B-9397-08002B2CF9AE}" pid="3" name="MediaServiceImageTags">
    <vt:lpwstr/>
  </property>
</Properties>
</file>