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7" r:id="rId1"/>
  </p:sldMasterIdLst>
  <p:notesMasterIdLst>
    <p:notesMasterId r:id="rId31"/>
  </p:notesMasterIdLst>
  <p:sldIdLst>
    <p:sldId id="256" r:id="rId2"/>
    <p:sldId id="616" r:id="rId3"/>
    <p:sldId id="618" r:id="rId4"/>
    <p:sldId id="617" r:id="rId5"/>
    <p:sldId id="257" r:id="rId6"/>
    <p:sldId id="258" r:id="rId7"/>
    <p:sldId id="259" r:id="rId8"/>
    <p:sldId id="260" r:id="rId9"/>
    <p:sldId id="261" r:id="rId10"/>
    <p:sldId id="267" r:id="rId11"/>
    <p:sldId id="262" r:id="rId12"/>
    <p:sldId id="263" r:id="rId13"/>
    <p:sldId id="264" r:id="rId14"/>
    <p:sldId id="265" r:id="rId15"/>
    <p:sldId id="266" r:id="rId16"/>
    <p:sldId id="268" r:id="rId17"/>
    <p:sldId id="61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Gill Sans" panose="020B0502020104020203" pitchFamily="34" charset="-79"/>
      <p:regular r:id="rId36"/>
      <p:bold r:id="rId37"/>
    </p:embeddedFont>
    <p:embeddedFont>
      <p:font typeface="Gill Sans MT" panose="020B0502020104020203" pitchFamily="34" charset="77"/>
      <p:regular r:id="rId38"/>
      <p:bold r:id="rId39"/>
      <p:italic r:id="rId40"/>
      <p:boldItalic r:id="rId41"/>
    </p:embeddedFont>
    <p:embeddedFont>
      <p:font typeface="Impact" panose="020B0806030902050204" pitchFamily="34" charset="0"/>
      <p:regular r:id="rId42"/>
    </p:embeddedFont>
    <p:embeddedFont>
      <p:font typeface="Libre Franklin" pitchFamily="2" charset="77"/>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Vsc/PEspMnpqCf7iJ5tmhPQ/b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81"/>
  </p:normalViewPr>
  <p:slideViewPr>
    <p:cSldViewPr snapToGrid="0">
      <p:cViewPr varScale="1">
        <p:scale>
          <a:sx n="107" d="100"/>
          <a:sy n="107" d="100"/>
        </p:scale>
        <p:origin x="20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71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Världens</a:t>
            </a:r>
            <a:r>
              <a:rPr lang="en-GB" dirty="0"/>
              <a:t> </a:t>
            </a:r>
            <a:r>
              <a:rPr lang="en-GB" dirty="0" err="1"/>
              <a:t>första</a:t>
            </a:r>
            <a:r>
              <a:rPr lang="en-GB" dirty="0"/>
              <a:t> </a:t>
            </a:r>
            <a:r>
              <a:rPr lang="en-GB" dirty="0" err="1"/>
              <a:t>mejl</a:t>
            </a:r>
            <a:r>
              <a:rPr lang="en-GB" dirty="0"/>
              <a:t> </a:t>
            </a:r>
            <a:r>
              <a:rPr lang="en-GB" dirty="0" err="1"/>
              <a:t>skickas</a:t>
            </a:r>
            <a:r>
              <a:rPr lang="en-GB" dirty="0"/>
              <a:t> </a:t>
            </a:r>
            <a:r>
              <a:rPr lang="en-GB" dirty="0" err="1"/>
              <a:t>mellan</a:t>
            </a:r>
            <a:r>
              <a:rPr lang="en-GB" dirty="0"/>
              <a:t> 2 </a:t>
            </a:r>
            <a:r>
              <a:rPr lang="en-GB" dirty="0" err="1"/>
              <a:t>datoren</a:t>
            </a:r>
            <a:r>
              <a:rPr lang="en-GB" dirty="0"/>
              <a:t> 1971. Det </a:t>
            </a:r>
            <a:r>
              <a:rPr lang="en-GB" dirty="0" err="1"/>
              <a:t>absurda</a:t>
            </a:r>
            <a:r>
              <a:rPr lang="en-GB" dirty="0"/>
              <a:t> </a:t>
            </a:r>
            <a:r>
              <a:rPr lang="en-GB" dirty="0" err="1"/>
              <a:t>då</a:t>
            </a:r>
            <a:r>
              <a:rPr lang="en-GB" dirty="0"/>
              <a:t> </a:t>
            </a:r>
            <a:r>
              <a:rPr lang="en-GB" dirty="0" err="1"/>
              <a:t>och</a:t>
            </a:r>
            <a:r>
              <a:rPr lang="en-GB" dirty="0"/>
              <a:t> det </a:t>
            </a:r>
            <a:r>
              <a:rPr lang="en-GB" dirty="0" err="1"/>
              <a:t>absurda</a:t>
            </a:r>
            <a:r>
              <a:rPr lang="en-GB" dirty="0"/>
              <a:t> </a:t>
            </a:r>
            <a:r>
              <a:rPr lang="en-GB" dirty="0" err="1"/>
              <a:t>som</a:t>
            </a:r>
            <a:r>
              <a:rPr lang="en-GB" dirty="0"/>
              <a:t> </a:t>
            </a:r>
            <a:r>
              <a:rPr lang="en-GB" dirty="0" err="1"/>
              <a:t>väntar</a:t>
            </a:r>
            <a:r>
              <a:rPr lang="en-GB" dirty="0"/>
              <a:t> </a:t>
            </a:r>
            <a:r>
              <a:rPr lang="en-GB" dirty="0" err="1"/>
              <a:t>framöver</a:t>
            </a:r>
            <a:r>
              <a:rPr lang="en-GB" dirty="0"/>
              <a:t>.. </a:t>
            </a:r>
            <a:r>
              <a:rPr lang="en-GB" dirty="0" err="1"/>
              <a:t>Och</a:t>
            </a:r>
            <a:r>
              <a:rPr lang="en-GB" dirty="0"/>
              <a:t> var är vi nu.. </a:t>
            </a:r>
            <a:r>
              <a:rPr lang="en-GB" dirty="0" err="1"/>
              <a:t>Att</a:t>
            </a:r>
            <a:r>
              <a:rPr lang="en-GB" dirty="0"/>
              <a:t> vi </a:t>
            </a:r>
            <a:r>
              <a:rPr lang="en-GB" dirty="0" err="1"/>
              <a:t>ändå</a:t>
            </a:r>
            <a:r>
              <a:rPr lang="en-GB" dirty="0"/>
              <a:t> </a:t>
            </a:r>
            <a:r>
              <a:rPr lang="en-GB" dirty="0" err="1"/>
              <a:t>börjar</a:t>
            </a:r>
            <a:r>
              <a:rPr lang="en-GB" dirty="0"/>
              <a:t> </a:t>
            </a:r>
            <a:r>
              <a:rPr lang="en-GB" dirty="0" err="1"/>
              <a:t>att</a:t>
            </a:r>
            <a:r>
              <a:rPr lang="en-GB" dirty="0"/>
              <a:t> </a:t>
            </a:r>
            <a:r>
              <a:rPr lang="en-GB" dirty="0" err="1"/>
              <a:t>bekanta</a:t>
            </a:r>
            <a:r>
              <a:rPr lang="en-GB" dirty="0"/>
              <a:t> </a:t>
            </a:r>
            <a:r>
              <a:rPr lang="en-GB" dirty="0" err="1"/>
              <a:t>oss</a:t>
            </a:r>
            <a:r>
              <a:rPr lang="en-GB" dirty="0"/>
              <a:t> med </a:t>
            </a:r>
            <a:r>
              <a:rPr lang="en-GB" dirty="0" err="1"/>
              <a:t>hybriditet</a:t>
            </a:r>
            <a:r>
              <a:rPr lang="en-GB" dirty="0"/>
              <a:t>. </a:t>
            </a:r>
            <a:r>
              <a:rPr lang="en-GB" dirty="0" err="1"/>
              <a:t>Och</a:t>
            </a:r>
            <a:r>
              <a:rPr lang="en-GB" dirty="0"/>
              <a:t> vi </a:t>
            </a:r>
            <a:r>
              <a:rPr lang="en-GB" dirty="0" err="1"/>
              <a:t>börjar</a:t>
            </a:r>
            <a:r>
              <a:rPr lang="en-GB" dirty="0"/>
              <a:t> </a:t>
            </a:r>
            <a:r>
              <a:rPr lang="en-GB" dirty="0" err="1"/>
              <a:t>få</a:t>
            </a:r>
            <a:r>
              <a:rPr lang="en-GB" dirty="0"/>
              <a:t> </a:t>
            </a:r>
            <a:r>
              <a:rPr lang="en-GB" dirty="0" err="1"/>
              <a:t>någon</a:t>
            </a:r>
            <a:r>
              <a:rPr lang="en-GB" dirty="0"/>
              <a:t> slags </a:t>
            </a:r>
            <a:r>
              <a:rPr lang="en-GB" dirty="0" err="1"/>
              <a:t>acceptans</a:t>
            </a:r>
            <a:r>
              <a:rPr lang="en-GB" dirty="0"/>
              <a:t> </a:t>
            </a:r>
            <a:r>
              <a:rPr lang="en-GB" dirty="0" err="1"/>
              <a:t>för</a:t>
            </a:r>
            <a:r>
              <a:rPr lang="en-GB" dirty="0"/>
              <a:t> </a:t>
            </a:r>
            <a:r>
              <a:rPr lang="en-GB" dirty="0" err="1"/>
              <a:t>att</a:t>
            </a:r>
            <a:r>
              <a:rPr lang="en-GB" dirty="0"/>
              <a:t> det </a:t>
            </a:r>
            <a:r>
              <a:rPr lang="en-GB" dirty="0" err="1"/>
              <a:t>existerar</a:t>
            </a:r>
            <a:r>
              <a:rPr lang="en-GB" dirty="0"/>
              <a:t>. </a:t>
            </a:r>
            <a:br>
              <a:rPr lang="en-GB" dirty="0"/>
            </a:br>
            <a:endParaRPr lang="en-GB" dirty="0"/>
          </a:p>
        </p:txBody>
      </p:sp>
      <p:sp>
        <p:nvSpPr>
          <p:cNvPr id="4" name="Platshållare för bildnummer 3"/>
          <p:cNvSpPr>
            <a:spLocks noGrp="1"/>
          </p:cNvSpPr>
          <p:nvPr>
            <p:ph type="sldNum" sz="quarter" idx="5"/>
          </p:nvPr>
        </p:nvSpPr>
        <p:spPr/>
        <p:txBody>
          <a:bodyPr/>
          <a:lstStyle/>
          <a:p>
            <a:fld id="{05BFF922-2282-45A9-A0E6-AE05AB31547A}" type="slidenum">
              <a:rPr lang="sv-SE" smtClean="0"/>
              <a:t>2</a:t>
            </a:fld>
            <a:endParaRPr lang="sv-SE"/>
          </a:p>
        </p:txBody>
      </p:sp>
    </p:spTree>
    <p:extLst>
      <p:ext uri="{BB962C8B-B14F-4D97-AF65-F5344CB8AC3E}">
        <p14:creationId xmlns:p14="http://schemas.microsoft.com/office/powerpoint/2010/main" val="162904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Hur</a:t>
            </a:r>
            <a:r>
              <a:rPr lang="en-GB" dirty="0"/>
              <a:t> ska </a:t>
            </a:r>
            <a:r>
              <a:rPr lang="en-GB" dirty="0" err="1"/>
              <a:t>elevtexter</a:t>
            </a:r>
            <a:r>
              <a:rPr lang="en-GB" dirty="0"/>
              <a:t> </a:t>
            </a:r>
            <a:r>
              <a:rPr lang="en-GB" dirty="0" err="1"/>
              <a:t>bedömas</a:t>
            </a:r>
            <a:r>
              <a:rPr lang="en-GB" dirty="0"/>
              <a:t> </a:t>
            </a:r>
            <a:r>
              <a:rPr lang="en-GB" dirty="0" err="1"/>
              <a:t>när</a:t>
            </a:r>
            <a:r>
              <a:rPr lang="en-GB" dirty="0"/>
              <a:t> 50% </a:t>
            </a:r>
            <a:r>
              <a:rPr lang="en-GB" dirty="0" err="1"/>
              <a:t>eller</a:t>
            </a:r>
            <a:r>
              <a:rPr lang="en-GB" dirty="0"/>
              <a:t> </a:t>
            </a:r>
            <a:r>
              <a:rPr lang="en-GB" dirty="0" err="1"/>
              <a:t>mer</a:t>
            </a:r>
            <a:r>
              <a:rPr lang="en-GB" dirty="0"/>
              <a:t> </a:t>
            </a:r>
            <a:r>
              <a:rPr lang="en-GB" dirty="0" err="1"/>
              <a:t>skrivits</a:t>
            </a:r>
            <a:r>
              <a:rPr lang="en-GB" dirty="0"/>
              <a:t> </a:t>
            </a:r>
            <a:r>
              <a:rPr lang="en-GB" dirty="0" err="1"/>
              <a:t>av</a:t>
            </a:r>
            <a:r>
              <a:rPr lang="en-GB" dirty="0"/>
              <a:t> AI…Och </a:t>
            </a:r>
            <a:r>
              <a:rPr lang="en-GB" dirty="0" err="1"/>
              <a:t>hur</a:t>
            </a:r>
            <a:r>
              <a:rPr lang="en-GB" dirty="0"/>
              <a:t> ska </a:t>
            </a:r>
            <a:r>
              <a:rPr lang="en-GB" dirty="0" err="1"/>
              <a:t>undervisningen</a:t>
            </a:r>
            <a:r>
              <a:rPr lang="en-GB" dirty="0"/>
              <a:t> </a:t>
            </a:r>
            <a:r>
              <a:rPr lang="en-GB" dirty="0" err="1"/>
              <a:t>läggas</a:t>
            </a:r>
            <a:r>
              <a:rPr lang="en-GB" dirty="0"/>
              <a:t> </a:t>
            </a:r>
            <a:r>
              <a:rPr lang="en-GB" dirty="0" err="1"/>
              <a:t>upp</a:t>
            </a:r>
            <a:r>
              <a:rPr lang="en-GB" dirty="0"/>
              <a:t>?</a:t>
            </a:r>
          </a:p>
        </p:txBody>
      </p:sp>
      <p:sp>
        <p:nvSpPr>
          <p:cNvPr id="4" name="Platshållare för bildnummer 3"/>
          <p:cNvSpPr>
            <a:spLocks noGrp="1"/>
          </p:cNvSpPr>
          <p:nvPr>
            <p:ph type="sldNum" sz="quarter" idx="5"/>
          </p:nvPr>
        </p:nvSpPr>
        <p:spPr/>
        <p:txBody>
          <a:bodyPr/>
          <a:lstStyle/>
          <a:p>
            <a:fld id="{05BFF922-2282-45A9-A0E6-AE05AB31547A}" type="slidenum">
              <a:rPr lang="sv-SE" smtClean="0"/>
              <a:t>4</a:t>
            </a:fld>
            <a:endParaRPr lang="sv-SE"/>
          </a:p>
        </p:txBody>
      </p:sp>
    </p:spTree>
    <p:extLst>
      <p:ext uri="{BB962C8B-B14F-4D97-AF65-F5344CB8AC3E}">
        <p14:creationId xmlns:p14="http://schemas.microsoft.com/office/powerpoint/2010/main" val="18309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a:t>https://docs.google.com/forms/d/1_MqxQYKdJlcfV3fW6_k4eivR9NtlBeCr9aDPvgozt_M/edit#responses</a:t>
            </a:r>
            <a:endParaRPr/>
          </a:p>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endParaRPr lang="en-S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S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sv-SE" smtClean="0"/>
              <a:t>‹#›</a:t>
            </a:fld>
            <a:endParaRPr lang="sv-S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43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22185721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2081518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30419136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endParaRPr lang="en-S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S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sv-SE" smtClean="0"/>
              <a:t>‹#›</a:t>
            </a:fld>
            <a:endParaRPr lang="sv-S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7399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2023877323"/>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260466642"/>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175486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417475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endParaRPr lang="en-SE"/>
          </a:p>
        </p:txBody>
      </p:sp>
      <p:sp>
        <p:nvSpPr>
          <p:cNvPr id="6" name="Footer Placeholder 5"/>
          <p:cNvSpPr>
            <a:spLocks noGrp="1"/>
          </p:cNvSpPr>
          <p:nvPr>
            <p:ph type="ftr" sz="quarter" idx="11"/>
          </p:nvPr>
        </p:nvSpPr>
        <p:spPr>
          <a:xfrm>
            <a:off x="2103620" y="6375679"/>
            <a:ext cx="3482179" cy="345796"/>
          </a:xfrm>
        </p:spPr>
        <p:txBody>
          <a:bodyPr/>
          <a:lstStyle/>
          <a:p>
            <a:endParaRPr lang="en-SE"/>
          </a:p>
        </p:txBody>
      </p:sp>
      <p:sp>
        <p:nvSpPr>
          <p:cNvPr id="7" name="Slide Number Placeholder 6"/>
          <p:cNvSpPr>
            <a:spLocks noGrp="1"/>
          </p:cNvSpPr>
          <p:nvPr>
            <p:ph type="sldNum" sz="quarter" idx="12"/>
          </p:nvPr>
        </p:nvSpPr>
        <p:spPr>
          <a:xfrm>
            <a:off x="5691014" y="6375679"/>
            <a:ext cx="1232456" cy="345796"/>
          </a:xfrm>
        </p:spPr>
        <p:txBody>
          <a:bodyPr/>
          <a:lstStyle/>
          <a:p>
            <a:pPr marL="0" lvl="0" indent="0" algn="r" rtl="0">
              <a:spcBef>
                <a:spcPts val="0"/>
              </a:spcBef>
              <a:spcAft>
                <a:spcPts val="0"/>
              </a:spcAft>
              <a:buNone/>
            </a:pPr>
            <a:fld id="{00000000-1234-1234-1234-123412341234}" type="slidenum">
              <a:rPr lang="sv-SE" smtClean="0"/>
              <a:t>‹#›</a:t>
            </a:fld>
            <a:endParaRPr lang="sv-S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0480795"/>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endParaRPr lang="en-SE"/>
          </a:p>
        </p:txBody>
      </p:sp>
      <p:sp>
        <p:nvSpPr>
          <p:cNvPr id="6" name="Footer Placeholder 5"/>
          <p:cNvSpPr>
            <a:spLocks noGrp="1"/>
          </p:cNvSpPr>
          <p:nvPr>
            <p:ph type="ftr" sz="quarter" idx="11"/>
          </p:nvPr>
        </p:nvSpPr>
        <p:spPr>
          <a:xfrm>
            <a:off x="2103621" y="6375679"/>
            <a:ext cx="3482178" cy="345796"/>
          </a:xfrm>
        </p:spPr>
        <p:txBody>
          <a:bodyPr/>
          <a:lstStyle/>
          <a:p>
            <a:endParaRPr lang="en-SE"/>
          </a:p>
        </p:txBody>
      </p:sp>
      <p:sp>
        <p:nvSpPr>
          <p:cNvPr id="7" name="Slide Number Placeholder 6"/>
          <p:cNvSpPr>
            <a:spLocks noGrp="1"/>
          </p:cNvSpPr>
          <p:nvPr>
            <p:ph type="sldNum" sz="quarter" idx="12"/>
          </p:nvPr>
        </p:nvSpPr>
        <p:spPr>
          <a:xfrm>
            <a:off x="5687568" y="6375679"/>
            <a:ext cx="1234440" cy="345796"/>
          </a:xfrm>
        </p:spPr>
        <p:txBody>
          <a:bodyPr/>
          <a:lstStyle/>
          <a:p>
            <a:pPr marL="0" lvl="0" indent="0" algn="r" rtl="0">
              <a:spcBef>
                <a:spcPts val="0"/>
              </a:spcBef>
              <a:spcAft>
                <a:spcPts val="0"/>
              </a:spcAft>
              <a:buNone/>
            </a:pPr>
            <a:fld id="{00000000-1234-1234-1234-123412341234}" type="slidenum">
              <a:rPr lang="sv-SE" smtClean="0"/>
              <a:t>‹#›</a:t>
            </a:fld>
            <a:endParaRPr lang="sv-SE"/>
          </a:p>
        </p:txBody>
      </p:sp>
    </p:spTree>
    <p:extLst>
      <p:ext uri="{BB962C8B-B14F-4D97-AF65-F5344CB8AC3E}">
        <p14:creationId xmlns:p14="http://schemas.microsoft.com/office/powerpoint/2010/main" val="40099575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n-S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S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sv-SE" smtClean="0"/>
              <a:t>‹#›</a:t>
            </a:fld>
            <a:endParaRPr lang="sv-S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358710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ninabe@dsv.su.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p:nvPr/>
        </p:nvSpPr>
        <p:spPr>
          <a:xfrm>
            <a:off x="335360" y="5634385"/>
            <a:ext cx="635119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b="0" i="0" u="none" strike="noStrike" cap="none" dirty="0">
                <a:solidFill>
                  <a:schemeClr val="dk1"/>
                </a:solidFill>
                <a:latin typeface="Gill Sans"/>
                <a:ea typeface="Gill Sans"/>
                <a:cs typeface="Gill Sans"/>
                <a:sym typeface="Gill Sans"/>
              </a:rPr>
              <a:t>Nina Bergdahl, Fil.Dr,  </a:t>
            </a:r>
            <a:endParaRPr sz="2000" dirty="0"/>
          </a:p>
          <a:p>
            <a:pPr marL="0" marR="0" lvl="0" indent="0" algn="l" rtl="0">
              <a:spcBef>
                <a:spcPts val="0"/>
              </a:spcBef>
              <a:spcAft>
                <a:spcPts val="0"/>
              </a:spcAft>
              <a:buNone/>
            </a:pPr>
            <a:r>
              <a:rPr lang="sv-SE" sz="1600" dirty="0">
                <a:solidFill>
                  <a:schemeClr val="dk1"/>
                </a:solidFill>
                <a:latin typeface="Gill Sans"/>
                <a:ea typeface="Gill Sans"/>
                <a:cs typeface="Gill Sans"/>
                <a:sym typeface="Gill Sans"/>
              </a:rPr>
              <a:t>Lektor i didaktik och digitalisering, </a:t>
            </a:r>
            <a:endParaRPr sz="2000" dirty="0"/>
          </a:p>
          <a:p>
            <a:pPr marL="0" marR="0" lvl="0" indent="0" algn="l" rtl="0">
              <a:spcBef>
                <a:spcPts val="0"/>
              </a:spcBef>
              <a:spcAft>
                <a:spcPts val="0"/>
              </a:spcAft>
              <a:buNone/>
            </a:pPr>
            <a:r>
              <a:rPr lang="sv-SE" sz="1600" dirty="0">
                <a:solidFill>
                  <a:schemeClr val="dk1"/>
                </a:solidFill>
                <a:latin typeface="Gill Sans"/>
                <a:ea typeface="Gill Sans"/>
                <a:cs typeface="Gill Sans"/>
                <a:sym typeface="Gill Sans"/>
              </a:rPr>
              <a:t>Gymnasie- och Vuxenutbildningsförvaltningen, Malmö Stad</a:t>
            </a:r>
            <a:br>
              <a:rPr lang="sv-SE" sz="1600" dirty="0">
                <a:solidFill>
                  <a:schemeClr val="dk1"/>
                </a:solidFill>
                <a:latin typeface="Gill Sans"/>
                <a:ea typeface="Gill Sans"/>
                <a:cs typeface="Gill Sans"/>
                <a:sym typeface="Gill Sans"/>
              </a:rPr>
            </a:br>
            <a:r>
              <a:rPr lang="sv-SE" sz="1600" dirty="0">
                <a:solidFill>
                  <a:schemeClr val="dk1"/>
                </a:solidFill>
                <a:latin typeface="Gill Sans"/>
                <a:ea typeface="Gill Sans"/>
                <a:cs typeface="Gill Sans"/>
                <a:sym typeface="Gill Sans"/>
              </a:rPr>
              <a:t>Data och Systemvetenskapliga Institutionen, (DSV) Stockholms universitet</a:t>
            </a:r>
            <a:endParaRPr sz="2000" dirty="0"/>
          </a:p>
        </p:txBody>
      </p:sp>
      <p:sp>
        <p:nvSpPr>
          <p:cNvPr id="100" name="Google Shape;100;p1"/>
          <p:cNvSpPr txBox="1"/>
          <p:nvPr/>
        </p:nvSpPr>
        <p:spPr>
          <a:xfrm>
            <a:off x="4439816" y="2420888"/>
            <a:ext cx="3554178"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800" dirty="0">
                <a:solidFill>
                  <a:schemeClr val="dk1"/>
                </a:solidFill>
                <a:latin typeface="Gill Sans"/>
                <a:ea typeface="Gill Sans"/>
                <a:cs typeface="Gill Sans"/>
                <a:sym typeface="Gill Sans"/>
              </a:rPr>
              <a:t>Studenters </a:t>
            </a:r>
            <a:endParaRPr dirty="0"/>
          </a:p>
          <a:p>
            <a:pPr marL="0" marR="0" lvl="0" indent="0" algn="ctr" rtl="0">
              <a:spcBef>
                <a:spcPts val="0"/>
              </a:spcBef>
              <a:spcAft>
                <a:spcPts val="0"/>
              </a:spcAft>
              <a:buNone/>
            </a:pPr>
            <a:r>
              <a:rPr lang="sv-SE" sz="2800" dirty="0">
                <a:solidFill>
                  <a:schemeClr val="dk1"/>
                </a:solidFill>
                <a:latin typeface="Gill Sans"/>
                <a:ea typeface="Gill Sans"/>
                <a:cs typeface="Gill Sans"/>
                <a:sym typeface="Gill Sans"/>
              </a:rPr>
              <a:t>(dis-)engagemang</a:t>
            </a:r>
            <a:endParaRPr dirty="0"/>
          </a:p>
          <a:p>
            <a:pPr marL="0" marR="0" lvl="0" indent="0" algn="ctr" rtl="0">
              <a:spcBef>
                <a:spcPts val="0"/>
              </a:spcBef>
              <a:spcAft>
                <a:spcPts val="0"/>
              </a:spcAft>
              <a:buNone/>
            </a:pPr>
            <a:r>
              <a:rPr lang="sv-SE" sz="2800" dirty="0">
                <a:solidFill>
                  <a:schemeClr val="dk1"/>
                </a:solidFill>
                <a:latin typeface="Gill Sans"/>
                <a:ea typeface="Gill Sans"/>
                <a:cs typeface="Gill Sans"/>
                <a:sym typeface="Gill Sans"/>
              </a:rPr>
              <a:t>&amp;</a:t>
            </a:r>
            <a:endParaRPr dirty="0"/>
          </a:p>
          <a:p>
            <a:pPr marL="0" marR="0" lvl="0" indent="0" algn="ctr" rtl="0">
              <a:spcBef>
                <a:spcPts val="0"/>
              </a:spcBef>
              <a:spcAft>
                <a:spcPts val="0"/>
              </a:spcAft>
              <a:buNone/>
            </a:pPr>
            <a:r>
              <a:rPr lang="sv-SE" sz="2800" dirty="0">
                <a:solidFill>
                  <a:schemeClr val="dk1"/>
                </a:solidFill>
                <a:latin typeface="Gill Sans"/>
                <a:ea typeface="Gill Sans"/>
                <a:cs typeface="Gill Sans"/>
                <a:sym typeface="Gill Sans"/>
              </a:rPr>
              <a:t>Design för engagemang</a:t>
            </a:r>
            <a:endParaRPr dirty="0"/>
          </a:p>
          <a:p>
            <a:pPr marL="0" marR="0" lvl="0" indent="0" algn="ctr" rtl="0">
              <a:spcBef>
                <a:spcPts val="0"/>
              </a:spcBef>
              <a:spcAft>
                <a:spcPts val="0"/>
              </a:spcAft>
              <a:buNone/>
            </a:pPr>
            <a:r>
              <a:rPr lang="sv-SE" sz="2800" dirty="0">
                <a:solidFill>
                  <a:schemeClr val="dk1"/>
                </a:solidFill>
                <a:latin typeface="Gill Sans"/>
                <a:ea typeface="Gill Sans"/>
                <a:cs typeface="Gill Sans"/>
                <a:sym typeface="Gill Sans"/>
              </a:rPr>
              <a:t>(i hybrida lärmiljöer)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 name="Picture 2">
            <a:extLst>
              <a:ext uri="{FF2B5EF4-FFF2-40B4-BE49-F238E27FC236}">
                <a16:creationId xmlns:a16="http://schemas.microsoft.com/office/drawing/2014/main" id="{D45D293C-D8DB-514C-B4CD-0EFE84FEF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1" y="0"/>
            <a:ext cx="123110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157C82-9414-4140-A71C-67B545680B64}"/>
              </a:ext>
            </a:extLst>
          </p:cNvPr>
          <p:cNvSpPr txBox="1"/>
          <p:nvPr/>
        </p:nvSpPr>
        <p:spPr>
          <a:xfrm rot="19436622">
            <a:off x="1300163" y="828676"/>
            <a:ext cx="2185987" cy="400110"/>
          </a:xfrm>
          <a:prstGeom prst="rect">
            <a:avLst/>
          </a:prstGeom>
          <a:noFill/>
        </p:spPr>
        <p:txBody>
          <a:bodyPr wrap="square" rtlCol="0">
            <a:spAutoFit/>
          </a:bodyPr>
          <a:lstStyle/>
          <a:p>
            <a:pPr algn="ctr"/>
            <a:r>
              <a:rPr lang="sv-SE" sz="2000" b="1" dirty="0"/>
              <a:t>Stereotypa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idx="1"/>
          </p:nvPr>
        </p:nvSpPr>
        <p:spPr>
          <a:xfrm>
            <a:off x="1311103" y="1395012"/>
            <a:ext cx="9793088" cy="4439547"/>
          </a:xfrm>
          <a:prstGeom prst="rect">
            <a:avLst/>
          </a:prstGeom>
          <a:noFill/>
          <a:ln>
            <a:noFill/>
          </a:ln>
        </p:spPr>
        <p:txBody>
          <a:bodyPr spcFirstLastPara="1" wrap="square" lIns="91425" tIns="45700" rIns="91425" bIns="45700" anchor="t" anchorCtr="0">
            <a:noAutofit/>
          </a:bodyPr>
          <a:lstStyle/>
          <a:p>
            <a:pPr marL="457200" lvl="0" indent="-457200" algn="l" rtl="0">
              <a:lnSpc>
                <a:spcPct val="110000"/>
              </a:lnSpc>
              <a:spcBef>
                <a:spcPts val="0"/>
              </a:spcBef>
              <a:spcAft>
                <a:spcPts val="0"/>
              </a:spcAft>
              <a:buSzPts val="2400"/>
              <a:buFont typeface="Impact"/>
              <a:buAutoNum type="arabicPeriod"/>
            </a:pPr>
            <a:r>
              <a:rPr lang="sv-SE" sz="2400">
                <a:solidFill>
                  <a:schemeClr val="dk1"/>
                </a:solidFill>
              </a:rPr>
              <a:t>Att lärare kan försöka påverka studenters engagemang via motivation</a:t>
            </a:r>
            <a:endParaRPr/>
          </a:p>
          <a:p>
            <a:pPr marL="457200" lvl="0" indent="-457200" algn="l" rtl="0">
              <a:lnSpc>
                <a:spcPct val="110000"/>
              </a:lnSpc>
              <a:spcBef>
                <a:spcPts val="700"/>
              </a:spcBef>
              <a:spcAft>
                <a:spcPts val="0"/>
              </a:spcAft>
              <a:buSzPts val="2400"/>
              <a:buFont typeface="Impact"/>
              <a:buAutoNum type="arabicPeriod"/>
            </a:pPr>
            <a:r>
              <a:rPr lang="sv-SE" sz="2400">
                <a:solidFill>
                  <a:schemeClr val="dk1"/>
                </a:solidFill>
              </a:rPr>
              <a:t>Att ett ensidigt fokus på motivation inte stödjer lärare i att designa för   engagemang</a:t>
            </a:r>
            <a:endParaRPr/>
          </a:p>
          <a:p>
            <a:pPr marL="457200" lvl="0" indent="-457200" algn="l" rtl="0">
              <a:lnSpc>
                <a:spcPct val="110000"/>
              </a:lnSpc>
              <a:spcBef>
                <a:spcPts val="700"/>
              </a:spcBef>
              <a:spcAft>
                <a:spcPts val="0"/>
              </a:spcAft>
              <a:buSzPts val="2400"/>
              <a:buFont typeface="Impact"/>
              <a:buAutoNum type="arabicPeriod"/>
            </a:pPr>
            <a:r>
              <a:rPr lang="sv-SE" sz="2400">
                <a:solidFill>
                  <a:schemeClr val="dk1"/>
                </a:solidFill>
              </a:rPr>
              <a:t>Engagemang saknar inneboende gränser</a:t>
            </a:r>
            <a:endParaRPr/>
          </a:p>
          <a:p>
            <a:pPr marL="457200" lvl="0" indent="-457200" algn="l" rtl="0">
              <a:lnSpc>
                <a:spcPct val="110000"/>
              </a:lnSpc>
              <a:spcBef>
                <a:spcPts val="700"/>
              </a:spcBef>
              <a:spcAft>
                <a:spcPts val="0"/>
              </a:spcAft>
              <a:buSzPts val="2400"/>
              <a:buFont typeface="Impact"/>
              <a:buAutoNum type="arabicPeriod"/>
            </a:pPr>
            <a:r>
              <a:rPr lang="sv-SE" sz="2400">
                <a:solidFill>
                  <a:schemeClr val="dk1"/>
                </a:solidFill>
              </a:rPr>
              <a:t>Engagemang och disengagemang influerar varandra		</a:t>
            </a:r>
            <a:endParaRPr/>
          </a:p>
          <a:p>
            <a:pPr marL="457200" lvl="0" indent="-457200" algn="l" rtl="0">
              <a:lnSpc>
                <a:spcPct val="110000"/>
              </a:lnSpc>
              <a:spcBef>
                <a:spcPts val="700"/>
              </a:spcBef>
              <a:spcAft>
                <a:spcPts val="0"/>
              </a:spcAft>
              <a:buSzPts val="2400"/>
              <a:buFont typeface="Impact"/>
              <a:buAutoNum type="arabicPeriod"/>
            </a:pPr>
            <a:r>
              <a:rPr lang="sv-SE" sz="2400">
                <a:solidFill>
                  <a:schemeClr val="dk1"/>
                </a:solidFill>
              </a:rPr>
              <a:t>Studenters faktiska engagemang kan informera lärare om deras design för lärande, men det kan vara utmanande för lärare att använda den informationen </a:t>
            </a:r>
            <a:endParaRPr sz="2400">
              <a:solidFill>
                <a:schemeClr val="dk1"/>
              </a:solidFill>
            </a:endParaRPr>
          </a:p>
          <a:p>
            <a:pPr marL="457200" lvl="0" indent="-457200" algn="l" rtl="0">
              <a:lnSpc>
                <a:spcPct val="110000"/>
              </a:lnSpc>
              <a:spcBef>
                <a:spcPts val="700"/>
              </a:spcBef>
              <a:spcAft>
                <a:spcPts val="0"/>
              </a:spcAft>
              <a:buSzPts val="2400"/>
              <a:buFont typeface="Impact"/>
              <a:buAutoNum type="arabicPeriod"/>
            </a:pPr>
            <a:r>
              <a:rPr lang="sv-SE" sz="2400">
                <a:solidFill>
                  <a:schemeClr val="dk1"/>
                </a:solidFill>
              </a:rPr>
              <a:t>Hur lärare kan påverka engagemang skiljer sig från traditionell och mer digital undervisning</a:t>
            </a:r>
            <a:endParaRPr/>
          </a:p>
          <a:p>
            <a:pPr marL="0" lvl="0" indent="0" algn="l" rtl="0">
              <a:lnSpc>
                <a:spcPct val="110000"/>
              </a:lnSpc>
              <a:spcBef>
                <a:spcPts val="700"/>
              </a:spcBef>
              <a:spcAft>
                <a:spcPts val="0"/>
              </a:spcAft>
              <a:buSzPts val="2400"/>
              <a:buNone/>
            </a:pPr>
            <a:r>
              <a:rPr lang="sv-SE" sz="2400">
                <a:solidFill>
                  <a:schemeClr val="dk1"/>
                </a:solidFill>
              </a:rPr>
              <a:t>	</a:t>
            </a:r>
            <a:endParaRPr/>
          </a:p>
        </p:txBody>
      </p:sp>
      <p:sp>
        <p:nvSpPr>
          <p:cNvPr id="145" name="Google Shape;145;p7"/>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Att påverka engagemang</a:t>
            </a:r>
            <a:endParaRPr/>
          </a:p>
        </p:txBody>
      </p:sp>
      <p:sp>
        <p:nvSpPr>
          <p:cNvPr id="146" name="Google Shape;146;p7"/>
          <p:cNvSpPr txBox="1"/>
          <p:nvPr/>
        </p:nvSpPr>
        <p:spPr>
          <a:xfrm>
            <a:off x="1577009" y="6400800"/>
            <a:ext cx="20100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(Bergdahl, in press)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a:stretch/>
        </p:blipFill>
        <p:spPr>
          <a:xfrm>
            <a:off x="1633940" y="1159562"/>
            <a:ext cx="7575344" cy="4012191"/>
          </a:xfrm>
          <a:prstGeom prst="rect">
            <a:avLst/>
          </a:prstGeom>
          <a:noFill/>
          <a:ln>
            <a:noFill/>
          </a:ln>
        </p:spPr>
      </p:pic>
      <p:sp>
        <p:nvSpPr>
          <p:cNvPr id="152" name="Google Shape;152;p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sv-SE" sz="1800">
                <a:solidFill>
                  <a:schemeClr val="dk1"/>
                </a:solidFill>
                <a:latin typeface="Calibri"/>
                <a:ea typeface="Calibri"/>
                <a:cs typeface="Calibri"/>
                <a:sym typeface="Calibri"/>
              </a:rPr>
              <a:t> </a:t>
            </a:r>
            <a:endParaRPr/>
          </a:p>
        </p:txBody>
      </p:sp>
      <p:sp>
        <p:nvSpPr>
          <p:cNvPr id="153" name="Google Shape;153;p8"/>
          <p:cNvSpPr txBox="1"/>
          <p:nvPr/>
        </p:nvSpPr>
        <p:spPr>
          <a:xfrm>
            <a:off x="4511824" y="4440320"/>
            <a:ext cx="249127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sv-SE" sz="1400">
                <a:solidFill>
                  <a:schemeClr val="dk1"/>
                </a:solidFill>
                <a:latin typeface="Calibri"/>
                <a:ea typeface="Calibri"/>
                <a:cs typeface="Calibri"/>
                <a:sym typeface="Calibri"/>
              </a:rPr>
              <a:t>(Bonk &amp; Graham, 2012)</a:t>
            </a:r>
            <a:endParaRPr sz="1400">
              <a:solidFill>
                <a:schemeClr val="dk1"/>
              </a:solidFill>
              <a:latin typeface="Gill Sans"/>
              <a:ea typeface="Gill Sans"/>
              <a:cs typeface="Gill Sans"/>
              <a:sym typeface="Gill Sans"/>
            </a:endParaRPr>
          </a:p>
        </p:txBody>
      </p:sp>
      <p:sp>
        <p:nvSpPr>
          <p:cNvPr id="154" name="Google Shape;154;p8"/>
          <p:cNvSpPr txBox="1"/>
          <p:nvPr/>
        </p:nvSpPr>
        <p:spPr>
          <a:xfrm>
            <a:off x="1633940" y="5713018"/>
            <a:ext cx="63715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Den tidigare dikotoma uppdelningen mellan digital och icke-digital </a:t>
            </a:r>
            <a:br>
              <a:rPr lang="sv-SE" sz="1800">
                <a:solidFill>
                  <a:schemeClr val="dk1"/>
                </a:solidFill>
                <a:latin typeface="Gill Sans"/>
                <a:ea typeface="Gill Sans"/>
                <a:cs typeface="Gill Sans"/>
                <a:sym typeface="Gill Sans"/>
              </a:rPr>
            </a:br>
            <a:r>
              <a:rPr lang="sv-SE" sz="1800">
                <a:solidFill>
                  <a:schemeClr val="dk1"/>
                </a:solidFill>
                <a:latin typeface="Gill Sans"/>
                <a:ea typeface="Gill Sans"/>
                <a:cs typeface="Gill Sans"/>
                <a:sym typeface="Gill Sans"/>
              </a:rPr>
              <a:t>är inte längre lika meningsfull (Nørgård, 2021; Taffel, 2016).</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55" name="Google Shape;155;p8"/>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Blended Learning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a:stretch/>
        </p:blipFill>
        <p:spPr>
          <a:xfrm>
            <a:off x="1595995" y="993647"/>
            <a:ext cx="8322930" cy="4750573"/>
          </a:xfrm>
          <a:prstGeom prst="rect">
            <a:avLst/>
          </a:prstGeom>
          <a:noFill/>
          <a:ln>
            <a:noFill/>
          </a:ln>
        </p:spPr>
      </p:pic>
      <p:sp>
        <p:nvSpPr>
          <p:cNvPr id="161" name="Google Shape;161;p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sv-S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2" name="Google Shape;162;p9"/>
          <p:cNvSpPr txBox="1"/>
          <p:nvPr/>
        </p:nvSpPr>
        <p:spPr>
          <a:xfrm>
            <a:off x="4379922" y="3785070"/>
            <a:ext cx="275507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sv-SE" sz="1800">
                <a:solidFill>
                  <a:schemeClr val="dk1"/>
                </a:solidFill>
                <a:latin typeface="Calibri"/>
                <a:ea typeface="Calibri"/>
                <a:cs typeface="Calibri"/>
                <a:sym typeface="Calibri"/>
              </a:rPr>
              <a:t>Enabling learning Enhancing learning  Transforming learning</a:t>
            </a:r>
            <a:endParaRPr sz="1800">
              <a:solidFill>
                <a:schemeClr val="dk1"/>
              </a:solidFill>
              <a:latin typeface="Gill Sans"/>
              <a:ea typeface="Gill Sans"/>
              <a:cs typeface="Gill Sans"/>
              <a:sym typeface="Gill Sans"/>
            </a:endParaRPr>
          </a:p>
        </p:txBody>
      </p:sp>
      <p:sp>
        <p:nvSpPr>
          <p:cNvPr id="163" name="Google Shape;163;p9"/>
          <p:cNvSpPr txBox="1"/>
          <p:nvPr/>
        </p:nvSpPr>
        <p:spPr>
          <a:xfrm>
            <a:off x="4652887" y="4851942"/>
            <a:ext cx="249127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sv-SE" sz="1400">
                <a:solidFill>
                  <a:schemeClr val="dk1"/>
                </a:solidFill>
                <a:latin typeface="Calibri"/>
                <a:ea typeface="Calibri"/>
                <a:cs typeface="Calibri"/>
                <a:sym typeface="Calibri"/>
              </a:rPr>
              <a:t>(Bonk &amp; Graham, 2012)</a:t>
            </a:r>
            <a:endParaRPr sz="1400">
              <a:solidFill>
                <a:schemeClr val="dk1"/>
              </a:solidFill>
              <a:latin typeface="Gill Sans"/>
              <a:ea typeface="Gill Sans"/>
              <a:cs typeface="Gill Sans"/>
              <a:sym typeface="Gill Sans"/>
            </a:endParaRPr>
          </a:p>
        </p:txBody>
      </p:sp>
      <p:sp>
        <p:nvSpPr>
          <p:cNvPr id="164" name="Google Shape;164;p9"/>
          <p:cNvSpPr txBox="1"/>
          <p:nvPr/>
        </p:nvSpPr>
        <p:spPr>
          <a:xfrm>
            <a:off x="926729" y="5755444"/>
            <a:ext cx="105137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Gill Sans"/>
                <a:ea typeface="Gill Sans"/>
                <a:cs typeface="Gill Sans"/>
                <a:sym typeface="Gill Sans"/>
              </a:rPr>
              <a:t>Blended Learning/Hybrid Learning ska reducera studenternas tid på plats på campus.</a:t>
            </a:r>
            <a:br>
              <a:rPr lang="sv-SE" sz="1800" dirty="0">
                <a:solidFill>
                  <a:schemeClr val="dk1"/>
                </a:solidFill>
                <a:latin typeface="Gill Sans"/>
                <a:ea typeface="Gill Sans"/>
                <a:cs typeface="Gill Sans"/>
                <a:sym typeface="Gill Sans"/>
              </a:rPr>
            </a:br>
            <a:r>
              <a:rPr lang="sv-SE" sz="1800" dirty="0">
                <a:solidFill>
                  <a:schemeClr val="dk1"/>
                </a:solidFill>
                <a:latin typeface="Gill Sans"/>
                <a:ea typeface="Gill Sans"/>
                <a:cs typeface="Gill Sans"/>
                <a:sym typeface="Gill Sans"/>
              </a:rPr>
              <a:t>(Ross &amp; Gage, 2006). Enligt </a:t>
            </a:r>
            <a:r>
              <a:rPr lang="sv-SE" sz="1800" dirty="0" err="1">
                <a:solidFill>
                  <a:schemeClr val="dk1"/>
                </a:solidFill>
                <a:latin typeface="Gill Sans"/>
                <a:ea typeface="Gill Sans"/>
                <a:cs typeface="Gill Sans"/>
                <a:sym typeface="Gill Sans"/>
              </a:rPr>
              <a:t>Babson</a:t>
            </a:r>
            <a:r>
              <a:rPr lang="sv-SE" sz="1800" dirty="0">
                <a:solidFill>
                  <a:schemeClr val="dk1"/>
                </a:solidFill>
                <a:latin typeface="Gill Sans"/>
                <a:ea typeface="Gill Sans"/>
                <a:cs typeface="Gill Sans"/>
                <a:sym typeface="Gill Sans"/>
              </a:rPr>
              <a:t> Survey Research bör undervisningen vara 30-70% online (Allen et al 2016). </a:t>
            </a:r>
            <a:endParaRPr dirty="0"/>
          </a:p>
          <a:p>
            <a:pPr marL="0" marR="0" lvl="0" indent="0" algn="l" rtl="0">
              <a:spcBef>
                <a:spcPts val="0"/>
              </a:spcBef>
              <a:spcAft>
                <a:spcPts val="0"/>
              </a:spcAft>
              <a:buNone/>
            </a:pPr>
            <a:r>
              <a:rPr lang="sv-SE" sz="1800" dirty="0">
                <a:solidFill>
                  <a:schemeClr val="dk1"/>
                </a:solidFill>
                <a:latin typeface="Gill Sans"/>
                <a:ea typeface="Gill Sans"/>
                <a:cs typeface="Gill Sans"/>
                <a:sym typeface="Gill Sans"/>
              </a:rPr>
              <a:t>(Olika användning: </a:t>
            </a:r>
            <a:r>
              <a:rPr lang="sv-SE" sz="1800" dirty="0" err="1">
                <a:solidFill>
                  <a:schemeClr val="dk1"/>
                </a:solidFill>
                <a:latin typeface="Gill Sans"/>
                <a:ea typeface="Gill Sans"/>
                <a:cs typeface="Gill Sans"/>
                <a:sym typeface="Gill Sans"/>
              </a:rPr>
              <a:t>e.g</a:t>
            </a:r>
            <a:r>
              <a:rPr lang="sv-SE" sz="1800" dirty="0">
                <a:solidFill>
                  <a:schemeClr val="dk1"/>
                </a:solidFill>
                <a:latin typeface="Gill Sans"/>
                <a:ea typeface="Gill Sans"/>
                <a:cs typeface="Gill Sans"/>
                <a:sym typeface="Gill Sans"/>
              </a:rPr>
              <a:t>., Cook et al, 2008; Kearns et al, 2006; Nørgård, 2021; Raes, et al, 2020)</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p:txBody>
      </p:sp>
      <p:sp>
        <p:nvSpPr>
          <p:cNvPr id="165" name="Google Shape;165;p9"/>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Blended Learning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200"/>
              <a:buFont typeface="Impact"/>
              <a:buNone/>
            </a:pPr>
            <a:r>
              <a:rPr lang="sv-SE" sz="3200" dirty="0"/>
              <a:t>HYBRIDisering och design</a:t>
            </a:r>
            <a:endParaRPr dirty="0"/>
          </a:p>
        </p:txBody>
      </p:sp>
      <p:sp>
        <p:nvSpPr>
          <p:cNvPr id="171" name="Google Shape;171;p10"/>
          <p:cNvSpPr txBox="1"/>
          <p:nvPr/>
        </p:nvSpPr>
        <p:spPr>
          <a:xfrm>
            <a:off x="1127448" y="1450934"/>
            <a:ext cx="6376768" cy="2862282"/>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sv-SE" sz="2400" i="1" dirty="0">
                <a:solidFill>
                  <a:schemeClr val="dk1"/>
                </a:solidFill>
                <a:latin typeface="Gill Sans"/>
                <a:ea typeface="Gill Sans"/>
                <a:cs typeface="Gill Sans"/>
                <a:sym typeface="Gill Sans"/>
              </a:rPr>
              <a:t>﻿”</a:t>
            </a:r>
            <a:r>
              <a:rPr lang="en-GB" sz="2400" i="1" dirty="0">
                <a:solidFill>
                  <a:schemeClr val="dk1"/>
                </a:solidFill>
                <a:latin typeface="Gill Sans"/>
                <a:ea typeface="Gill Sans"/>
                <a:cs typeface="Gill Sans"/>
                <a:sym typeface="Gill Sans"/>
              </a:rPr>
              <a:t>Unlike blended learning, then, hybridity embraces the qualities of fusing dimensions and dissolving dichotomies through working with the blurred lines of today's post- digital world” </a:t>
            </a:r>
            <a:endParaRPr lang="en-GB" dirty="0"/>
          </a:p>
          <a:p>
            <a:pPr marL="0" marR="0" lvl="0" indent="0" algn="l" rtl="0">
              <a:lnSpc>
                <a:spcPct val="150000"/>
              </a:lnSpc>
              <a:spcBef>
                <a:spcPts val="0"/>
              </a:spcBef>
              <a:spcAft>
                <a:spcPts val="0"/>
              </a:spcAft>
              <a:buNone/>
            </a:pPr>
            <a:r>
              <a:rPr lang="sv-SE" sz="2400" i="1" dirty="0">
                <a:solidFill>
                  <a:schemeClr val="dk1"/>
                </a:solidFill>
                <a:latin typeface="Gill Sans"/>
                <a:ea typeface="Gill Sans"/>
                <a:cs typeface="Gill Sans"/>
                <a:sym typeface="Gill Sans"/>
              </a:rPr>
              <a:t>			</a:t>
            </a:r>
            <a:r>
              <a:rPr lang="sv-SE" sz="1400" dirty="0">
                <a:solidFill>
                  <a:schemeClr val="dk1"/>
                </a:solidFill>
                <a:latin typeface="Gill Sans"/>
                <a:ea typeface="Gill Sans"/>
                <a:cs typeface="Gill Sans"/>
                <a:sym typeface="Gill Sans"/>
              </a:rPr>
              <a:t>(Nørgård, 2021, p 1713).</a:t>
            </a:r>
            <a:endParaRPr sz="2400" dirty="0">
              <a:solidFill>
                <a:schemeClr val="dk1"/>
              </a:solidFill>
              <a:latin typeface="Gill Sans"/>
              <a:ea typeface="Gill Sans"/>
              <a:cs typeface="Gill Sans"/>
              <a:sym typeface="Gill Sans"/>
            </a:endParaRPr>
          </a:p>
        </p:txBody>
      </p:sp>
      <p:pic>
        <p:nvPicPr>
          <p:cNvPr id="172" name="Google Shape;172;p10" descr="Elephant Butterfly Photo - Free photo on Pixabay"/>
          <p:cNvPicPr preferRelativeResize="0"/>
          <p:nvPr/>
        </p:nvPicPr>
        <p:blipFill rotWithShape="1">
          <a:blip r:embed="rId3">
            <a:alphaModFix/>
          </a:blip>
          <a:srcRect/>
          <a:stretch/>
        </p:blipFill>
        <p:spPr>
          <a:xfrm>
            <a:off x="7360200" y="1099642"/>
            <a:ext cx="4037930" cy="3564867"/>
          </a:xfrm>
          <a:prstGeom prst="rect">
            <a:avLst/>
          </a:prstGeom>
          <a:noFill/>
          <a:ln>
            <a:noFill/>
          </a:ln>
        </p:spPr>
      </p:pic>
      <p:sp>
        <p:nvSpPr>
          <p:cNvPr id="173" name="Google Shape;173;p10"/>
          <p:cNvSpPr txBox="1"/>
          <p:nvPr/>
        </p:nvSpPr>
        <p:spPr>
          <a:xfrm>
            <a:off x="1116602" y="4439423"/>
            <a:ext cx="6376768" cy="224324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SE" sz="2400">
                <a:solidFill>
                  <a:schemeClr val="dk1"/>
                </a:solidFill>
                <a:latin typeface="Gill Sans"/>
                <a:ea typeface="Gill Sans"/>
                <a:cs typeface="Gill Sans"/>
                <a:sym typeface="Gill Sans"/>
              </a:rPr>
              <a:t>Learning Design  “…</a:t>
            </a:r>
            <a:r>
              <a:rPr lang="sv-SE" sz="2400" i="1">
                <a:solidFill>
                  <a:schemeClr val="dk1"/>
                </a:solidFill>
                <a:latin typeface="Gill Sans"/>
                <a:ea typeface="Gill Sans"/>
                <a:cs typeface="Gill Sans"/>
                <a:sym typeface="Gill Sans"/>
              </a:rPr>
              <a:t>is the act of devising new practices, plans of activity, resources and tools aimed at achieving particular educational aims in a given situation</a:t>
            </a:r>
            <a:r>
              <a:rPr lang="sv-SE" sz="2400">
                <a:solidFill>
                  <a:schemeClr val="dk1"/>
                </a:solidFill>
                <a:latin typeface="Gill Sans"/>
                <a:ea typeface="Gill Sans"/>
                <a:cs typeface="Gill Sans"/>
                <a:sym typeface="Gill Sans"/>
              </a:rPr>
              <a:t>” </a:t>
            </a:r>
            <a:r>
              <a:rPr lang="sv-SE" sz="1400">
                <a:solidFill>
                  <a:schemeClr val="dk1"/>
                </a:solidFill>
                <a:latin typeface="Gill Sans"/>
                <a:ea typeface="Gill Sans"/>
                <a:cs typeface="Gill Sans"/>
                <a:sym typeface="Gill Sans"/>
              </a:rPr>
              <a:t>(Mor &amp; Craft, 2012, p. 86).</a:t>
            </a:r>
            <a:endParaRPr sz="2400">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idx="1"/>
          </p:nvPr>
        </p:nvSpPr>
        <p:spPr>
          <a:xfrm>
            <a:off x="957529" y="1539484"/>
            <a:ext cx="9044880" cy="315885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SzPct val="100000"/>
              <a:buNone/>
            </a:pPr>
            <a:r>
              <a:rPr lang="sv-SE" sz="2400" b="1" i="1" dirty="0">
                <a:solidFill>
                  <a:schemeClr val="dk1"/>
                </a:solidFill>
              </a:rPr>
              <a:t>Kombinationer av undervisningsformer som kan ingå i hybridundervisning</a:t>
            </a:r>
            <a:endParaRPr dirty="0"/>
          </a:p>
          <a:p>
            <a:pPr marL="0" lvl="0" indent="0" algn="l" rtl="0">
              <a:lnSpc>
                <a:spcPct val="110000"/>
              </a:lnSpc>
              <a:spcBef>
                <a:spcPts val="700"/>
              </a:spcBef>
              <a:spcAft>
                <a:spcPts val="0"/>
              </a:spcAft>
              <a:buSzPct val="100000"/>
              <a:buNone/>
            </a:pPr>
            <a:endParaRPr sz="2400" b="1" i="1" dirty="0">
              <a:solidFill>
                <a:schemeClr val="dk1"/>
              </a:solidFill>
            </a:endParaRPr>
          </a:p>
          <a:p>
            <a:pPr marL="0" lvl="0" indent="0" algn="l" rtl="0">
              <a:lnSpc>
                <a:spcPct val="110000"/>
              </a:lnSpc>
              <a:spcBef>
                <a:spcPts val="700"/>
              </a:spcBef>
              <a:spcAft>
                <a:spcPts val="0"/>
              </a:spcAft>
              <a:buSzPct val="100000"/>
              <a:buNone/>
            </a:pPr>
            <a:endParaRPr sz="2400" b="1" i="1" dirty="0">
              <a:solidFill>
                <a:schemeClr val="dk1"/>
              </a:solidFill>
            </a:endParaRPr>
          </a:p>
          <a:p>
            <a:pPr marL="457200" lvl="0" indent="-445769" algn="l" rtl="0">
              <a:lnSpc>
                <a:spcPct val="110000"/>
              </a:lnSpc>
              <a:spcBef>
                <a:spcPts val="700"/>
              </a:spcBef>
              <a:spcAft>
                <a:spcPts val="0"/>
              </a:spcAft>
              <a:buSzPct val="100000"/>
              <a:buAutoNum type="alphaLcParenR"/>
            </a:pPr>
            <a:r>
              <a:rPr lang="sv-SE" sz="2400" b="1" i="1" dirty="0">
                <a:solidFill>
                  <a:schemeClr val="dk1"/>
                </a:solidFill>
              </a:rPr>
              <a:t>Synkron distansundervisning 		</a:t>
            </a:r>
            <a:endParaRPr dirty="0"/>
          </a:p>
          <a:p>
            <a:pPr marL="457200" lvl="0" indent="-445769" algn="l" rtl="0">
              <a:lnSpc>
                <a:spcPct val="110000"/>
              </a:lnSpc>
              <a:spcBef>
                <a:spcPts val="700"/>
              </a:spcBef>
              <a:spcAft>
                <a:spcPts val="0"/>
              </a:spcAft>
              <a:buSzPct val="100000"/>
              <a:buAutoNum type="alphaLcParenR"/>
            </a:pPr>
            <a:r>
              <a:rPr lang="sv-SE" sz="2400" b="1" i="1" dirty="0">
                <a:solidFill>
                  <a:schemeClr val="dk1"/>
                </a:solidFill>
              </a:rPr>
              <a:t>Synkron på-platsundervisning</a:t>
            </a:r>
            <a:endParaRPr dirty="0"/>
          </a:p>
          <a:p>
            <a:pPr marL="457200" lvl="0" indent="-445769" algn="l" rtl="0">
              <a:lnSpc>
                <a:spcPct val="110000"/>
              </a:lnSpc>
              <a:spcBef>
                <a:spcPts val="700"/>
              </a:spcBef>
              <a:spcAft>
                <a:spcPts val="0"/>
              </a:spcAft>
              <a:buSzPct val="100000"/>
              <a:buAutoNum type="alphaLcParenR"/>
            </a:pPr>
            <a:r>
              <a:rPr lang="sv-SE" sz="2400" b="1" i="1" dirty="0">
                <a:solidFill>
                  <a:schemeClr val="dk1"/>
                </a:solidFill>
              </a:rPr>
              <a:t>Asynkron distansundervisning </a:t>
            </a:r>
            <a:r>
              <a:rPr lang="sv-SE" sz="2400" dirty="0">
                <a:solidFill>
                  <a:schemeClr val="dk1"/>
                </a:solidFill>
              </a:rPr>
              <a:t> </a:t>
            </a:r>
            <a:endParaRPr dirty="0"/>
          </a:p>
          <a:p>
            <a:pPr marL="0" lvl="0" indent="0" algn="l" rtl="0">
              <a:lnSpc>
                <a:spcPct val="110000"/>
              </a:lnSpc>
              <a:spcBef>
                <a:spcPts val="700"/>
              </a:spcBef>
              <a:spcAft>
                <a:spcPts val="0"/>
              </a:spcAft>
              <a:buSzPct val="100000"/>
              <a:buNone/>
            </a:pPr>
            <a:endParaRPr dirty="0">
              <a:solidFill>
                <a:schemeClr val="dk1"/>
              </a:solidFill>
            </a:endParaRPr>
          </a:p>
        </p:txBody>
      </p:sp>
      <p:sp>
        <p:nvSpPr>
          <p:cNvPr id="179" name="Google Shape;179;p11"/>
          <p:cNvSpPr txBox="1"/>
          <p:nvPr/>
        </p:nvSpPr>
        <p:spPr>
          <a:xfrm>
            <a:off x="957529" y="5133850"/>
            <a:ext cx="82864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000">
                <a:solidFill>
                  <a:schemeClr val="dk1"/>
                </a:solidFill>
                <a:latin typeface="Gill Sans"/>
                <a:ea typeface="Gill Sans"/>
                <a:cs typeface="Gill Sans"/>
                <a:sym typeface="Gill Sans"/>
              </a:rPr>
              <a:t>Kombinationer av ovan där student-grupperna är fasta eller flexibla.</a:t>
            </a:r>
            <a:endParaRPr/>
          </a:p>
        </p:txBody>
      </p:sp>
      <p:sp>
        <p:nvSpPr>
          <p:cNvPr id="180" name="Google Shape;180;p11"/>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dirty="0">
                <a:solidFill>
                  <a:schemeClr val="dk1"/>
                </a:solidFill>
                <a:latin typeface="Impact"/>
                <a:ea typeface="Impact"/>
                <a:cs typeface="Impact"/>
                <a:sym typeface="Impact"/>
              </a:rPr>
              <a:t>Hybridundervisning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3"/>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dirty="0">
                <a:solidFill>
                  <a:schemeClr val="dk1"/>
                </a:solidFill>
                <a:latin typeface="Impact"/>
                <a:ea typeface="Impact"/>
                <a:cs typeface="Impact"/>
                <a:sym typeface="Impact"/>
              </a:rPr>
              <a:t>Frågor och reflektioner kring studenters engagemang</a:t>
            </a:r>
            <a:endParaRPr dirty="0"/>
          </a:p>
        </p:txBody>
      </p:sp>
      <p:sp>
        <p:nvSpPr>
          <p:cNvPr id="193" name="Google Shape;193;p13"/>
          <p:cNvSpPr txBox="1"/>
          <p:nvPr/>
        </p:nvSpPr>
        <p:spPr>
          <a:xfrm>
            <a:off x="9143801" y="2360412"/>
            <a:ext cx="2612074" cy="358361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2"/>
              </a:buClr>
              <a:buSzPts val="2400"/>
              <a:buFont typeface="Arial"/>
              <a:buNone/>
            </a:pPr>
            <a:endParaRPr dirty="0"/>
          </a:p>
          <a:p>
            <a:pPr marL="0" marR="0" lvl="0" indent="0" algn="l" rtl="0">
              <a:lnSpc>
                <a:spcPct val="110000"/>
              </a:lnSpc>
              <a:spcBef>
                <a:spcPts val="700"/>
              </a:spcBef>
              <a:spcAft>
                <a:spcPts val="0"/>
              </a:spcAft>
              <a:buClr>
                <a:schemeClr val="dk2"/>
              </a:buClr>
              <a:buSzPts val="2400"/>
              <a:buFont typeface="Arial"/>
              <a:buNone/>
            </a:pPr>
            <a:r>
              <a:rPr lang="sv-SE" sz="2400" dirty="0">
                <a:solidFill>
                  <a:schemeClr val="dk1"/>
                </a:solidFill>
                <a:latin typeface="Gill Sans"/>
                <a:ea typeface="Gill Sans"/>
                <a:cs typeface="Gill Sans"/>
                <a:sym typeface="Gill Sans"/>
              </a:rPr>
              <a:t>Vilka utmaningar har du upplevt i relation till studenters engagemang?</a:t>
            </a:r>
            <a:endParaRPr dirty="0"/>
          </a:p>
          <a:p>
            <a:pPr marL="0" marR="0" lvl="0" indent="0" algn="l" rtl="0">
              <a:lnSpc>
                <a:spcPct val="110000"/>
              </a:lnSpc>
              <a:spcBef>
                <a:spcPts val="700"/>
              </a:spcBef>
              <a:spcAft>
                <a:spcPts val="0"/>
              </a:spcAft>
              <a:buClr>
                <a:schemeClr val="dk2"/>
              </a:buClr>
              <a:buSzPts val="2400"/>
              <a:buFont typeface="Arial"/>
              <a:buNone/>
            </a:pPr>
            <a:r>
              <a:rPr lang="sv-SE" sz="2400" dirty="0">
                <a:solidFill>
                  <a:schemeClr val="dk1"/>
                </a:solidFill>
                <a:latin typeface="Gill Sans"/>
                <a:ea typeface="Gill Sans"/>
                <a:cs typeface="Gill Sans"/>
                <a:sym typeface="Gill Sans"/>
              </a:rPr>
              <a:t>(Padlet)</a:t>
            </a:r>
            <a:endParaRPr dirty="0"/>
          </a:p>
          <a:p>
            <a:pPr marL="228600" marR="0" lvl="0" indent="-76200" algn="l" rtl="0">
              <a:lnSpc>
                <a:spcPct val="110000"/>
              </a:lnSpc>
              <a:spcBef>
                <a:spcPts val="700"/>
              </a:spcBef>
              <a:spcAft>
                <a:spcPts val="0"/>
              </a:spcAft>
              <a:buClr>
                <a:schemeClr val="dk2"/>
              </a:buClr>
              <a:buSzPts val="2400"/>
              <a:buFont typeface="Arial"/>
              <a:buNone/>
            </a:pPr>
            <a:endParaRPr sz="2400" dirty="0">
              <a:solidFill>
                <a:schemeClr val="dk1"/>
              </a:solidFill>
              <a:latin typeface="Gill Sans"/>
              <a:ea typeface="Gill Sans"/>
              <a:cs typeface="Gill Sans"/>
              <a:sym typeface="Gill Sans"/>
            </a:endParaRPr>
          </a:p>
        </p:txBody>
      </p:sp>
      <p:pic>
        <p:nvPicPr>
          <p:cNvPr id="194" name="Google Shape;194;p13"/>
          <p:cNvPicPr preferRelativeResize="0"/>
          <p:nvPr/>
        </p:nvPicPr>
        <p:blipFill rotWithShape="1">
          <a:blip r:embed="rId3">
            <a:alphaModFix/>
          </a:blip>
          <a:srcRect/>
          <a:stretch/>
        </p:blipFill>
        <p:spPr>
          <a:xfrm>
            <a:off x="5281612" y="2723467"/>
            <a:ext cx="2857500" cy="2857500"/>
          </a:xfrm>
          <a:prstGeom prst="rect">
            <a:avLst/>
          </a:prstGeom>
          <a:noFill/>
          <a:ln>
            <a:noFill/>
          </a:ln>
        </p:spPr>
      </p:pic>
      <p:sp>
        <p:nvSpPr>
          <p:cNvPr id="4" name="TextBox 3">
            <a:extLst>
              <a:ext uri="{FF2B5EF4-FFF2-40B4-BE49-F238E27FC236}">
                <a16:creationId xmlns:a16="http://schemas.microsoft.com/office/drawing/2014/main" id="{1ACBF921-B636-414C-810F-80B3386C9F4C}"/>
              </a:ext>
            </a:extLst>
          </p:cNvPr>
          <p:cNvSpPr txBox="1"/>
          <p:nvPr/>
        </p:nvSpPr>
        <p:spPr>
          <a:xfrm>
            <a:off x="1934538" y="2098802"/>
            <a:ext cx="1360950" cy="523220"/>
          </a:xfrm>
          <a:prstGeom prst="rect">
            <a:avLst/>
          </a:prstGeom>
          <a:noFill/>
        </p:spPr>
        <p:txBody>
          <a:bodyPr wrap="none" rtlCol="0">
            <a:spAutoFit/>
          </a:bodyPr>
          <a:lstStyle/>
          <a:p>
            <a:r>
              <a:rPr lang="sv-SE" sz="2800" dirty="0"/>
              <a:t>Frågor? </a:t>
            </a:r>
          </a:p>
        </p:txBody>
      </p:sp>
      <p:sp>
        <p:nvSpPr>
          <p:cNvPr id="6" name="TextBox 5">
            <a:extLst>
              <a:ext uri="{FF2B5EF4-FFF2-40B4-BE49-F238E27FC236}">
                <a16:creationId xmlns:a16="http://schemas.microsoft.com/office/drawing/2014/main" id="{661876D8-99E8-3043-89A7-07504C85FF6D}"/>
              </a:ext>
            </a:extLst>
          </p:cNvPr>
          <p:cNvSpPr txBox="1"/>
          <p:nvPr/>
        </p:nvSpPr>
        <p:spPr>
          <a:xfrm>
            <a:off x="9143801" y="2098802"/>
            <a:ext cx="2074607" cy="523220"/>
          </a:xfrm>
          <a:prstGeom prst="rect">
            <a:avLst/>
          </a:prstGeom>
          <a:noFill/>
        </p:spPr>
        <p:txBody>
          <a:bodyPr wrap="none" rtlCol="0">
            <a:spAutoFit/>
          </a:bodyPr>
          <a:lstStyle/>
          <a:p>
            <a:r>
              <a:rPr lang="sv-SE" sz="2800" dirty="0"/>
              <a:t>Reflektioner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340" name="Google Shape;340;p2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101600" algn="l" rtl="0">
              <a:lnSpc>
                <a:spcPct val="110000"/>
              </a:lnSpc>
              <a:spcBef>
                <a:spcPts val="0"/>
              </a:spcBef>
              <a:spcAft>
                <a:spcPts val="0"/>
              </a:spcAft>
              <a:buSzPts val="2000"/>
              <a:buNone/>
            </a:pPr>
            <a:endParaRPr/>
          </a:p>
        </p:txBody>
      </p:sp>
      <p:pic>
        <p:nvPicPr>
          <p:cNvPr id="341" name="Google Shape;341;p27" descr="summer, coffee, beach, sea, italy, cup, coffee break, ferragosto, breakfast, pause, islan"/>
          <p:cNvPicPr preferRelativeResize="0"/>
          <p:nvPr/>
        </p:nvPicPr>
        <p:blipFill rotWithShape="1">
          <a:blip r:embed="rId3">
            <a:alphaModFix/>
          </a:blip>
          <a:srcRect/>
          <a:stretch/>
        </p:blipFill>
        <p:spPr>
          <a:xfrm>
            <a:off x="27518" y="14739"/>
            <a:ext cx="12289363" cy="6912768"/>
          </a:xfrm>
          <a:prstGeom prst="rect">
            <a:avLst/>
          </a:prstGeom>
          <a:noFill/>
          <a:ln>
            <a:noFill/>
          </a:ln>
        </p:spPr>
      </p:pic>
      <p:sp>
        <p:nvSpPr>
          <p:cNvPr id="343" name="Google Shape;343;p27"/>
          <p:cNvSpPr txBox="1"/>
          <p:nvPr/>
        </p:nvSpPr>
        <p:spPr>
          <a:xfrm>
            <a:off x="1077686" y="2306961"/>
            <a:ext cx="298812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4400" dirty="0">
                <a:solidFill>
                  <a:schemeClr val="dk1"/>
                </a:solidFill>
                <a:latin typeface="Gill Sans"/>
                <a:ea typeface="Gill Sans"/>
                <a:cs typeface="Gill Sans"/>
                <a:sym typeface="Gill Sans"/>
              </a:rPr>
              <a:t>Paus 5 min</a:t>
            </a:r>
            <a:endParaRPr dirty="0"/>
          </a:p>
        </p:txBody>
      </p:sp>
    </p:spTree>
    <p:extLst>
      <p:ext uri="{BB962C8B-B14F-4D97-AF65-F5344CB8AC3E}">
        <p14:creationId xmlns:p14="http://schemas.microsoft.com/office/powerpoint/2010/main" val="53436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idx="1"/>
          </p:nvPr>
        </p:nvSpPr>
        <p:spPr>
          <a:xfrm>
            <a:off x="1271464" y="1638300"/>
            <a:ext cx="5311257" cy="35814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SzPts val="2000"/>
              <a:buNone/>
            </a:pPr>
            <a:r>
              <a:rPr lang="sv-SE" b="1" dirty="0">
                <a:solidFill>
                  <a:schemeClr val="dk1"/>
                </a:solidFill>
              </a:rPr>
              <a:t>Ett lärar-perspektiv:</a:t>
            </a:r>
            <a:endParaRPr dirty="0"/>
          </a:p>
          <a:p>
            <a:pPr marL="0" lvl="0" indent="0" algn="just" rtl="0">
              <a:lnSpc>
                <a:spcPct val="110000"/>
              </a:lnSpc>
              <a:spcBef>
                <a:spcPts val="700"/>
              </a:spcBef>
              <a:spcAft>
                <a:spcPts val="0"/>
              </a:spcAft>
              <a:buSzPts val="2000"/>
              <a:buNone/>
            </a:pPr>
            <a:r>
              <a:rPr lang="sv-SE" dirty="0">
                <a:solidFill>
                  <a:schemeClr val="dk1"/>
                </a:solidFill>
              </a:rPr>
              <a:t>En utmaning är att den synkrona hybridundervisningen kräver mer samordning från läraren. Läraren kan uppleva ansträngning av ett hyperfokus som kräver uppmärksam på båda platserna och hanterande av teknik</a:t>
            </a:r>
            <a:endParaRPr dirty="0"/>
          </a:p>
          <a:p>
            <a:pPr marL="0" lvl="0" indent="0" algn="just" rtl="0">
              <a:lnSpc>
                <a:spcPct val="110000"/>
              </a:lnSpc>
              <a:spcBef>
                <a:spcPts val="700"/>
              </a:spcBef>
              <a:spcAft>
                <a:spcPts val="0"/>
              </a:spcAft>
              <a:buSzPts val="2000"/>
              <a:buNone/>
            </a:pPr>
            <a:r>
              <a:rPr lang="sv-SE" dirty="0">
                <a:solidFill>
                  <a:schemeClr val="dk1"/>
                </a:solidFill>
              </a:rPr>
              <a:t>Studenterna kan ta roller som att observera chatt, och stödja vid teknik, och att detta reducerar stress, kan skapa en mer student-centrerad och studentägd lärmiljö.</a:t>
            </a:r>
            <a:endParaRPr dirty="0"/>
          </a:p>
        </p:txBody>
      </p:sp>
      <p:pic>
        <p:nvPicPr>
          <p:cNvPr id="209" name="Google Shape;209;p15" descr="En bild som visar klocka&#10;&#10;Automatiskt genererad beskrivning"/>
          <p:cNvPicPr preferRelativeResize="0"/>
          <p:nvPr/>
        </p:nvPicPr>
        <p:blipFill rotWithShape="1">
          <a:blip r:embed="rId3">
            <a:alphaModFix/>
          </a:blip>
          <a:srcRect l="34537" r="34076" b="1"/>
          <a:stretch/>
        </p:blipFill>
        <p:spPr>
          <a:xfrm>
            <a:off x="7612260" y="10"/>
            <a:ext cx="4579739" cy="6857990"/>
          </a:xfrm>
          <a:prstGeom prst="rect">
            <a:avLst/>
          </a:prstGeom>
          <a:noFill/>
          <a:ln>
            <a:noFill/>
          </a:ln>
        </p:spPr>
      </p:pic>
      <p:sp>
        <p:nvSpPr>
          <p:cNvPr id="210" name="Google Shape;210;p15"/>
          <p:cNvSpPr txBox="1"/>
          <p:nvPr/>
        </p:nvSpPr>
        <p:spPr>
          <a:xfrm>
            <a:off x="1127448" y="332656"/>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Utmaningar mikronivå</a:t>
            </a:r>
            <a:endParaRPr/>
          </a:p>
        </p:txBody>
      </p:sp>
      <p:sp>
        <p:nvSpPr>
          <p:cNvPr id="211" name="Google Shape;211;p15"/>
          <p:cNvSpPr txBox="1"/>
          <p:nvPr/>
        </p:nvSpPr>
        <p:spPr>
          <a:xfrm>
            <a:off x="1169870" y="6082748"/>
            <a:ext cx="6022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(Bower et al. 2015; Ørngreen et al. 2015; Zydney et al. 2019) </a:t>
            </a:r>
            <a:endParaRPr sz="1800">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idx="1"/>
          </p:nvPr>
        </p:nvSpPr>
        <p:spPr>
          <a:xfrm>
            <a:off x="1271464" y="1340768"/>
            <a:ext cx="5311257" cy="3581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None/>
            </a:pPr>
            <a:r>
              <a:rPr lang="sv-SE" b="1" dirty="0">
                <a:solidFill>
                  <a:schemeClr val="dk1"/>
                </a:solidFill>
              </a:rPr>
              <a:t>Ett student-perspektiv</a:t>
            </a:r>
            <a:endParaRPr dirty="0"/>
          </a:p>
          <a:p>
            <a:pPr marL="0" lvl="0" indent="0" algn="l" rtl="0">
              <a:lnSpc>
                <a:spcPct val="110000"/>
              </a:lnSpc>
              <a:spcBef>
                <a:spcPts val="700"/>
              </a:spcBef>
              <a:spcAft>
                <a:spcPts val="0"/>
              </a:spcAft>
              <a:buSzPts val="2000"/>
              <a:buNone/>
            </a:pPr>
            <a:r>
              <a:rPr lang="sv-SE" dirty="0">
                <a:solidFill>
                  <a:schemeClr val="dk1"/>
                </a:solidFill>
              </a:rPr>
              <a:t>Monologbaserade undervisningsstrategier, gör att studenterna mindre, är mer passiva och kan bete sig som om de tittade på TV.  De som deltar på distans kan uppleva sig osynliga eller bortglömda.</a:t>
            </a:r>
            <a:endParaRPr dirty="0"/>
          </a:p>
          <a:p>
            <a:pPr marL="0" lvl="0" indent="0" algn="l" rtl="0">
              <a:lnSpc>
                <a:spcPct val="110000"/>
              </a:lnSpc>
              <a:spcBef>
                <a:spcPts val="700"/>
              </a:spcBef>
              <a:spcAft>
                <a:spcPts val="0"/>
              </a:spcAft>
              <a:buSzPts val="2000"/>
              <a:buNone/>
            </a:pPr>
            <a:r>
              <a:rPr lang="sv-SE" dirty="0">
                <a:solidFill>
                  <a:schemeClr val="dk1"/>
                </a:solidFill>
              </a:rPr>
              <a:t> Inkludering, mångfald, empati, tillhörighet, autonomi kan utgöra grundläggande värderingar vid design av hybrida lärmiljöer.</a:t>
            </a:r>
            <a:endParaRPr dirty="0">
              <a:solidFill>
                <a:schemeClr val="dk1"/>
              </a:solidFill>
            </a:endParaRPr>
          </a:p>
          <a:p>
            <a:pPr marL="0" lvl="0" indent="0" algn="l" rtl="0">
              <a:lnSpc>
                <a:spcPct val="110000"/>
              </a:lnSpc>
              <a:spcBef>
                <a:spcPts val="700"/>
              </a:spcBef>
              <a:spcAft>
                <a:spcPts val="0"/>
              </a:spcAft>
              <a:buSzPts val="2000"/>
              <a:buNone/>
            </a:pPr>
            <a:r>
              <a:rPr lang="sv-SE" dirty="0">
                <a:solidFill>
                  <a:schemeClr val="dk1"/>
                </a:solidFill>
              </a:rPr>
              <a:t>Upplevelsen av social närvaro ökar om läraren faciliterar för interaktion mellan på-plats och distans studenter.</a:t>
            </a:r>
            <a:endParaRPr dirty="0"/>
          </a:p>
        </p:txBody>
      </p:sp>
      <p:pic>
        <p:nvPicPr>
          <p:cNvPr id="217" name="Google Shape;217;p16" descr="En bild som visar klocka&#10;&#10;Automatiskt genererad beskrivning"/>
          <p:cNvPicPr preferRelativeResize="0"/>
          <p:nvPr/>
        </p:nvPicPr>
        <p:blipFill rotWithShape="1">
          <a:blip r:embed="rId3">
            <a:alphaModFix/>
          </a:blip>
          <a:srcRect l="34537" r="34076" b="1"/>
          <a:stretch/>
        </p:blipFill>
        <p:spPr>
          <a:xfrm>
            <a:off x="7612260" y="10"/>
            <a:ext cx="4579739" cy="6857990"/>
          </a:xfrm>
          <a:prstGeom prst="rect">
            <a:avLst/>
          </a:prstGeom>
          <a:noFill/>
          <a:ln>
            <a:noFill/>
          </a:ln>
        </p:spPr>
      </p:pic>
      <p:sp>
        <p:nvSpPr>
          <p:cNvPr id="218" name="Google Shape;218;p16"/>
          <p:cNvSpPr txBox="1"/>
          <p:nvPr/>
        </p:nvSpPr>
        <p:spPr>
          <a:xfrm>
            <a:off x="1127448" y="332656"/>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Utmaningar mikronivå</a:t>
            </a:r>
            <a:endParaRPr/>
          </a:p>
        </p:txBody>
      </p:sp>
      <p:sp>
        <p:nvSpPr>
          <p:cNvPr id="219" name="Google Shape;219;p16"/>
          <p:cNvSpPr txBox="1"/>
          <p:nvPr/>
        </p:nvSpPr>
        <p:spPr>
          <a:xfrm>
            <a:off x="1075377" y="6093296"/>
            <a:ext cx="60221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(Bower et al. 2014; Köppe et al. 2017; Olt, 2018; Weitze, 2015)</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ärldens första mejl skickades mellan de här två datorerna">
            <a:extLst>
              <a:ext uri="{FF2B5EF4-FFF2-40B4-BE49-F238E27FC236}">
                <a16:creationId xmlns:a16="http://schemas.microsoft.com/office/drawing/2014/main" id="{00073381-91FE-4219-81B1-AF762D75F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10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idx="1"/>
          </p:nvPr>
        </p:nvSpPr>
        <p:spPr>
          <a:xfrm>
            <a:off x="1271464" y="1556792"/>
            <a:ext cx="7676728" cy="339092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sv-SE" sz="2400" dirty="0">
                <a:solidFill>
                  <a:schemeClr val="dk1"/>
                </a:solidFill>
              </a:rPr>
              <a:t> </a:t>
            </a:r>
            <a:endParaRPr dirty="0"/>
          </a:p>
          <a:p>
            <a:pPr marL="0" lvl="0" indent="0" algn="l" rtl="0">
              <a:lnSpc>
                <a:spcPct val="110000"/>
              </a:lnSpc>
              <a:spcBef>
                <a:spcPts val="700"/>
              </a:spcBef>
              <a:spcAft>
                <a:spcPts val="0"/>
              </a:spcAft>
              <a:buSzPts val="2400"/>
              <a:buNone/>
            </a:pPr>
            <a:r>
              <a:rPr lang="sv-SE" sz="2400" b="1" dirty="0">
                <a:solidFill>
                  <a:schemeClr val="dk1"/>
                </a:solidFill>
              </a:rPr>
              <a:t>Exempel på design av hybrida lärandeaktiviteter</a:t>
            </a:r>
            <a:endParaRPr dirty="0"/>
          </a:p>
          <a:p>
            <a:pPr marL="0" lvl="0" indent="0" algn="l" rtl="0">
              <a:lnSpc>
                <a:spcPct val="110000"/>
              </a:lnSpc>
              <a:spcBef>
                <a:spcPts val="700"/>
              </a:spcBef>
              <a:spcAft>
                <a:spcPts val="0"/>
              </a:spcAft>
              <a:buSzPts val="2400"/>
              <a:buNone/>
            </a:pPr>
            <a:endParaRPr sz="2400" dirty="0">
              <a:solidFill>
                <a:schemeClr val="dk1"/>
              </a:solidFill>
            </a:endParaRPr>
          </a:p>
          <a:p>
            <a:pPr marL="228600" lvl="0" indent="-228600" algn="l" rtl="0">
              <a:lnSpc>
                <a:spcPct val="110000"/>
              </a:lnSpc>
              <a:spcBef>
                <a:spcPts val="700"/>
              </a:spcBef>
              <a:spcAft>
                <a:spcPts val="0"/>
              </a:spcAft>
              <a:buSzPts val="2400"/>
              <a:buChar char="•"/>
            </a:pPr>
            <a:r>
              <a:rPr lang="sv-SE" sz="2400" dirty="0">
                <a:solidFill>
                  <a:schemeClr val="dk1"/>
                </a:solidFill>
              </a:rPr>
              <a:t>Här inspireras designen av</a:t>
            </a:r>
            <a:endParaRPr dirty="0"/>
          </a:p>
          <a:p>
            <a:pPr marL="685800" lvl="1" indent="-228600" algn="l" rtl="0">
              <a:lnSpc>
                <a:spcPct val="110000"/>
              </a:lnSpc>
              <a:spcBef>
                <a:spcPts val="700"/>
              </a:spcBef>
              <a:spcAft>
                <a:spcPts val="0"/>
              </a:spcAft>
              <a:buSzPts val="2400"/>
              <a:buChar char="–"/>
            </a:pPr>
            <a:r>
              <a:rPr lang="sv-SE" sz="2400" dirty="0">
                <a:solidFill>
                  <a:schemeClr val="dk1"/>
                </a:solidFill>
              </a:rPr>
              <a:t>U-modellen (Collis &amp; Moonen, 2001)</a:t>
            </a:r>
            <a:endParaRPr sz="2400" dirty="0">
              <a:solidFill>
                <a:schemeClr val="dk1"/>
              </a:solidFill>
            </a:endParaRPr>
          </a:p>
          <a:p>
            <a:pPr marL="228600" lvl="0" indent="-228600" algn="l" rtl="0">
              <a:lnSpc>
                <a:spcPct val="110000"/>
              </a:lnSpc>
              <a:spcBef>
                <a:spcPts val="700"/>
              </a:spcBef>
              <a:spcAft>
                <a:spcPts val="0"/>
              </a:spcAft>
              <a:buSzPts val="2400"/>
              <a:buChar char="•"/>
            </a:pPr>
            <a:r>
              <a:rPr lang="sv-SE" sz="2400" dirty="0">
                <a:solidFill>
                  <a:schemeClr val="dk1"/>
                </a:solidFill>
              </a:rPr>
              <a:t>Och informeras av engagemangs-teori (Bergdahl et al 2020; Fredricks et al, 2004, Hietajärvi et al, 2019, Wang, et al, 2017, Wylies, &amp; Hodgen,  2012 </a:t>
            </a:r>
            <a:r>
              <a:rPr lang="sv-SE" sz="2400" i="1" dirty="0">
                <a:solidFill>
                  <a:schemeClr val="dk1"/>
                </a:solidFill>
              </a:rPr>
              <a:t>m.fl.</a:t>
            </a:r>
            <a:r>
              <a:rPr lang="sv-SE" sz="2400" dirty="0">
                <a:solidFill>
                  <a:schemeClr val="dk1"/>
                </a:solidFill>
              </a:rPr>
              <a:t>)</a:t>
            </a:r>
            <a:endParaRPr sz="2400" dirty="0">
              <a:solidFill>
                <a:schemeClr val="dk1"/>
              </a:solidFill>
            </a:endParaRPr>
          </a:p>
        </p:txBody>
      </p:sp>
      <p:sp>
        <p:nvSpPr>
          <p:cNvPr id="226" name="Google Shape;226;p17"/>
          <p:cNvSpPr txBox="1"/>
          <p:nvPr/>
        </p:nvSpPr>
        <p:spPr>
          <a:xfrm>
            <a:off x="1127448" y="332656"/>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Design på mikronivå</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8471424" y="1110882"/>
            <a:ext cx="3053039" cy="10608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800"/>
              <a:buFont typeface="Impact"/>
              <a:buNone/>
            </a:pPr>
            <a:r>
              <a:rPr lang="sv-SE" sz="2800" cap="none"/>
              <a:t> </a:t>
            </a:r>
            <a:endParaRPr/>
          </a:p>
        </p:txBody>
      </p:sp>
      <p:pic>
        <p:nvPicPr>
          <p:cNvPr id="232" name="Google Shape;232;p18"/>
          <p:cNvPicPr preferRelativeResize="0">
            <a:picLocks noGrp="1"/>
          </p:cNvPicPr>
          <p:nvPr>
            <p:ph idx="1"/>
          </p:nvPr>
        </p:nvPicPr>
        <p:blipFill rotWithShape="1">
          <a:blip r:embed="rId3">
            <a:alphaModFix/>
          </a:blip>
          <a:srcRect l="3535" t="3783" r="5712" b="7939"/>
          <a:stretch/>
        </p:blipFill>
        <p:spPr>
          <a:xfrm>
            <a:off x="8349427" y="1098181"/>
            <a:ext cx="3749607" cy="2762868"/>
          </a:xfrm>
          <a:prstGeom prst="rect">
            <a:avLst/>
          </a:prstGeom>
          <a:noFill/>
          <a:ln>
            <a:noFill/>
          </a:ln>
        </p:spPr>
      </p:pic>
      <p:sp>
        <p:nvSpPr>
          <p:cNvPr id="233" name="Google Shape;233;p18"/>
          <p:cNvSpPr txBox="1"/>
          <p:nvPr/>
        </p:nvSpPr>
        <p:spPr>
          <a:xfrm>
            <a:off x="8261368" y="4021320"/>
            <a:ext cx="30530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a:solidFill>
                  <a:srgbClr val="000000"/>
                </a:solidFill>
                <a:latin typeface="Times New Roman"/>
                <a:ea typeface="Times New Roman"/>
                <a:cs typeface="Times New Roman"/>
                <a:sym typeface="Times New Roman"/>
              </a:rPr>
              <a:t>(Collis &amp; Moonen, 2001)</a:t>
            </a:r>
            <a:endParaRPr sz="1800">
              <a:solidFill>
                <a:schemeClr val="dk1"/>
              </a:solidFill>
              <a:latin typeface="Gill Sans"/>
              <a:ea typeface="Gill Sans"/>
              <a:cs typeface="Gill Sans"/>
              <a:sym typeface="Gill Sans"/>
            </a:endParaRPr>
          </a:p>
        </p:txBody>
      </p:sp>
      <p:grpSp>
        <p:nvGrpSpPr>
          <p:cNvPr id="234" name="Google Shape;234;p18"/>
          <p:cNvGrpSpPr/>
          <p:nvPr/>
        </p:nvGrpSpPr>
        <p:grpSpPr>
          <a:xfrm>
            <a:off x="471929" y="1549014"/>
            <a:ext cx="7511505" cy="2556000"/>
            <a:chOff x="0" y="669664"/>
            <a:chExt cx="7511505" cy="2556000"/>
          </a:xfrm>
        </p:grpSpPr>
        <p:sp>
          <p:nvSpPr>
            <p:cNvPr id="235" name="Google Shape;235;p18"/>
            <p:cNvSpPr/>
            <p:nvPr/>
          </p:nvSpPr>
          <p:spPr>
            <a:xfrm>
              <a:off x="0" y="669664"/>
              <a:ext cx="7511505" cy="585000"/>
            </a:xfrm>
            <a:prstGeom prst="roundRect">
              <a:avLst>
                <a:gd name="adj" fmla="val 16667"/>
              </a:avLst>
            </a:prstGeom>
            <a:solidFill>
              <a:srgbClr val="8CAA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txBox="1"/>
            <p:nvPr/>
          </p:nvSpPr>
          <p:spPr>
            <a:xfrm>
              <a:off x="28557" y="698221"/>
              <a:ext cx="7454391" cy="527886"/>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Gill Sans"/>
                <a:buNone/>
              </a:pPr>
              <a:r>
                <a:rPr lang="sv-SE" sz="2500" b="1">
                  <a:solidFill>
                    <a:schemeClr val="lt1"/>
                  </a:solidFill>
                  <a:latin typeface="Gill Sans"/>
                  <a:ea typeface="Gill Sans"/>
                  <a:cs typeface="Gill Sans"/>
                  <a:sym typeface="Gill Sans"/>
                </a:rPr>
                <a:t>Mindre flexibilitet I och II</a:t>
              </a:r>
              <a:endParaRPr sz="2500">
                <a:solidFill>
                  <a:schemeClr val="lt1"/>
                </a:solidFill>
                <a:latin typeface="Gill Sans"/>
                <a:ea typeface="Gill Sans"/>
                <a:cs typeface="Gill Sans"/>
                <a:sym typeface="Gill Sans"/>
              </a:endParaRPr>
            </a:p>
          </p:txBody>
        </p:sp>
        <p:sp>
          <p:nvSpPr>
            <p:cNvPr id="237" name="Google Shape;237;p18"/>
            <p:cNvSpPr/>
            <p:nvPr/>
          </p:nvSpPr>
          <p:spPr>
            <a:xfrm>
              <a:off x="0" y="1326664"/>
              <a:ext cx="7511505" cy="585000"/>
            </a:xfrm>
            <a:prstGeom prst="roundRect">
              <a:avLst>
                <a:gd name="adj" fmla="val 16667"/>
              </a:avLst>
            </a:prstGeom>
            <a:solidFill>
              <a:srgbClr val="ADB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txBox="1"/>
            <p:nvPr/>
          </p:nvSpPr>
          <p:spPr>
            <a:xfrm>
              <a:off x="28557" y="1355221"/>
              <a:ext cx="7454391" cy="527886"/>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Gill Sans"/>
                <a:buNone/>
              </a:pPr>
              <a:r>
                <a:rPr lang="sv-SE" sz="2500">
                  <a:solidFill>
                    <a:schemeClr val="lt1"/>
                  </a:solidFill>
                  <a:latin typeface="Gill Sans"/>
                  <a:ea typeface="Gill Sans"/>
                  <a:cs typeface="Gill Sans"/>
                  <a:sym typeface="Gill Sans"/>
                </a:rPr>
                <a:t>Synkrona aktiviteter		Synkron produktion</a:t>
              </a:r>
              <a:endParaRPr/>
            </a:p>
          </p:txBody>
        </p:sp>
        <p:sp>
          <p:nvSpPr>
            <p:cNvPr id="239" name="Google Shape;239;p18"/>
            <p:cNvSpPr/>
            <p:nvPr/>
          </p:nvSpPr>
          <p:spPr>
            <a:xfrm>
              <a:off x="0" y="1983664"/>
              <a:ext cx="7511505" cy="585000"/>
            </a:xfrm>
            <a:prstGeom prst="roundRect">
              <a:avLst>
                <a:gd name="adj" fmla="val 16667"/>
              </a:avLst>
            </a:prstGeom>
            <a:solidFill>
              <a:srgbClr val="C5A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txBox="1"/>
            <p:nvPr/>
          </p:nvSpPr>
          <p:spPr>
            <a:xfrm>
              <a:off x="28557" y="2012221"/>
              <a:ext cx="7454391" cy="527886"/>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Gill Sans"/>
                <a:buNone/>
              </a:pPr>
              <a:r>
                <a:rPr lang="sv-SE" sz="2500" b="1">
                  <a:solidFill>
                    <a:schemeClr val="lt1"/>
                  </a:solidFill>
                  <a:latin typeface="Gill Sans"/>
                  <a:ea typeface="Gill Sans"/>
                  <a:cs typeface="Gill Sans"/>
                  <a:sym typeface="Gill Sans"/>
                </a:rPr>
                <a:t>Mer flexibilitet  III och IV</a:t>
              </a:r>
              <a:endParaRPr sz="2500">
                <a:solidFill>
                  <a:schemeClr val="lt1"/>
                </a:solidFill>
                <a:latin typeface="Gill Sans"/>
                <a:ea typeface="Gill Sans"/>
                <a:cs typeface="Gill Sans"/>
                <a:sym typeface="Gill Sans"/>
              </a:endParaRPr>
            </a:p>
          </p:txBody>
        </p:sp>
        <p:sp>
          <p:nvSpPr>
            <p:cNvPr id="241" name="Google Shape;241;p18"/>
            <p:cNvSpPr/>
            <p:nvPr/>
          </p:nvSpPr>
          <p:spPr>
            <a:xfrm>
              <a:off x="0" y="2640664"/>
              <a:ext cx="7511505" cy="585000"/>
            </a:xfrm>
            <a:prstGeom prst="roundRect">
              <a:avLst>
                <a:gd name="adj" fmla="val 16667"/>
              </a:avLst>
            </a:prstGeom>
            <a:solidFill>
              <a:srgbClr val="D26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txBox="1"/>
            <p:nvPr/>
          </p:nvSpPr>
          <p:spPr>
            <a:xfrm>
              <a:off x="28557" y="2669221"/>
              <a:ext cx="7454391" cy="527886"/>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Gill Sans"/>
                <a:buNone/>
              </a:pPr>
              <a:r>
                <a:rPr lang="sv-SE" sz="2500">
                  <a:solidFill>
                    <a:schemeClr val="lt1"/>
                  </a:solidFill>
                  <a:latin typeface="Gill Sans"/>
                  <a:ea typeface="Gill Sans"/>
                  <a:cs typeface="Gill Sans"/>
                  <a:sym typeface="Gill Sans"/>
                </a:rPr>
                <a:t>Asynkrona aktiviteter		Asynkron produktion</a:t>
              </a:r>
              <a:endParaRPr/>
            </a:p>
          </p:txBody>
        </p:sp>
      </p:grpSp>
      <p:sp>
        <p:nvSpPr>
          <p:cNvPr id="243" name="Google Shape;243;p18"/>
          <p:cNvSpPr txBox="1"/>
          <p:nvPr/>
        </p:nvSpPr>
        <p:spPr>
          <a:xfrm>
            <a:off x="1034796" y="263490"/>
            <a:ext cx="1012240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89000"/>
              </a:lnSpc>
              <a:spcBef>
                <a:spcPts val="0"/>
              </a:spcBef>
              <a:spcAft>
                <a:spcPts val="0"/>
              </a:spcAft>
              <a:buClr>
                <a:schemeClr val="dk1"/>
              </a:buClr>
              <a:buSzPts val="3600"/>
              <a:buFont typeface="Calibri"/>
              <a:buNone/>
            </a:pPr>
            <a:r>
              <a:rPr lang="sv-SE" sz="3200">
                <a:solidFill>
                  <a:schemeClr val="dk2"/>
                </a:solidFill>
                <a:latin typeface="Impact"/>
                <a:ea typeface="Impact"/>
                <a:cs typeface="Impact"/>
                <a:sym typeface="Impact"/>
              </a:rPr>
              <a:t>U-modellen</a:t>
            </a:r>
            <a:endParaRPr/>
          </a:p>
        </p:txBody>
      </p:sp>
      <p:sp>
        <p:nvSpPr>
          <p:cNvPr id="244" name="Google Shape;244;p18"/>
          <p:cNvSpPr/>
          <p:nvPr/>
        </p:nvSpPr>
        <p:spPr>
          <a:xfrm>
            <a:off x="9371422" y="2184400"/>
            <a:ext cx="1008112" cy="897261"/>
          </a:xfrm>
          <a:prstGeom prst="donut">
            <a:avLst>
              <a:gd name="adj" fmla="val 7753"/>
            </a:avLst>
          </a:prstGeom>
          <a:solidFill>
            <a:srgbClr val="CEBEC8"/>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45" name="Google Shape;245;p18"/>
          <p:cNvSpPr/>
          <p:nvPr/>
        </p:nvSpPr>
        <p:spPr>
          <a:xfrm>
            <a:off x="10847256" y="2171699"/>
            <a:ext cx="1008112" cy="897261"/>
          </a:xfrm>
          <a:prstGeom prst="donut">
            <a:avLst>
              <a:gd name="adj" fmla="val 7753"/>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46" name="Google Shape;246;p18"/>
          <p:cNvSpPr txBox="1"/>
          <p:nvPr/>
        </p:nvSpPr>
        <p:spPr>
          <a:xfrm>
            <a:off x="911424" y="4611231"/>
            <a:ext cx="10122408"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sv-SE" sz="2000" b="0" i="0" u="none" strike="noStrike">
                <a:solidFill>
                  <a:srgbClr val="000000"/>
                </a:solidFill>
                <a:latin typeface="Times New Roman"/>
                <a:ea typeface="Times New Roman"/>
                <a:cs typeface="Times New Roman"/>
                <a:sym typeface="Times New Roman"/>
              </a:rPr>
              <a:t>Asynkron interaktion, t ex quizzar och strukturerade kommentarer fyller </a:t>
            </a:r>
            <a:r>
              <a:rPr lang="sv-SE" sz="2000">
                <a:solidFill>
                  <a:srgbClr val="000000"/>
                </a:solidFill>
                <a:latin typeface="Times New Roman"/>
                <a:ea typeface="Times New Roman"/>
                <a:cs typeface="Times New Roman"/>
                <a:sym typeface="Times New Roman"/>
              </a:rPr>
              <a:t>en funktion vid asynkron distans.  </a:t>
            </a:r>
            <a:endParaRPr/>
          </a:p>
          <a:p>
            <a:pPr marL="342900" marR="0" lvl="0" indent="-342900" algn="l" rtl="0">
              <a:spcBef>
                <a:spcPts val="2400"/>
              </a:spcBef>
              <a:spcAft>
                <a:spcPts val="0"/>
              </a:spcAft>
              <a:buClr>
                <a:srgbClr val="000000"/>
              </a:buClr>
              <a:buSzPts val="2000"/>
              <a:buFont typeface="Arial"/>
              <a:buChar char="•"/>
            </a:pPr>
            <a:r>
              <a:rPr lang="sv-SE" sz="2000">
                <a:solidFill>
                  <a:srgbClr val="000000"/>
                </a:solidFill>
                <a:latin typeface="Times New Roman"/>
                <a:ea typeface="Times New Roman"/>
                <a:cs typeface="Times New Roman"/>
                <a:sym typeface="Times New Roman"/>
              </a:rPr>
              <a:t>Den kognitiva dimensionen har uppgetts vara den vi ”bör” (Nkomo et al., 2021) där de andra dimensionerna kan ses som förutsättningar. Design som primärt fokuserar på assimilativa uppgifter är förknippat med lägre resultat </a:t>
            </a:r>
            <a:r>
              <a:rPr lang="sv-SE" sz="2000" b="0" i="0" u="none" strike="noStrike">
                <a:solidFill>
                  <a:srgbClr val="000000"/>
                </a:solidFill>
                <a:latin typeface="Times New Roman"/>
                <a:ea typeface="Times New Roman"/>
                <a:cs typeface="Times New Roman"/>
                <a:sym typeface="Times New Roman"/>
              </a:rPr>
              <a:t>(Toetenel</a:t>
            </a:r>
            <a:r>
              <a:rPr lang="sv-SE" sz="2000">
                <a:solidFill>
                  <a:srgbClr val="000000"/>
                </a:solidFill>
                <a:latin typeface="Times New Roman"/>
                <a:ea typeface="Times New Roman"/>
                <a:cs typeface="Times New Roman"/>
                <a:sym typeface="Times New Roman"/>
              </a:rPr>
              <a:t> </a:t>
            </a:r>
            <a:r>
              <a:rPr lang="sv-SE" sz="2000" b="0" i="0" u="none" strike="noStrike">
                <a:solidFill>
                  <a:srgbClr val="000000"/>
                </a:solidFill>
                <a:latin typeface="Times New Roman"/>
                <a:ea typeface="Times New Roman"/>
                <a:cs typeface="Times New Roman"/>
                <a:sym typeface="Times New Roman"/>
              </a:rPr>
              <a:t>&amp; Rienties, 2016)</a:t>
            </a:r>
            <a:r>
              <a:rPr lang="sv-SE" sz="2000" i="0" u="none" strike="noStrike">
                <a:solidFill>
                  <a:srgbClr val="000000"/>
                </a:solidFill>
                <a:latin typeface="Times New Roman"/>
                <a:ea typeface="Times New Roman"/>
                <a:cs typeface="Times New Roman"/>
                <a:sym typeface="Times New Roman"/>
              </a:rPr>
              <a:t>.</a:t>
            </a:r>
            <a:endParaRPr sz="2000">
              <a:solidFill>
                <a:schemeClr val="dk1"/>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8471424" y="1110882"/>
            <a:ext cx="3053039" cy="10608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800"/>
              <a:buFont typeface="Impact"/>
              <a:buNone/>
            </a:pPr>
            <a:r>
              <a:rPr lang="sv-SE" sz="2800" cap="none"/>
              <a:t> </a:t>
            </a:r>
            <a:endParaRPr/>
          </a:p>
        </p:txBody>
      </p:sp>
      <p:grpSp>
        <p:nvGrpSpPr>
          <p:cNvPr id="252" name="Google Shape;252;p19"/>
          <p:cNvGrpSpPr/>
          <p:nvPr/>
        </p:nvGrpSpPr>
        <p:grpSpPr>
          <a:xfrm>
            <a:off x="416787" y="764704"/>
            <a:ext cx="7511505" cy="5825651"/>
            <a:chOff x="0" y="0"/>
            <a:chExt cx="7511505" cy="5825651"/>
          </a:xfrm>
        </p:grpSpPr>
        <p:sp>
          <p:nvSpPr>
            <p:cNvPr id="253" name="Google Shape;253;p19"/>
            <p:cNvSpPr/>
            <p:nvPr/>
          </p:nvSpPr>
          <p:spPr>
            <a:xfrm>
              <a:off x="0" y="0"/>
              <a:ext cx="7511505" cy="921374"/>
            </a:xfrm>
            <a:prstGeom prst="roundRect">
              <a:avLst>
                <a:gd name="adj" fmla="val 16667"/>
              </a:avLst>
            </a:prstGeom>
            <a:gradFill>
              <a:gsLst>
                <a:gs pos="0">
                  <a:srgbClr val="B9DCDD"/>
                </a:gs>
                <a:gs pos="50000">
                  <a:srgbClr val="A0CFD1"/>
                </a:gs>
                <a:gs pos="100000">
                  <a:srgbClr val="8CCA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txBox="1"/>
            <p:nvPr/>
          </p:nvSpPr>
          <p:spPr>
            <a:xfrm>
              <a:off x="44978" y="44978"/>
              <a:ext cx="7421549" cy="83141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Gill Sans"/>
                <a:buNone/>
              </a:pPr>
              <a:r>
                <a:rPr lang="sv-SE" sz="2100" b="1">
                  <a:solidFill>
                    <a:schemeClr val="dk1"/>
                  </a:solidFill>
                  <a:latin typeface="Gill Sans"/>
                  <a:ea typeface="Gill Sans"/>
                  <a:cs typeface="Gill Sans"/>
                  <a:sym typeface="Gill Sans"/>
                </a:rPr>
                <a:t>Mindre flexibilitet I och II</a:t>
              </a:r>
              <a:endParaRPr sz="2100">
                <a:solidFill>
                  <a:schemeClr val="dk1"/>
                </a:solidFill>
                <a:latin typeface="Gill Sans"/>
                <a:ea typeface="Gill Sans"/>
                <a:cs typeface="Gill Sans"/>
                <a:sym typeface="Gill Sans"/>
              </a:endParaRPr>
            </a:p>
          </p:txBody>
        </p:sp>
        <p:sp>
          <p:nvSpPr>
            <p:cNvPr id="255" name="Google Shape;255;p19"/>
            <p:cNvSpPr/>
            <p:nvPr/>
          </p:nvSpPr>
          <p:spPr>
            <a:xfrm>
              <a:off x="0" y="1054861"/>
              <a:ext cx="7511505" cy="921374"/>
            </a:xfrm>
            <a:prstGeom prst="roundRect">
              <a:avLst>
                <a:gd name="adj" fmla="val 16667"/>
              </a:avLst>
            </a:prstGeom>
            <a:gradFill>
              <a:gsLst>
                <a:gs pos="0">
                  <a:srgbClr val="BADDD2"/>
                </a:gs>
                <a:gs pos="50000">
                  <a:srgbClr val="A2D1C3"/>
                </a:gs>
                <a:gs pos="100000">
                  <a:srgbClr val="8FCC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txBox="1"/>
            <p:nvPr/>
          </p:nvSpPr>
          <p:spPr>
            <a:xfrm>
              <a:off x="44978" y="1099839"/>
              <a:ext cx="7421549" cy="83141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Gill Sans"/>
                <a:buNone/>
              </a:pPr>
              <a:r>
                <a:rPr lang="sv-SE" sz="2100">
                  <a:solidFill>
                    <a:schemeClr val="dk1"/>
                  </a:solidFill>
                  <a:latin typeface="Gill Sans"/>
                  <a:ea typeface="Gill Sans"/>
                  <a:cs typeface="Gill Sans"/>
                  <a:sym typeface="Gill Sans"/>
                </a:rPr>
                <a:t>Synkrona aktiviteter  	och	synkron produktion</a:t>
              </a:r>
              <a:endParaRPr/>
            </a:p>
          </p:txBody>
        </p:sp>
        <p:sp>
          <p:nvSpPr>
            <p:cNvPr id="257" name="Google Shape;257;p19"/>
            <p:cNvSpPr/>
            <p:nvPr/>
          </p:nvSpPr>
          <p:spPr>
            <a:xfrm>
              <a:off x="0" y="2036716"/>
              <a:ext cx="7511505" cy="921374"/>
            </a:xfrm>
            <a:prstGeom prst="roundRect">
              <a:avLst>
                <a:gd name="adj" fmla="val 16667"/>
              </a:avLst>
            </a:prstGeom>
            <a:gradFill>
              <a:gsLst>
                <a:gs pos="0">
                  <a:srgbClr val="BEDBCA"/>
                </a:gs>
                <a:gs pos="50000">
                  <a:srgbClr val="A7CFB8"/>
                </a:gs>
                <a:gs pos="100000">
                  <a:srgbClr val="95C9A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txBox="1"/>
            <p:nvPr/>
          </p:nvSpPr>
          <p:spPr>
            <a:xfrm>
              <a:off x="44978" y="2081694"/>
              <a:ext cx="7421549" cy="83141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Gill Sans"/>
                <a:buNone/>
              </a:pPr>
              <a:r>
                <a:rPr lang="sv-SE" sz="2100" dirty="0">
                  <a:solidFill>
                    <a:schemeClr val="dk1"/>
                  </a:solidFill>
                  <a:latin typeface="Gill Sans"/>
                  <a:ea typeface="Gill Sans"/>
                  <a:cs typeface="Gill Sans"/>
                  <a:sym typeface="Gill Sans"/>
                </a:rPr>
                <a:t>Beteende: 				sovra, sammanställa, öva</a:t>
              </a:r>
              <a:endParaRPr dirty="0"/>
            </a:p>
            <a:p>
              <a:pPr marL="0" marR="0" lvl="0" indent="0" algn="l" rtl="0">
                <a:lnSpc>
                  <a:spcPct val="90000"/>
                </a:lnSpc>
                <a:spcBef>
                  <a:spcPts val="735"/>
                </a:spcBef>
                <a:spcAft>
                  <a:spcPts val="0"/>
                </a:spcAft>
                <a:buClr>
                  <a:schemeClr val="dk1"/>
                </a:buClr>
                <a:buSzPts val="2100"/>
                <a:buFont typeface="Gill Sans"/>
                <a:buNone/>
              </a:pPr>
              <a:endParaRPr sz="2100" dirty="0">
                <a:solidFill>
                  <a:schemeClr val="dk1"/>
                </a:solidFill>
                <a:latin typeface="Gill Sans"/>
                <a:ea typeface="Gill Sans"/>
                <a:cs typeface="Gill Sans"/>
                <a:sym typeface="Gill Sans"/>
              </a:endParaRPr>
            </a:p>
          </p:txBody>
        </p:sp>
        <p:sp>
          <p:nvSpPr>
            <p:cNvPr id="259" name="Google Shape;259;p19"/>
            <p:cNvSpPr/>
            <p:nvPr/>
          </p:nvSpPr>
          <p:spPr>
            <a:xfrm>
              <a:off x="0" y="3018571"/>
              <a:ext cx="7511505" cy="921374"/>
            </a:xfrm>
            <a:prstGeom prst="roundRect">
              <a:avLst>
                <a:gd name="adj" fmla="val 16667"/>
              </a:avLst>
            </a:prstGeom>
            <a:gradFill>
              <a:gsLst>
                <a:gs pos="0">
                  <a:srgbClr val="C1DAC6"/>
                </a:gs>
                <a:gs pos="50000">
                  <a:srgbClr val="ABCEB1"/>
                </a:gs>
                <a:gs pos="100000">
                  <a:srgbClr val="9BC8A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txBox="1"/>
            <p:nvPr/>
          </p:nvSpPr>
          <p:spPr>
            <a:xfrm>
              <a:off x="44978" y="3063549"/>
              <a:ext cx="7421549" cy="83141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Gill Sans"/>
                <a:buNone/>
              </a:pPr>
              <a:r>
                <a:rPr lang="sv-SE" sz="2100" dirty="0">
                  <a:solidFill>
                    <a:schemeClr val="dk1"/>
                  </a:solidFill>
                  <a:latin typeface="Gill Sans"/>
                  <a:ea typeface="Gill Sans"/>
                  <a:cs typeface="Gill Sans"/>
                  <a:sym typeface="Gill Sans"/>
                </a:rPr>
                <a:t>Kognition: 				(om-)konceptualisera, planera</a:t>
              </a:r>
              <a:endParaRPr sz="2100" dirty="0">
                <a:solidFill>
                  <a:schemeClr val="dk1"/>
                </a:solidFill>
                <a:latin typeface="Gill Sans"/>
                <a:ea typeface="Gill Sans"/>
                <a:cs typeface="Gill Sans"/>
                <a:sym typeface="Gill Sans"/>
              </a:endParaRPr>
            </a:p>
          </p:txBody>
        </p:sp>
        <p:sp>
          <p:nvSpPr>
            <p:cNvPr id="261" name="Google Shape;261;p19"/>
            <p:cNvSpPr/>
            <p:nvPr/>
          </p:nvSpPr>
          <p:spPr>
            <a:xfrm>
              <a:off x="0" y="4000427"/>
              <a:ext cx="7511505" cy="921374"/>
            </a:xfrm>
            <a:prstGeom prst="roundRect">
              <a:avLst>
                <a:gd name="adj" fmla="val 16667"/>
              </a:avLst>
            </a:prstGeom>
            <a:gradFill>
              <a:gsLst>
                <a:gs pos="0">
                  <a:srgbClr val="C6D9C5"/>
                </a:gs>
                <a:gs pos="50000">
                  <a:srgbClr val="B1CDB1"/>
                </a:gs>
                <a:gs pos="100000">
                  <a:srgbClr val="A3C5A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txBox="1"/>
            <p:nvPr/>
          </p:nvSpPr>
          <p:spPr>
            <a:xfrm>
              <a:off x="44978" y="4045405"/>
              <a:ext cx="7421549" cy="83141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Gill Sans"/>
                <a:buNone/>
              </a:pPr>
              <a:r>
                <a:rPr lang="sv-SE" sz="2100" dirty="0">
                  <a:solidFill>
                    <a:schemeClr val="dk1"/>
                  </a:solidFill>
                  <a:latin typeface="Gill Sans"/>
                  <a:ea typeface="Gill Sans"/>
                  <a:cs typeface="Gill Sans"/>
                  <a:sym typeface="Gill Sans"/>
                </a:rPr>
                <a:t>Emotion:				få inspiration, input och idéer </a:t>
              </a:r>
              <a:endParaRPr sz="2100" dirty="0">
                <a:solidFill>
                  <a:schemeClr val="dk1"/>
                </a:solidFill>
                <a:latin typeface="Gill Sans"/>
                <a:ea typeface="Gill Sans"/>
                <a:cs typeface="Gill Sans"/>
                <a:sym typeface="Gill Sans"/>
              </a:endParaRPr>
            </a:p>
          </p:txBody>
        </p:sp>
        <p:sp>
          <p:nvSpPr>
            <p:cNvPr id="263" name="Google Shape;263;p19"/>
            <p:cNvSpPr/>
            <p:nvPr/>
          </p:nvSpPr>
          <p:spPr>
            <a:xfrm>
              <a:off x="0" y="4904277"/>
              <a:ext cx="7511505" cy="921374"/>
            </a:xfrm>
            <a:prstGeom prst="roundRect">
              <a:avLst>
                <a:gd name="adj" fmla="val 16667"/>
              </a:avLst>
            </a:prstGeom>
            <a:gradFill>
              <a:gsLst>
                <a:gs pos="0">
                  <a:srgbClr val="CED9C9"/>
                </a:gs>
                <a:gs pos="50000">
                  <a:srgbClr val="BBCCB5"/>
                </a:gs>
                <a:gs pos="100000">
                  <a:srgbClr val="B0C4A7"/>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txBox="1"/>
            <p:nvPr/>
          </p:nvSpPr>
          <p:spPr>
            <a:xfrm>
              <a:off x="44978" y="4949255"/>
              <a:ext cx="7421549" cy="831418"/>
            </a:xfrm>
            <a:prstGeom prst="rect">
              <a:avLst/>
            </a:prstGeom>
            <a:no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Gill Sans"/>
                <a:buNone/>
              </a:pPr>
              <a:r>
                <a:rPr lang="sv-SE" sz="2200" dirty="0">
                  <a:solidFill>
                    <a:schemeClr val="dk1"/>
                  </a:solidFill>
                  <a:latin typeface="Gill Sans"/>
                  <a:ea typeface="Gill Sans"/>
                  <a:cs typeface="Gill Sans"/>
                  <a:sym typeface="Gill Sans"/>
                </a:rPr>
                <a:t>Social:					interaktion; diskussion, reflektion</a:t>
              </a:r>
              <a:endParaRPr sz="1900" dirty="0">
                <a:solidFill>
                  <a:schemeClr val="dk1"/>
                </a:solidFill>
                <a:latin typeface="Gill Sans"/>
                <a:ea typeface="Gill Sans"/>
                <a:cs typeface="Gill Sans"/>
                <a:sym typeface="Gill Sans"/>
              </a:endParaRPr>
            </a:p>
          </p:txBody>
        </p:sp>
      </p:grpSp>
      <p:sp>
        <p:nvSpPr>
          <p:cNvPr id="265" name="Google Shape;265;p19"/>
          <p:cNvSpPr txBox="1"/>
          <p:nvPr/>
        </p:nvSpPr>
        <p:spPr>
          <a:xfrm>
            <a:off x="8362574" y="1038886"/>
            <a:ext cx="3270737"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Calibri"/>
              <a:buNone/>
            </a:pPr>
            <a:r>
              <a:rPr lang="sv-SE" sz="2000" dirty="0">
                <a:solidFill>
                  <a:schemeClr val="dk1"/>
                </a:solidFill>
                <a:latin typeface="Calibri"/>
                <a:ea typeface="Calibri"/>
                <a:cs typeface="Calibri"/>
                <a:sym typeface="Calibri"/>
              </a:rPr>
              <a:t>Roomers	vs       Zoomers</a:t>
            </a:r>
            <a:endParaRPr dirty="0"/>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Kan de nå samma källa?</a:t>
            </a:r>
            <a:endParaRPr dirty="0"/>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Kan de arbeta på samma yta?</a:t>
            </a:r>
            <a:endParaRPr dirty="0"/>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Är allas aktivitet efterfrågat och faciliterat för?</a:t>
            </a:r>
            <a:endParaRPr dirty="0"/>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Kan de diskutera?</a:t>
            </a:r>
            <a:endParaRPr dirty="0"/>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Kan de skapa digitalt?</a:t>
            </a:r>
            <a:endParaRPr dirty="0"/>
          </a:p>
          <a:p>
            <a:pPr marL="457200" marR="0" lvl="0" indent="-457200" algn="l" rtl="0">
              <a:spcBef>
                <a:spcPts val="0"/>
              </a:spcBef>
              <a:spcAft>
                <a:spcPts val="0"/>
              </a:spcAft>
              <a:buClr>
                <a:schemeClr val="dk1"/>
              </a:buClr>
              <a:buSzPts val="2000"/>
              <a:buFont typeface="Impact"/>
              <a:buAutoNum type="arabicPeriod"/>
            </a:pPr>
            <a:r>
              <a:rPr lang="sv-SE" sz="2000" dirty="0">
                <a:solidFill>
                  <a:schemeClr val="dk1"/>
                </a:solidFill>
                <a:latin typeface="Calibri"/>
                <a:ea typeface="Calibri"/>
                <a:cs typeface="Calibri"/>
                <a:sym typeface="Calibri"/>
              </a:rPr>
              <a:t>Kan de presentera gemensamt?</a:t>
            </a:r>
            <a:endParaRPr dirty="0"/>
          </a:p>
          <a:p>
            <a:pPr marL="342900" marR="0" lvl="0" indent="-215900" algn="l" rtl="0">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Gill Sans"/>
              <a:buNone/>
            </a:pPr>
            <a:endParaRPr sz="2000" dirty="0">
              <a:solidFill>
                <a:schemeClr val="dk1"/>
              </a:solidFill>
              <a:latin typeface="Calibri"/>
              <a:ea typeface="Calibri"/>
              <a:cs typeface="Calibri"/>
              <a:sym typeface="Calibri"/>
            </a:endParaRPr>
          </a:p>
        </p:txBody>
      </p:sp>
      <p:sp>
        <p:nvSpPr>
          <p:cNvPr id="266" name="Google Shape;266;p19"/>
          <p:cNvSpPr txBox="1"/>
          <p:nvPr/>
        </p:nvSpPr>
        <p:spPr>
          <a:xfrm>
            <a:off x="839416" y="136282"/>
            <a:ext cx="9601200" cy="726976"/>
          </a:xfrm>
          <a:prstGeom prst="rect">
            <a:avLst/>
          </a:prstGeom>
          <a:noFill/>
          <a:ln>
            <a:noFill/>
          </a:ln>
        </p:spPr>
        <p:txBody>
          <a:bodyPr spcFirstLastPara="1" wrap="square" lIns="91425" tIns="45700" rIns="91425" bIns="45700" anchor="t" anchorCtr="0">
            <a:normAutofit/>
          </a:bodyPr>
          <a:lstStyle/>
          <a:p>
            <a:pPr marL="0" marR="0" lvl="0" indent="0" algn="l" rtl="0">
              <a:lnSpc>
                <a:spcPct val="89000"/>
              </a:lnSpc>
              <a:spcBef>
                <a:spcPts val="0"/>
              </a:spcBef>
              <a:spcAft>
                <a:spcPts val="0"/>
              </a:spcAft>
              <a:buClr>
                <a:schemeClr val="dk2"/>
              </a:buClr>
              <a:buSzPts val="3200"/>
              <a:buFont typeface="Impact"/>
              <a:buNone/>
            </a:pPr>
            <a:r>
              <a:rPr lang="sv-SE" sz="3200">
                <a:solidFill>
                  <a:schemeClr val="dk2"/>
                </a:solidFill>
                <a:latin typeface="Impact"/>
                <a:ea typeface="Impact"/>
                <a:cs typeface="Impact"/>
                <a:sym typeface="Impact"/>
              </a:rPr>
              <a:t>Lärandedesign, U-modellen och engagemang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p:nvPr/>
        </p:nvSpPr>
        <p:spPr>
          <a:xfrm>
            <a:off x="1240639" y="256878"/>
            <a:ext cx="9601200" cy="798984"/>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3200"/>
              <a:buFont typeface="Impact"/>
              <a:buNone/>
            </a:pPr>
            <a:r>
              <a:rPr lang="sv-SE" sz="3200" dirty="0">
                <a:solidFill>
                  <a:schemeClr val="dk2"/>
                </a:solidFill>
                <a:latin typeface="Impact"/>
                <a:ea typeface="Impact"/>
                <a:cs typeface="Impact"/>
                <a:sym typeface="Impact"/>
              </a:rPr>
              <a:t>Design av lärandeaktivitet i hybrid lärmiljö (EPG, informellt/formellt)</a:t>
            </a:r>
            <a:endParaRPr dirty="0"/>
          </a:p>
        </p:txBody>
      </p:sp>
      <p:sp>
        <p:nvSpPr>
          <p:cNvPr id="272" name="Google Shape;272;p20"/>
          <p:cNvSpPr/>
          <p:nvPr/>
        </p:nvSpPr>
        <p:spPr>
          <a:xfrm>
            <a:off x="9338806" y="5238084"/>
            <a:ext cx="739036" cy="726188"/>
          </a:xfrm>
          <a:prstGeom prst="donut">
            <a:avLst>
              <a:gd name="adj" fmla="val 7753"/>
            </a:avLst>
          </a:prstGeom>
          <a:solidFill>
            <a:srgbClr val="CEBEC8"/>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3" name="Google Shape;273;p20"/>
          <p:cNvSpPr/>
          <p:nvPr/>
        </p:nvSpPr>
        <p:spPr>
          <a:xfrm>
            <a:off x="10325692" y="5218358"/>
            <a:ext cx="739036" cy="738664"/>
          </a:xfrm>
          <a:prstGeom prst="donut">
            <a:avLst>
              <a:gd name="adj" fmla="val 7753"/>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4" name="Google Shape;274;p20"/>
          <p:cNvSpPr txBox="1"/>
          <p:nvPr/>
        </p:nvSpPr>
        <p:spPr>
          <a:xfrm>
            <a:off x="8792923" y="6024797"/>
            <a:ext cx="30655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(tillgodogöra sig/producera)</a:t>
            </a:r>
            <a:endParaRPr sz="1800">
              <a:solidFill>
                <a:schemeClr val="dk1"/>
              </a:solidFill>
              <a:latin typeface="Gill Sans"/>
              <a:ea typeface="Gill Sans"/>
              <a:cs typeface="Gill Sans"/>
              <a:sym typeface="Gill Sans"/>
            </a:endParaRPr>
          </a:p>
        </p:txBody>
      </p:sp>
      <p:sp>
        <p:nvSpPr>
          <p:cNvPr id="275" name="Google Shape;275;p20"/>
          <p:cNvSpPr txBox="1"/>
          <p:nvPr/>
        </p:nvSpPr>
        <p:spPr>
          <a:xfrm>
            <a:off x="859507" y="5802138"/>
            <a:ext cx="780949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Tips: länkar tillgängliga på samma ställe för dig,</a:t>
            </a:r>
            <a:endParaRPr/>
          </a:p>
          <a:p>
            <a:pPr marL="0" marR="0" lvl="0" indent="0" algn="l" rtl="0">
              <a:spcBef>
                <a:spcPts val="0"/>
              </a:spcBef>
              <a:spcAft>
                <a:spcPts val="0"/>
              </a:spcAft>
              <a:buNone/>
            </a:pPr>
            <a:r>
              <a:rPr lang="sv-SE" sz="1800">
                <a:solidFill>
                  <a:schemeClr val="dk1"/>
                </a:solidFill>
                <a:latin typeface="Gill Sans"/>
                <a:ea typeface="Gill Sans"/>
                <a:cs typeface="Gill Sans"/>
                <a:sym typeface="Gill Sans"/>
              </a:rPr>
              <a:t>PPT tillgänglig för studenten så du slipper bläddra. </a:t>
            </a:r>
            <a:br>
              <a:rPr lang="sv-SE" sz="1800">
                <a:solidFill>
                  <a:schemeClr val="dk1"/>
                </a:solidFill>
                <a:latin typeface="Gill Sans"/>
                <a:ea typeface="Gill Sans"/>
                <a:cs typeface="Gill Sans"/>
                <a:sym typeface="Gill Sans"/>
              </a:rPr>
            </a:br>
            <a:r>
              <a:rPr lang="sv-SE" sz="1800">
                <a:solidFill>
                  <a:schemeClr val="dk1"/>
                </a:solidFill>
                <a:latin typeface="Gill Sans"/>
                <a:ea typeface="Gill Sans"/>
                <a:cs typeface="Gill Sans"/>
                <a:sym typeface="Gill Sans"/>
              </a:rPr>
              <a:t>Tydlig tid för återsamling vid asynkrona element.</a:t>
            </a:r>
            <a:endParaRPr/>
          </a:p>
        </p:txBody>
      </p:sp>
      <p:sp>
        <p:nvSpPr>
          <p:cNvPr id="276" name="Google Shape;276;p20"/>
          <p:cNvSpPr txBox="1"/>
          <p:nvPr/>
        </p:nvSpPr>
        <p:spPr>
          <a:xfrm>
            <a:off x="8480648" y="1850319"/>
            <a:ext cx="32750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277" name="Google Shape;277;p20"/>
          <p:cNvPicPr preferRelativeResize="0"/>
          <p:nvPr/>
        </p:nvPicPr>
        <p:blipFill rotWithShape="1">
          <a:blip r:embed="rId3">
            <a:alphaModFix/>
          </a:blip>
          <a:srcRect b="9553"/>
          <a:stretch/>
        </p:blipFill>
        <p:spPr>
          <a:xfrm>
            <a:off x="3268944" y="1477435"/>
            <a:ext cx="4876800" cy="41237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1"/>
          <p:cNvPicPr preferRelativeResize="0"/>
          <p:nvPr/>
        </p:nvPicPr>
        <p:blipFill rotWithShape="1">
          <a:blip r:embed="rId3">
            <a:alphaModFix/>
          </a:blip>
          <a:srcRect/>
          <a:stretch/>
        </p:blipFill>
        <p:spPr>
          <a:xfrm>
            <a:off x="5938560" y="1474640"/>
            <a:ext cx="3888543" cy="3543662"/>
          </a:xfrm>
          <a:prstGeom prst="rect">
            <a:avLst/>
          </a:prstGeom>
          <a:noFill/>
          <a:ln>
            <a:noFill/>
          </a:ln>
        </p:spPr>
      </p:pic>
      <p:pic>
        <p:nvPicPr>
          <p:cNvPr id="283" name="Google Shape;283;p21"/>
          <p:cNvPicPr preferRelativeResize="0">
            <a:picLocks noGrp="1"/>
          </p:cNvPicPr>
          <p:nvPr>
            <p:ph idx="1"/>
          </p:nvPr>
        </p:nvPicPr>
        <p:blipFill rotWithShape="1">
          <a:blip r:embed="rId4">
            <a:alphaModFix/>
          </a:blip>
          <a:srcRect/>
          <a:stretch/>
        </p:blipFill>
        <p:spPr>
          <a:xfrm>
            <a:off x="1271464" y="1446868"/>
            <a:ext cx="4322895" cy="3543662"/>
          </a:xfrm>
          <a:prstGeom prst="rect">
            <a:avLst/>
          </a:prstGeom>
          <a:noFill/>
          <a:ln>
            <a:noFill/>
          </a:ln>
        </p:spPr>
      </p:pic>
      <p:pic>
        <p:nvPicPr>
          <p:cNvPr id="284" name="Google Shape;284;p21" descr="Open book"/>
          <p:cNvPicPr preferRelativeResize="0"/>
          <p:nvPr/>
        </p:nvPicPr>
        <p:blipFill rotWithShape="1">
          <a:blip r:embed="rId5">
            <a:alphaModFix/>
          </a:blip>
          <a:srcRect/>
          <a:stretch/>
        </p:blipFill>
        <p:spPr>
          <a:xfrm>
            <a:off x="8740348" y="2316242"/>
            <a:ext cx="383464" cy="320462"/>
          </a:xfrm>
          <a:prstGeom prst="rect">
            <a:avLst/>
          </a:prstGeom>
          <a:noFill/>
          <a:ln>
            <a:noFill/>
          </a:ln>
        </p:spPr>
      </p:pic>
      <p:sp>
        <p:nvSpPr>
          <p:cNvPr id="285" name="Google Shape;285;p21"/>
          <p:cNvSpPr txBox="1"/>
          <p:nvPr/>
        </p:nvSpPr>
        <p:spPr>
          <a:xfrm>
            <a:off x="10319792" y="4455491"/>
            <a:ext cx="18722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L - lärare</a:t>
            </a:r>
            <a:endParaRPr/>
          </a:p>
          <a:p>
            <a:pPr marL="0" marR="0" lvl="0" indent="0" algn="l" rtl="0">
              <a:spcBef>
                <a:spcPts val="0"/>
              </a:spcBef>
              <a:spcAft>
                <a:spcPts val="0"/>
              </a:spcAft>
              <a:buNone/>
            </a:pPr>
            <a:r>
              <a:rPr lang="sv-SE" sz="1800">
                <a:solidFill>
                  <a:schemeClr val="dk1"/>
                </a:solidFill>
                <a:latin typeface="Gill Sans"/>
                <a:ea typeface="Gill Sans"/>
                <a:cs typeface="Gill Sans"/>
                <a:sym typeface="Gill Sans"/>
              </a:rPr>
              <a:t>S - student</a:t>
            </a:r>
            <a:endParaRPr/>
          </a:p>
        </p:txBody>
      </p:sp>
      <p:sp>
        <p:nvSpPr>
          <p:cNvPr id="286" name="Google Shape;286;p21"/>
          <p:cNvSpPr txBox="1"/>
          <p:nvPr/>
        </p:nvSpPr>
        <p:spPr>
          <a:xfrm>
            <a:off x="1178345" y="5783771"/>
            <a:ext cx="7488832" cy="936625"/>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1"/>
              </a:buClr>
              <a:buSzPts val="1800"/>
              <a:buFont typeface="Gill Sans"/>
              <a:buNone/>
            </a:pPr>
            <a:r>
              <a:rPr lang="sv-SE" sz="1800">
                <a:solidFill>
                  <a:schemeClr val="dk1"/>
                </a:solidFill>
                <a:latin typeface="Gill Sans"/>
                <a:ea typeface="Gill Sans"/>
                <a:cs typeface="Gill Sans"/>
                <a:sym typeface="Gill Sans"/>
              </a:rPr>
              <a:t>Tips:. Digitala resurser kan kombineras med fysiska lär-resurser och artefakter. Dessa kan fungera vid modellering, ”icebreakers” m.m.</a:t>
            </a:r>
            <a:endParaRPr/>
          </a:p>
        </p:txBody>
      </p:sp>
      <p:sp>
        <p:nvSpPr>
          <p:cNvPr id="287" name="Google Shape;287;p21"/>
          <p:cNvSpPr/>
          <p:nvPr/>
        </p:nvSpPr>
        <p:spPr>
          <a:xfrm>
            <a:off x="9338806" y="5238084"/>
            <a:ext cx="739036" cy="726188"/>
          </a:xfrm>
          <a:prstGeom prst="donut">
            <a:avLst>
              <a:gd name="adj" fmla="val 7753"/>
            </a:avLst>
          </a:prstGeom>
          <a:solidFill>
            <a:srgbClr val="CEBEC8"/>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88" name="Google Shape;288;p21"/>
          <p:cNvSpPr/>
          <p:nvPr/>
        </p:nvSpPr>
        <p:spPr>
          <a:xfrm>
            <a:off x="10325692" y="5218358"/>
            <a:ext cx="739036" cy="738664"/>
          </a:xfrm>
          <a:prstGeom prst="donut">
            <a:avLst>
              <a:gd name="adj" fmla="val 7753"/>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89" name="Google Shape;289;p21"/>
          <p:cNvSpPr txBox="1"/>
          <p:nvPr/>
        </p:nvSpPr>
        <p:spPr>
          <a:xfrm>
            <a:off x="1271464" y="5282445"/>
            <a:ext cx="44818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Interaktion beror på instruktion och initiativ. </a:t>
            </a:r>
            <a:endParaRPr/>
          </a:p>
        </p:txBody>
      </p:sp>
      <p:sp>
        <p:nvSpPr>
          <p:cNvPr id="290" name="Google Shape;290;p21"/>
          <p:cNvSpPr txBox="1"/>
          <p:nvPr/>
        </p:nvSpPr>
        <p:spPr>
          <a:xfrm>
            <a:off x="8791102" y="5922072"/>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(tillgodogöra sig/producera)</a:t>
            </a:r>
            <a:endParaRPr sz="1800">
              <a:solidFill>
                <a:schemeClr val="dk1"/>
              </a:solidFill>
              <a:latin typeface="Gill Sans"/>
              <a:ea typeface="Gill Sans"/>
              <a:cs typeface="Gill Sans"/>
              <a:sym typeface="Gill Sans"/>
            </a:endParaRPr>
          </a:p>
        </p:txBody>
      </p:sp>
      <p:sp>
        <p:nvSpPr>
          <p:cNvPr id="291" name="Google Shape;291;p21"/>
          <p:cNvSpPr txBox="1"/>
          <p:nvPr/>
        </p:nvSpPr>
        <p:spPr>
          <a:xfrm>
            <a:off x="1141586" y="18933"/>
            <a:ext cx="9601200" cy="798984"/>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3200"/>
              <a:buFont typeface="Impact"/>
              <a:buNone/>
            </a:pPr>
            <a:r>
              <a:rPr lang="sv-SE" sz="3200" dirty="0">
                <a:solidFill>
                  <a:schemeClr val="dk2"/>
                </a:solidFill>
                <a:latin typeface="Impact"/>
                <a:ea typeface="Impact"/>
                <a:cs typeface="Impact"/>
                <a:sym typeface="Impact"/>
              </a:rPr>
              <a:t>Design av lärandeaktivitet i hybrid lärmiljö fysiska och digitala resurser och  asynkrona element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p:nvPr/>
        </p:nvSpPr>
        <p:spPr>
          <a:xfrm>
            <a:off x="9120336" y="4704309"/>
            <a:ext cx="1008112" cy="897261"/>
          </a:xfrm>
          <a:prstGeom prst="donut">
            <a:avLst>
              <a:gd name="adj" fmla="val 7753"/>
            </a:avLst>
          </a:prstGeom>
          <a:solidFill>
            <a:srgbClr val="CEBEC8"/>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97" name="Google Shape;297;p22"/>
          <p:cNvSpPr/>
          <p:nvPr/>
        </p:nvSpPr>
        <p:spPr>
          <a:xfrm>
            <a:off x="10254680" y="4704308"/>
            <a:ext cx="1008112" cy="897261"/>
          </a:xfrm>
          <a:prstGeom prst="donut">
            <a:avLst>
              <a:gd name="adj" fmla="val 7753"/>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98" name="Google Shape;298;p22"/>
          <p:cNvSpPr txBox="1"/>
          <p:nvPr/>
        </p:nvSpPr>
        <p:spPr>
          <a:xfrm>
            <a:off x="8623852" y="6013001"/>
            <a:ext cx="3399520" cy="599543"/>
          </a:xfrm>
          <a:prstGeom prst="rect">
            <a:avLst/>
          </a:prstGeom>
          <a:noFill/>
          <a:ln>
            <a:noFill/>
          </a:ln>
        </p:spPr>
        <p:txBody>
          <a:bodyPr spcFirstLastPara="1" wrap="square" lIns="91425" tIns="45700" rIns="91425" bIns="45700" anchor="t" anchorCtr="0">
            <a:normAutofit/>
          </a:bodyPr>
          <a:lstStyle/>
          <a:p>
            <a:pPr marL="0" marR="0" lvl="0" indent="0" algn="l" rtl="0">
              <a:lnSpc>
                <a:spcPct val="94000"/>
              </a:lnSpc>
              <a:spcBef>
                <a:spcPts val="0"/>
              </a:spcBef>
              <a:spcAft>
                <a:spcPts val="0"/>
              </a:spcAft>
              <a:buClr>
                <a:schemeClr val="dk2"/>
              </a:buClr>
              <a:buSzPts val="2000"/>
              <a:buFont typeface="Libre Franklin"/>
              <a:buNone/>
            </a:pPr>
            <a:r>
              <a:rPr lang="sv-SE" sz="2000">
                <a:solidFill>
                  <a:schemeClr val="dk2"/>
                </a:solidFill>
                <a:latin typeface="Gill Sans"/>
                <a:ea typeface="Gill Sans"/>
                <a:cs typeface="Gill Sans"/>
                <a:sym typeface="Gill Sans"/>
              </a:rPr>
              <a:t>VMV - Videokonferensverktyg</a:t>
            </a:r>
            <a:endParaRPr/>
          </a:p>
        </p:txBody>
      </p:sp>
      <p:pic>
        <p:nvPicPr>
          <p:cNvPr id="299" name="Google Shape;299;p22"/>
          <p:cNvPicPr preferRelativeResize="0"/>
          <p:nvPr/>
        </p:nvPicPr>
        <p:blipFill rotWithShape="1">
          <a:blip r:embed="rId3">
            <a:alphaModFix/>
          </a:blip>
          <a:srcRect/>
          <a:stretch/>
        </p:blipFill>
        <p:spPr>
          <a:xfrm>
            <a:off x="2831580" y="1258167"/>
            <a:ext cx="5792272" cy="3374515"/>
          </a:xfrm>
          <a:prstGeom prst="rect">
            <a:avLst/>
          </a:prstGeom>
          <a:solidFill>
            <a:schemeClr val="lt1"/>
          </a:solidFill>
          <a:ln>
            <a:noFill/>
          </a:ln>
        </p:spPr>
      </p:pic>
      <p:sp>
        <p:nvSpPr>
          <p:cNvPr id="300" name="Google Shape;300;p22"/>
          <p:cNvSpPr txBox="1"/>
          <p:nvPr/>
        </p:nvSpPr>
        <p:spPr>
          <a:xfrm>
            <a:off x="1300950" y="5851108"/>
            <a:ext cx="732290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Tips: Aktivitet från alla studenter efterfrågas aktivt. </a:t>
            </a:r>
            <a:br>
              <a:rPr lang="sv-SE" sz="1800">
                <a:solidFill>
                  <a:schemeClr val="dk1"/>
                </a:solidFill>
                <a:latin typeface="Gill Sans"/>
                <a:ea typeface="Gill Sans"/>
                <a:cs typeface="Gill Sans"/>
                <a:sym typeface="Gill Sans"/>
              </a:rPr>
            </a:br>
            <a:r>
              <a:rPr lang="sv-SE" sz="1800">
                <a:solidFill>
                  <a:schemeClr val="dk1"/>
                </a:solidFill>
                <a:latin typeface="Gill Sans"/>
                <a:ea typeface="Gill Sans"/>
                <a:cs typeface="Gill Sans"/>
                <a:sym typeface="Gill Sans"/>
              </a:rPr>
              <a:t>Funktionen hos quizzar kan varieras: många med 1-2 frågor, avstämning, </a:t>
            </a:r>
            <a:br>
              <a:rPr lang="sv-SE" sz="1800">
                <a:solidFill>
                  <a:schemeClr val="dk1"/>
                </a:solidFill>
                <a:latin typeface="Gill Sans"/>
                <a:ea typeface="Gill Sans"/>
                <a:cs typeface="Gill Sans"/>
                <a:sym typeface="Gill Sans"/>
              </a:rPr>
            </a:br>
            <a:r>
              <a:rPr lang="sv-SE" sz="1800">
                <a:solidFill>
                  <a:schemeClr val="dk1"/>
                </a:solidFill>
                <a:latin typeface="Gill Sans"/>
                <a:ea typeface="Gill Sans"/>
                <a:cs typeface="Gill Sans"/>
                <a:sym typeface="Gill Sans"/>
              </a:rPr>
              <a:t>stimulus för engagemang, och progression </a:t>
            </a:r>
            <a:endParaRPr/>
          </a:p>
        </p:txBody>
      </p:sp>
      <p:sp>
        <p:nvSpPr>
          <p:cNvPr id="301" name="Google Shape;301;p22"/>
          <p:cNvSpPr txBox="1"/>
          <p:nvPr/>
        </p:nvSpPr>
        <p:spPr>
          <a:xfrm>
            <a:off x="1240639" y="256878"/>
            <a:ext cx="9601200" cy="798984"/>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3200"/>
              <a:buFont typeface="Impact"/>
              <a:buNone/>
            </a:pPr>
            <a:r>
              <a:rPr lang="sv-SE" sz="3200" dirty="0">
                <a:solidFill>
                  <a:schemeClr val="dk2"/>
                </a:solidFill>
                <a:latin typeface="Impact"/>
                <a:ea typeface="Impact"/>
                <a:cs typeface="Impact"/>
                <a:sym typeface="Impact"/>
              </a:rPr>
              <a:t>Design av lärandeaktivitet i hybrid lärmiljö (EPA) Polysynkron</a:t>
            </a:r>
            <a:endParaRPr dirty="0"/>
          </a:p>
        </p:txBody>
      </p:sp>
      <p:sp>
        <p:nvSpPr>
          <p:cNvPr id="302" name="Google Shape;302;p22"/>
          <p:cNvSpPr txBox="1"/>
          <p:nvPr/>
        </p:nvSpPr>
        <p:spPr>
          <a:xfrm>
            <a:off x="1313851" y="5523468"/>
            <a:ext cx="2850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Interaktion inbyggd i design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3"/>
          <p:cNvPicPr preferRelativeResize="0">
            <a:picLocks noGrp="1"/>
          </p:cNvPicPr>
          <p:nvPr>
            <p:ph idx="1"/>
          </p:nvPr>
        </p:nvPicPr>
        <p:blipFill rotWithShape="1">
          <a:blip r:embed="rId3">
            <a:alphaModFix/>
          </a:blip>
          <a:stretch/>
        </p:blipFill>
        <p:spPr>
          <a:xfrm>
            <a:off x="6825024" y="2311277"/>
            <a:ext cx="4458983" cy="3245386"/>
          </a:xfrm>
          <a:prstGeom prst="rect">
            <a:avLst/>
          </a:prstGeom>
          <a:noFill/>
          <a:ln>
            <a:noFill/>
          </a:ln>
        </p:spPr>
      </p:pic>
      <p:pic>
        <p:nvPicPr>
          <p:cNvPr id="308" name="Google Shape;308;p23"/>
          <p:cNvPicPr preferRelativeResize="0"/>
          <p:nvPr/>
        </p:nvPicPr>
        <p:blipFill rotWithShape="1">
          <a:blip r:embed="rId4">
            <a:alphaModFix/>
          </a:blip>
          <a:srcRect/>
          <a:stretch/>
        </p:blipFill>
        <p:spPr>
          <a:xfrm>
            <a:off x="1357784" y="2311277"/>
            <a:ext cx="5112567" cy="3556124"/>
          </a:xfrm>
          <a:prstGeom prst="rect">
            <a:avLst/>
          </a:prstGeom>
          <a:noFill/>
          <a:ln>
            <a:noFill/>
          </a:ln>
        </p:spPr>
      </p:pic>
      <p:sp>
        <p:nvSpPr>
          <p:cNvPr id="309" name="Google Shape;309;p23"/>
          <p:cNvSpPr/>
          <p:nvPr/>
        </p:nvSpPr>
        <p:spPr>
          <a:xfrm>
            <a:off x="9826104" y="5723569"/>
            <a:ext cx="1008112" cy="897261"/>
          </a:xfrm>
          <a:prstGeom prst="donut">
            <a:avLst>
              <a:gd name="adj" fmla="val 7753"/>
            </a:avLst>
          </a:prstGeom>
          <a:solidFill>
            <a:srgbClr val="CEBEC8"/>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10" name="Google Shape;310;p23"/>
          <p:cNvSpPr/>
          <p:nvPr/>
        </p:nvSpPr>
        <p:spPr>
          <a:xfrm>
            <a:off x="10779951" y="5704329"/>
            <a:ext cx="1008112" cy="897261"/>
          </a:xfrm>
          <a:prstGeom prst="donut">
            <a:avLst>
              <a:gd name="adj" fmla="val 7753"/>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311" name="Google Shape;311;p23"/>
          <p:cNvSpPr txBox="1"/>
          <p:nvPr/>
        </p:nvSpPr>
        <p:spPr>
          <a:xfrm>
            <a:off x="1357784" y="5987533"/>
            <a:ext cx="28505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Interaktion inbyggd i design</a:t>
            </a:r>
            <a:endParaRPr/>
          </a:p>
        </p:txBody>
      </p:sp>
      <p:sp>
        <p:nvSpPr>
          <p:cNvPr id="312" name="Google Shape;312;p23"/>
          <p:cNvSpPr txBox="1"/>
          <p:nvPr/>
        </p:nvSpPr>
        <p:spPr>
          <a:xfrm flipH="1">
            <a:off x="9404027" y="6511916"/>
            <a:ext cx="31375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(tillgodogöra sig/producera)</a:t>
            </a:r>
            <a:endParaRPr sz="1800">
              <a:solidFill>
                <a:schemeClr val="dk1"/>
              </a:solidFill>
              <a:latin typeface="Gill Sans"/>
              <a:ea typeface="Gill Sans"/>
              <a:cs typeface="Gill Sans"/>
              <a:sym typeface="Gill Sans"/>
            </a:endParaRPr>
          </a:p>
        </p:txBody>
      </p:sp>
      <p:sp>
        <p:nvSpPr>
          <p:cNvPr id="313" name="Google Shape;313;p23"/>
          <p:cNvSpPr txBox="1"/>
          <p:nvPr/>
        </p:nvSpPr>
        <p:spPr>
          <a:xfrm>
            <a:off x="1240639" y="256878"/>
            <a:ext cx="9601200" cy="798984"/>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2"/>
              </a:buClr>
              <a:buSzPts val="3200"/>
              <a:buFont typeface="Impact"/>
              <a:buNone/>
            </a:pPr>
            <a:r>
              <a:rPr lang="sv-SE" sz="3200" dirty="0">
                <a:solidFill>
                  <a:schemeClr val="dk2"/>
                </a:solidFill>
                <a:latin typeface="Impact"/>
                <a:ea typeface="Impact"/>
                <a:cs typeface="Impact"/>
                <a:sym typeface="Impact"/>
              </a:rPr>
              <a:t>Design av lärandeaktivitet i hybrid lärmiljö (EPA) Polysynkron</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Era reflektioner kring studenters engagemang</a:t>
            </a:r>
            <a:endParaRPr/>
          </a:p>
        </p:txBody>
      </p:sp>
      <p:sp>
        <p:nvSpPr>
          <p:cNvPr id="324" name="Google Shape;324;p25"/>
          <p:cNvSpPr txBox="1"/>
          <p:nvPr/>
        </p:nvSpPr>
        <p:spPr>
          <a:xfrm>
            <a:off x="1596067" y="1988840"/>
            <a:ext cx="2637155" cy="1485900"/>
          </a:xfrm>
          <a:prstGeom prst="rect">
            <a:avLst/>
          </a:prstGeom>
          <a:noFill/>
          <a:ln>
            <a:noFill/>
          </a:ln>
        </p:spPr>
        <p:txBody>
          <a:bodyPr spcFirstLastPara="1" wrap="square" lIns="91425" tIns="45700" rIns="91425" bIns="45700" anchor="t" anchorCtr="0">
            <a:noAutofit/>
          </a:bodyPr>
          <a:lstStyle/>
          <a:p>
            <a:pPr marL="384048" marR="0" lvl="0" indent="-231648" algn="l" rtl="0">
              <a:lnSpc>
                <a:spcPct val="94000"/>
              </a:lnSpc>
              <a:spcBef>
                <a:spcPts val="1200"/>
              </a:spcBef>
              <a:spcAft>
                <a:spcPts val="0"/>
              </a:spcAft>
              <a:buClr>
                <a:schemeClr val="dk2"/>
              </a:buClr>
              <a:buSzPts val="2400"/>
              <a:buFont typeface="Libre Franklin"/>
              <a:buNone/>
            </a:pPr>
            <a:r>
              <a:rPr lang="sv-SE" sz="2400" dirty="0">
                <a:solidFill>
                  <a:schemeClr val="dk1"/>
                </a:solidFill>
                <a:latin typeface="Gill Sans"/>
                <a:ea typeface="Gill Sans"/>
                <a:cs typeface="Gill Sans"/>
                <a:sym typeface="Gill Sans"/>
              </a:rPr>
              <a:t>Frågor?</a:t>
            </a:r>
            <a:endParaRPr sz="2400" dirty="0">
              <a:solidFill>
                <a:schemeClr val="dk1"/>
              </a:solidFill>
              <a:latin typeface="Gill Sans"/>
              <a:ea typeface="Gill Sans"/>
              <a:cs typeface="Gill Sans"/>
              <a:sym typeface="Gill Sans"/>
            </a:endParaRPr>
          </a:p>
        </p:txBody>
      </p:sp>
      <p:sp>
        <p:nvSpPr>
          <p:cNvPr id="326" name="Google Shape;326;p25"/>
          <p:cNvSpPr txBox="1"/>
          <p:nvPr/>
        </p:nvSpPr>
        <p:spPr>
          <a:xfrm>
            <a:off x="5114926" y="2398296"/>
            <a:ext cx="4599185" cy="2152887"/>
          </a:xfrm>
          <a:prstGeom prst="rect">
            <a:avLst/>
          </a:prstGeom>
          <a:noFill/>
          <a:ln>
            <a:noFill/>
          </a:ln>
        </p:spPr>
        <p:txBody>
          <a:bodyPr spcFirstLastPara="1" wrap="square" lIns="91425" tIns="45700" rIns="91425" bIns="45700" anchor="t" anchorCtr="0">
            <a:noAutofit/>
          </a:bodyPr>
          <a:lstStyle/>
          <a:p>
            <a:pPr marL="0" marR="0" lvl="0" indent="0" algn="l" rtl="0">
              <a:lnSpc>
                <a:spcPct val="94000"/>
              </a:lnSpc>
              <a:spcBef>
                <a:spcPts val="0"/>
              </a:spcBef>
              <a:spcAft>
                <a:spcPts val="0"/>
              </a:spcAft>
              <a:buClr>
                <a:schemeClr val="dk1"/>
              </a:buClr>
              <a:buSzPts val="2400"/>
              <a:buFont typeface="Libre Franklin"/>
              <a:buNone/>
            </a:pPr>
            <a:r>
              <a:rPr lang="sv-SE" sz="2400" dirty="0">
                <a:solidFill>
                  <a:schemeClr val="dk1"/>
                </a:solidFill>
                <a:latin typeface="Gill Sans"/>
                <a:ea typeface="Gill Sans"/>
                <a:cs typeface="Gill Sans"/>
                <a:sym typeface="Gill Sans"/>
              </a:rPr>
              <a:t> Vilka strategier och lösningar kan du koppla till den/de utmaning/ar ni i gruppen identifierat?</a:t>
            </a:r>
            <a:endParaRPr dirty="0"/>
          </a:p>
          <a:p>
            <a:pPr marL="0" marR="0" lvl="0" indent="0" algn="l" rtl="0">
              <a:lnSpc>
                <a:spcPct val="94000"/>
              </a:lnSpc>
              <a:spcBef>
                <a:spcPts val="1200"/>
              </a:spcBef>
              <a:spcAft>
                <a:spcPts val="0"/>
              </a:spcAft>
              <a:buClr>
                <a:schemeClr val="dk1"/>
              </a:buClr>
              <a:buSzPts val="2400"/>
              <a:buFont typeface="Libre Franklin"/>
              <a:buNone/>
            </a:pPr>
            <a:r>
              <a:rPr lang="sv-SE" sz="2400" dirty="0">
                <a:solidFill>
                  <a:schemeClr val="dk1"/>
                </a:solidFill>
                <a:latin typeface="Gill Sans"/>
                <a:ea typeface="Gill Sans"/>
                <a:cs typeface="Gill Sans"/>
                <a:sym typeface="Gill Sans"/>
              </a:rPr>
              <a:t>(Padlet)</a:t>
            </a:r>
            <a:endParaRPr dirty="0"/>
          </a:p>
          <a:p>
            <a:pPr marL="384048" marR="0" lvl="0" indent="-231648" algn="l" rtl="0">
              <a:lnSpc>
                <a:spcPct val="94000"/>
              </a:lnSpc>
              <a:spcBef>
                <a:spcPts val="1200"/>
              </a:spcBef>
              <a:spcAft>
                <a:spcPts val="0"/>
              </a:spcAft>
              <a:buClr>
                <a:schemeClr val="dk2"/>
              </a:buClr>
              <a:buSzPts val="2400"/>
              <a:buFont typeface="Libre Franklin"/>
              <a:buNone/>
            </a:pPr>
            <a:endParaRPr sz="2400" dirty="0">
              <a:solidFill>
                <a:schemeClr val="dk1"/>
              </a:solidFill>
              <a:latin typeface="Gill Sans"/>
              <a:ea typeface="Gill Sans"/>
              <a:cs typeface="Gill Sans"/>
              <a:sym typeface="Gill Sans"/>
            </a:endParaRPr>
          </a:p>
        </p:txBody>
      </p:sp>
      <p:sp>
        <p:nvSpPr>
          <p:cNvPr id="327" name="Google Shape;327;p25"/>
          <p:cNvSpPr txBox="1"/>
          <p:nvPr/>
        </p:nvSpPr>
        <p:spPr>
          <a:xfrm>
            <a:off x="6744072" y="5221482"/>
            <a:ext cx="5172550" cy="1370652"/>
          </a:xfrm>
          <a:prstGeom prst="rect">
            <a:avLst/>
          </a:prstGeom>
          <a:solidFill>
            <a:schemeClr val="lt1"/>
          </a:solidFill>
          <a:ln w="60325"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R="0" lvl="0" algn="l" rtl="0">
              <a:lnSpc>
                <a:spcPct val="94000"/>
              </a:lnSpc>
              <a:spcBef>
                <a:spcPts val="0"/>
              </a:spcBef>
              <a:spcAft>
                <a:spcPts val="0"/>
              </a:spcAft>
              <a:buClr>
                <a:schemeClr val="dk1"/>
              </a:buClr>
              <a:buSzPct val="100000"/>
            </a:pPr>
            <a:r>
              <a:rPr lang="sv-SE" sz="2400" dirty="0">
                <a:solidFill>
                  <a:schemeClr val="dk1"/>
                </a:solidFill>
                <a:latin typeface="Gill Sans"/>
                <a:ea typeface="Gill Sans"/>
                <a:cs typeface="Gill Sans"/>
                <a:sym typeface="Gill Sans"/>
              </a:rPr>
              <a:t>15 minuters grupp-reflektion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6"/>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dirty="0">
                <a:solidFill>
                  <a:schemeClr val="dk1"/>
                </a:solidFill>
                <a:latin typeface="Impact"/>
                <a:ea typeface="Impact"/>
                <a:cs typeface="Impact"/>
                <a:sym typeface="Impact"/>
              </a:rPr>
              <a:t>Exempel och ”sen då”?</a:t>
            </a:r>
            <a:endParaRPr dirty="0"/>
          </a:p>
        </p:txBody>
      </p:sp>
      <p:sp>
        <p:nvSpPr>
          <p:cNvPr id="333" name="Google Shape;333;p26"/>
          <p:cNvSpPr txBox="1"/>
          <p:nvPr/>
        </p:nvSpPr>
        <p:spPr>
          <a:xfrm>
            <a:off x="5879976" y="2116314"/>
            <a:ext cx="5426894" cy="975028"/>
          </a:xfrm>
          <a:prstGeom prst="rect">
            <a:avLst/>
          </a:prstGeom>
          <a:ln w="38100"/>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R="0" lvl="0" algn="l" rtl="0">
              <a:lnSpc>
                <a:spcPct val="94000"/>
              </a:lnSpc>
              <a:spcBef>
                <a:spcPts val="0"/>
              </a:spcBef>
              <a:spcAft>
                <a:spcPts val="0"/>
              </a:spcAft>
              <a:buClr>
                <a:schemeClr val="dk1"/>
              </a:buClr>
              <a:buSzPts val="2400"/>
            </a:pPr>
            <a:r>
              <a:rPr lang="sv-SE" sz="2400" dirty="0">
                <a:solidFill>
                  <a:schemeClr val="dk1"/>
                </a:solidFill>
                <a:latin typeface="Gill Sans"/>
                <a:ea typeface="Gill Sans"/>
                <a:cs typeface="Gill Sans"/>
                <a:sym typeface="Gill Sans"/>
              </a:rPr>
              <a:t>	</a:t>
            </a:r>
          </a:p>
          <a:p>
            <a:pPr marR="0" lvl="0" algn="l" rtl="0">
              <a:lnSpc>
                <a:spcPct val="94000"/>
              </a:lnSpc>
              <a:spcBef>
                <a:spcPts val="0"/>
              </a:spcBef>
              <a:spcAft>
                <a:spcPts val="0"/>
              </a:spcAft>
              <a:buClr>
                <a:schemeClr val="dk1"/>
              </a:buClr>
              <a:buSzPts val="2400"/>
            </a:pPr>
            <a:r>
              <a:rPr lang="sv-SE" sz="2400" dirty="0">
                <a:latin typeface="Gill Sans"/>
                <a:ea typeface="Gill Sans"/>
                <a:cs typeface="Gill Sans"/>
                <a:sym typeface="Gill Sans"/>
              </a:rPr>
              <a:t>		</a:t>
            </a:r>
            <a:r>
              <a:rPr lang="sv-SE" sz="2400" dirty="0">
                <a:solidFill>
                  <a:schemeClr val="dk1"/>
                </a:solidFill>
                <a:latin typeface="Gill Sans"/>
                <a:ea typeface="Gill Sans"/>
                <a:cs typeface="Gill Sans"/>
                <a:sym typeface="Gill Sans"/>
              </a:rPr>
              <a:t>Exempel från grupperna</a:t>
            </a:r>
          </a:p>
          <a:p>
            <a:pPr marR="0" lvl="0" algn="l" rtl="0">
              <a:lnSpc>
                <a:spcPct val="94000"/>
              </a:lnSpc>
              <a:spcBef>
                <a:spcPts val="0"/>
              </a:spcBef>
              <a:spcAft>
                <a:spcPts val="0"/>
              </a:spcAft>
              <a:buClr>
                <a:schemeClr val="dk1"/>
              </a:buClr>
              <a:buSzPts val="2400"/>
            </a:pPr>
            <a:endParaRPr lang="sv-SE" sz="2400" dirty="0">
              <a:solidFill>
                <a:schemeClr val="dk1"/>
              </a:solidFill>
              <a:latin typeface="Gill Sans"/>
              <a:ea typeface="Gill Sans"/>
              <a:cs typeface="Gill Sans"/>
              <a:sym typeface="Gill Sans"/>
            </a:endParaRPr>
          </a:p>
          <a:p>
            <a:pPr marL="384048" marR="0" lvl="0" indent="-384048" algn="l" rtl="0">
              <a:lnSpc>
                <a:spcPct val="94000"/>
              </a:lnSpc>
              <a:spcBef>
                <a:spcPts val="0"/>
              </a:spcBef>
              <a:spcAft>
                <a:spcPts val="0"/>
              </a:spcAft>
              <a:buClr>
                <a:schemeClr val="dk1"/>
              </a:buClr>
              <a:buSzPts val="2400"/>
              <a:buFont typeface="Libre Franklin"/>
              <a:buChar char="-"/>
            </a:pPr>
            <a:endParaRPr dirty="0"/>
          </a:p>
          <a:p>
            <a:pPr marL="384048" marR="0" lvl="0" indent="-231648" algn="l" rtl="0">
              <a:lnSpc>
                <a:spcPct val="94000"/>
              </a:lnSpc>
              <a:spcBef>
                <a:spcPts val="1200"/>
              </a:spcBef>
              <a:spcAft>
                <a:spcPts val="0"/>
              </a:spcAft>
              <a:buClr>
                <a:schemeClr val="dk2"/>
              </a:buClr>
              <a:buSzPts val="2400"/>
              <a:buFont typeface="Libre Franklin"/>
              <a:buNone/>
            </a:pPr>
            <a:endParaRPr sz="2400" dirty="0">
              <a:solidFill>
                <a:schemeClr val="dk1"/>
              </a:solidFill>
              <a:latin typeface="Gill Sans"/>
              <a:ea typeface="Gill Sans"/>
              <a:cs typeface="Gill Sans"/>
              <a:sym typeface="Gill Sans"/>
            </a:endParaRPr>
          </a:p>
          <a:p>
            <a:pPr marL="384048" marR="0" lvl="0" indent="-231648" algn="l" rtl="0">
              <a:lnSpc>
                <a:spcPct val="94000"/>
              </a:lnSpc>
              <a:spcBef>
                <a:spcPts val="1200"/>
              </a:spcBef>
              <a:spcAft>
                <a:spcPts val="0"/>
              </a:spcAft>
              <a:buClr>
                <a:schemeClr val="dk2"/>
              </a:buClr>
              <a:buSzPts val="2400"/>
              <a:buFont typeface="Libre Franklin"/>
              <a:buNone/>
            </a:pPr>
            <a:endParaRPr sz="2400" dirty="0">
              <a:solidFill>
                <a:schemeClr val="dk1"/>
              </a:solidFill>
              <a:latin typeface="Gill Sans"/>
              <a:ea typeface="Gill Sans"/>
              <a:cs typeface="Gill Sans"/>
              <a:sym typeface="Gill Sans"/>
            </a:endParaRPr>
          </a:p>
        </p:txBody>
      </p:sp>
      <p:pic>
        <p:nvPicPr>
          <p:cNvPr id="334" name="Google Shape;334;p26"/>
          <p:cNvPicPr preferRelativeResize="0"/>
          <p:nvPr/>
        </p:nvPicPr>
        <p:blipFill rotWithShape="1">
          <a:blip r:embed="rId3">
            <a:alphaModFix/>
          </a:blip>
          <a:srcRect l="15948"/>
          <a:stretch/>
        </p:blipFill>
        <p:spPr>
          <a:xfrm>
            <a:off x="885130" y="2078204"/>
            <a:ext cx="4634806" cy="3150996"/>
          </a:xfrm>
          <a:prstGeom prst="rect">
            <a:avLst/>
          </a:prstGeom>
          <a:noFill/>
          <a:ln>
            <a:noFill/>
          </a:ln>
        </p:spPr>
      </p:pic>
      <p:sp>
        <p:nvSpPr>
          <p:cNvPr id="6" name="Google Shape;333;p26">
            <a:extLst>
              <a:ext uri="{FF2B5EF4-FFF2-40B4-BE49-F238E27FC236}">
                <a16:creationId xmlns:a16="http://schemas.microsoft.com/office/drawing/2014/main" id="{6FC6089A-C86B-814D-8FB2-BB7CDF2C02B9}"/>
              </a:ext>
            </a:extLst>
          </p:cNvPr>
          <p:cNvSpPr txBox="1"/>
          <p:nvPr/>
        </p:nvSpPr>
        <p:spPr>
          <a:xfrm>
            <a:off x="5879976" y="4270500"/>
            <a:ext cx="5426894" cy="1303666"/>
          </a:xfrm>
          <a:prstGeom prst="rect">
            <a:avLst/>
          </a:prstGeom>
          <a:ln w="38100"/>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R="0" lvl="0" algn="l" rtl="0">
              <a:lnSpc>
                <a:spcPct val="94000"/>
              </a:lnSpc>
              <a:spcBef>
                <a:spcPts val="0"/>
              </a:spcBef>
              <a:spcAft>
                <a:spcPts val="0"/>
              </a:spcAft>
              <a:buClr>
                <a:schemeClr val="dk1"/>
              </a:buClr>
              <a:buSzPts val="2400"/>
            </a:pPr>
            <a:endParaRPr lang="sv-SE" sz="2400" dirty="0">
              <a:solidFill>
                <a:schemeClr val="dk1"/>
              </a:solidFill>
              <a:latin typeface="Gill Sans"/>
              <a:ea typeface="Gill Sans"/>
              <a:cs typeface="Gill Sans"/>
              <a:sym typeface="Gill Sans"/>
            </a:endParaRPr>
          </a:p>
          <a:p>
            <a:pPr marR="0" lvl="0" algn="l" rtl="0">
              <a:lnSpc>
                <a:spcPct val="94000"/>
              </a:lnSpc>
              <a:spcBef>
                <a:spcPts val="0"/>
              </a:spcBef>
              <a:spcAft>
                <a:spcPts val="0"/>
              </a:spcAft>
              <a:buClr>
                <a:schemeClr val="dk1"/>
              </a:buClr>
              <a:buSzPts val="2400"/>
            </a:pPr>
            <a:r>
              <a:rPr lang="sv-SE" sz="2400" dirty="0">
                <a:latin typeface="Gill Sans"/>
                <a:ea typeface="Gill Sans"/>
                <a:cs typeface="Gill Sans"/>
                <a:sym typeface="Gill Sans"/>
              </a:rPr>
              <a:t>		</a:t>
            </a:r>
            <a:r>
              <a:rPr lang="sv-SE" sz="2400" dirty="0">
                <a:solidFill>
                  <a:schemeClr val="dk1"/>
                </a:solidFill>
                <a:latin typeface="Gill Sans"/>
                <a:ea typeface="Gill Sans"/>
                <a:cs typeface="Gill Sans"/>
                <a:sym typeface="Gill Sans"/>
              </a:rPr>
              <a:t>Vad kan du tillämpa direkt 					      imorgon?</a:t>
            </a:r>
          </a:p>
          <a:p>
            <a:pPr marR="0" lvl="0" algn="l" rtl="0">
              <a:lnSpc>
                <a:spcPct val="94000"/>
              </a:lnSpc>
              <a:spcBef>
                <a:spcPts val="0"/>
              </a:spcBef>
              <a:spcAft>
                <a:spcPts val="0"/>
              </a:spcAft>
              <a:buClr>
                <a:schemeClr val="dk1"/>
              </a:buClr>
              <a:buSzPts val="2400"/>
            </a:pPr>
            <a:endParaRPr lang="sv-SE" sz="2400" dirty="0">
              <a:solidFill>
                <a:schemeClr val="dk1"/>
              </a:solidFill>
              <a:latin typeface="Gill Sans"/>
              <a:ea typeface="Gill Sans"/>
              <a:cs typeface="Gill Sans"/>
              <a:sym typeface="Gill Sans"/>
            </a:endParaRPr>
          </a:p>
          <a:p>
            <a:pPr marL="384048" marR="0" lvl="0" indent="-384048" algn="l" rtl="0">
              <a:lnSpc>
                <a:spcPct val="94000"/>
              </a:lnSpc>
              <a:spcBef>
                <a:spcPts val="0"/>
              </a:spcBef>
              <a:spcAft>
                <a:spcPts val="0"/>
              </a:spcAft>
              <a:buClr>
                <a:schemeClr val="dk1"/>
              </a:buClr>
              <a:buSzPts val="2400"/>
              <a:buFont typeface="Libre Franklin"/>
              <a:buChar char="-"/>
            </a:pPr>
            <a:endParaRPr dirty="0"/>
          </a:p>
          <a:p>
            <a:pPr marL="384048" marR="0" lvl="0" indent="-231648" algn="l" rtl="0">
              <a:lnSpc>
                <a:spcPct val="94000"/>
              </a:lnSpc>
              <a:spcBef>
                <a:spcPts val="1200"/>
              </a:spcBef>
              <a:spcAft>
                <a:spcPts val="0"/>
              </a:spcAft>
              <a:buClr>
                <a:schemeClr val="dk2"/>
              </a:buClr>
              <a:buSzPts val="2400"/>
              <a:buFont typeface="Libre Franklin"/>
              <a:buNone/>
            </a:pPr>
            <a:endParaRPr sz="2400" dirty="0">
              <a:solidFill>
                <a:schemeClr val="dk1"/>
              </a:solidFill>
              <a:latin typeface="Gill Sans"/>
              <a:ea typeface="Gill Sans"/>
              <a:cs typeface="Gill Sans"/>
              <a:sym typeface="Gill Sans"/>
            </a:endParaRPr>
          </a:p>
          <a:p>
            <a:pPr marL="384048" marR="0" lvl="0" indent="-231648" algn="l" rtl="0">
              <a:lnSpc>
                <a:spcPct val="94000"/>
              </a:lnSpc>
              <a:spcBef>
                <a:spcPts val="1200"/>
              </a:spcBef>
              <a:spcAft>
                <a:spcPts val="0"/>
              </a:spcAft>
              <a:buClr>
                <a:schemeClr val="dk2"/>
              </a:buClr>
              <a:buSzPts val="2400"/>
              <a:buFont typeface="Libre Franklin"/>
              <a:buNone/>
            </a:pPr>
            <a:endParaRPr sz="2400" dirty="0">
              <a:solidFill>
                <a:schemeClr val="dk1"/>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340" name="Google Shape;340;p2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101600" algn="l" rtl="0">
              <a:lnSpc>
                <a:spcPct val="110000"/>
              </a:lnSpc>
              <a:spcBef>
                <a:spcPts val="0"/>
              </a:spcBef>
              <a:spcAft>
                <a:spcPts val="0"/>
              </a:spcAft>
              <a:buSzPts val="2000"/>
              <a:buNone/>
            </a:pPr>
            <a:endParaRPr/>
          </a:p>
        </p:txBody>
      </p:sp>
      <p:pic>
        <p:nvPicPr>
          <p:cNvPr id="341" name="Google Shape;341;p27" descr="summer, coffee, beach, sea, italy, cup, coffee break, ferragosto, breakfast, pause, islan"/>
          <p:cNvPicPr preferRelativeResize="0"/>
          <p:nvPr/>
        </p:nvPicPr>
        <p:blipFill rotWithShape="1">
          <a:blip r:embed="rId3">
            <a:alphaModFix/>
          </a:blip>
          <a:srcRect/>
          <a:stretch/>
        </p:blipFill>
        <p:spPr>
          <a:xfrm>
            <a:off x="27518" y="14739"/>
            <a:ext cx="12289363" cy="6912768"/>
          </a:xfrm>
          <a:prstGeom prst="rect">
            <a:avLst/>
          </a:prstGeom>
          <a:noFill/>
          <a:ln>
            <a:noFill/>
          </a:ln>
        </p:spPr>
      </p:pic>
      <p:sp>
        <p:nvSpPr>
          <p:cNvPr id="342" name="Google Shape;342;p27"/>
          <p:cNvSpPr txBox="1"/>
          <p:nvPr/>
        </p:nvSpPr>
        <p:spPr>
          <a:xfrm>
            <a:off x="5406297" y="1874518"/>
            <a:ext cx="6209441" cy="2677616"/>
          </a:xfrm>
          <a:prstGeom prst="rect">
            <a:avLst/>
          </a:prstGeom>
          <a:noFill/>
          <a:ln>
            <a:solidFill>
              <a:schemeClr val="bg1"/>
            </a:solidFill>
          </a:ln>
        </p:spPr>
        <p:txBody>
          <a:bodyPr spcFirstLastPara="1" wrap="square" lIns="91425" tIns="45700" rIns="91425" bIns="45700" anchor="t" anchorCtr="0">
            <a:spAutoFit/>
          </a:bodyPr>
          <a:lstStyle/>
          <a:p>
            <a:pPr marL="0" marR="0" lvl="0" indent="0" algn="l" rtl="0">
              <a:spcBef>
                <a:spcPts val="0"/>
              </a:spcBef>
              <a:spcAft>
                <a:spcPts val="0"/>
              </a:spcAft>
              <a:buNone/>
            </a:pPr>
            <a:endParaRPr lang="sv-SE" sz="2400" u="sng" dirty="0">
              <a:solidFill>
                <a:schemeClr val="bg1"/>
              </a:solidFill>
              <a:latin typeface="Gill Sans"/>
              <a:ea typeface="Gill Sans"/>
              <a:cs typeface="Gill Sans"/>
              <a:sym typeface="Gill Sans"/>
            </a:endParaRPr>
          </a:p>
          <a:p>
            <a:pPr lvl="0"/>
            <a:r>
              <a:rPr lang="sv-SE" sz="2400" dirty="0">
                <a:solidFill>
                  <a:schemeClr val="bg1"/>
                </a:solidFill>
                <a:latin typeface="Gill Sans"/>
                <a:cs typeface="Gill Sans"/>
                <a:sym typeface="Gill Sans"/>
              </a:rPr>
              <a:t>					Nina Bergdahl</a:t>
            </a:r>
          </a:p>
          <a:p>
            <a:pPr lvl="0"/>
            <a:endParaRPr sz="2400" dirty="0">
              <a:solidFill>
                <a:schemeClr val="bg1"/>
              </a:solidFill>
              <a:latin typeface="Gill Sans"/>
              <a:ea typeface="Gill Sans"/>
              <a:cs typeface="Gill Sans"/>
              <a:sym typeface="Gill Sans"/>
            </a:endParaRPr>
          </a:p>
          <a:p>
            <a:r>
              <a:rPr lang="sv-SE" sz="2400" u="sng" dirty="0">
                <a:solidFill>
                  <a:schemeClr val="bg1"/>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ninabe@dsv.su.se</a:t>
            </a:r>
            <a:endParaRPr lang="sv-SE" sz="2400" u="sng" dirty="0">
              <a:solidFill>
                <a:schemeClr val="bg1"/>
              </a:solidFill>
              <a:latin typeface="Gill Sans"/>
              <a:ea typeface="Gill Sans"/>
              <a:cs typeface="Gill Sans"/>
              <a:sym typeface="Gill Sans"/>
            </a:endParaRPr>
          </a:p>
          <a:p>
            <a:r>
              <a:rPr lang="sv-SE" sz="2400" dirty="0">
                <a:solidFill>
                  <a:schemeClr val="bg1"/>
                </a:solidFill>
                <a:latin typeface="Gill Sans"/>
                <a:ea typeface="Gill Sans"/>
                <a:cs typeface="Gill Sans"/>
                <a:sym typeface="Gill Sans"/>
              </a:rPr>
              <a:t>						</a:t>
            </a:r>
          </a:p>
          <a:p>
            <a:r>
              <a:rPr lang="sv-SE" sz="2400" dirty="0">
                <a:solidFill>
                  <a:schemeClr val="bg1"/>
                </a:solidFill>
                <a:latin typeface="Gill Sans"/>
                <a:ea typeface="Gill Sans"/>
                <a:cs typeface="Gill Sans"/>
                <a:sym typeface="Gill Sans"/>
              </a:rPr>
              <a:t>nina.blogs.dsv.su.se</a:t>
            </a:r>
            <a:endParaRPr lang="sv-SE" sz="2400" dirty="0">
              <a:solidFill>
                <a:schemeClr val="bg1"/>
              </a:solidFill>
              <a:latin typeface="Gill Sans"/>
              <a:cs typeface="Gill Sans"/>
              <a:sym typeface="Gill Sans"/>
            </a:endParaRPr>
          </a:p>
          <a:p>
            <a:pPr marL="0" marR="0" lvl="0" indent="0" algn="l" rtl="0">
              <a:spcBef>
                <a:spcPts val="0"/>
              </a:spcBef>
              <a:spcAft>
                <a:spcPts val="0"/>
              </a:spcAft>
              <a:buNone/>
            </a:pPr>
            <a:r>
              <a:rPr lang="sv-SE" sz="2400" dirty="0">
                <a:solidFill>
                  <a:schemeClr val="bg1"/>
                </a:solidFill>
                <a:latin typeface="Gill Sans"/>
                <a:cs typeface="Gill Sans"/>
                <a:sym typeface="Gill Sans"/>
              </a:rPr>
              <a:t>								</a:t>
            </a:r>
            <a:endParaRPr sz="2400" dirty="0">
              <a:solidFill>
                <a:schemeClr val="bg1"/>
              </a:solidFill>
            </a:endParaRPr>
          </a:p>
        </p:txBody>
      </p:sp>
      <p:sp>
        <p:nvSpPr>
          <p:cNvPr id="343" name="Google Shape;343;p27"/>
          <p:cNvSpPr txBox="1"/>
          <p:nvPr/>
        </p:nvSpPr>
        <p:spPr>
          <a:xfrm>
            <a:off x="1775520" y="2306961"/>
            <a:ext cx="158417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4400">
                <a:solidFill>
                  <a:schemeClr val="dk1"/>
                </a:solidFill>
                <a:latin typeface="Gill Sans"/>
                <a:ea typeface="Gill Sans"/>
                <a:cs typeface="Gill Sans"/>
                <a:sym typeface="Gill Sans"/>
              </a:rPr>
              <a:t>Tack!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9;p2">
            <a:extLst>
              <a:ext uri="{FF2B5EF4-FFF2-40B4-BE49-F238E27FC236}">
                <a16:creationId xmlns:a16="http://schemas.microsoft.com/office/drawing/2014/main" id="{609B5CC4-DF8B-7B42-A164-7AE3DCC0E997}"/>
              </a:ext>
            </a:extLst>
          </p:cNvPr>
          <p:cNvSpPr txBox="1"/>
          <p:nvPr/>
        </p:nvSpPr>
        <p:spPr>
          <a:xfrm>
            <a:off x="1462146" y="303572"/>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en-GB" sz="3600" b="1" dirty="0">
                <a:solidFill>
                  <a:schemeClr val="dk1"/>
                </a:solidFill>
                <a:latin typeface="Impact"/>
                <a:ea typeface="Impact"/>
                <a:cs typeface="Impact"/>
                <a:sym typeface="Impact"/>
              </a:rPr>
              <a:t>Icebreaker</a:t>
            </a:r>
            <a:endParaRPr lang="en-GB" dirty="0"/>
          </a:p>
        </p:txBody>
      </p:sp>
      <p:sp>
        <p:nvSpPr>
          <p:cNvPr id="3" name="TextBox 2">
            <a:extLst>
              <a:ext uri="{FF2B5EF4-FFF2-40B4-BE49-F238E27FC236}">
                <a16:creationId xmlns:a16="http://schemas.microsoft.com/office/drawing/2014/main" id="{165F9CC7-37F6-0047-80FA-FE46D69E5684}"/>
              </a:ext>
            </a:extLst>
          </p:cNvPr>
          <p:cNvSpPr txBox="1"/>
          <p:nvPr/>
        </p:nvSpPr>
        <p:spPr>
          <a:xfrm>
            <a:off x="1594259" y="2594758"/>
            <a:ext cx="3418612" cy="646331"/>
          </a:xfrm>
          <a:prstGeom prst="rect">
            <a:avLst/>
          </a:prstGeom>
          <a:noFill/>
        </p:spPr>
        <p:txBody>
          <a:bodyPr wrap="square" rtlCol="0">
            <a:spAutoFit/>
          </a:bodyPr>
          <a:lstStyle/>
          <a:p>
            <a:r>
              <a:rPr lang="sv-SE" dirty="0"/>
              <a:t>Vad har du tidigare varit skeptisk till som du nu har omfamnat?</a:t>
            </a:r>
          </a:p>
        </p:txBody>
      </p:sp>
      <p:sp>
        <p:nvSpPr>
          <p:cNvPr id="4" name="TextBox 3">
            <a:extLst>
              <a:ext uri="{FF2B5EF4-FFF2-40B4-BE49-F238E27FC236}">
                <a16:creationId xmlns:a16="http://schemas.microsoft.com/office/drawing/2014/main" id="{DAAA5033-C2D2-7546-89EB-B536A96C0F8B}"/>
              </a:ext>
            </a:extLst>
          </p:cNvPr>
          <p:cNvSpPr txBox="1"/>
          <p:nvPr/>
        </p:nvSpPr>
        <p:spPr>
          <a:xfrm>
            <a:off x="5796145" y="4282043"/>
            <a:ext cx="3418612" cy="369332"/>
          </a:xfrm>
          <a:prstGeom prst="rect">
            <a:avLst/>
          </a:prstGeom>
          <a:noFill/>
        </p:spPr>
        <p:txBody>
          <a:bodyPr wrap="square" rtlCol="0">
            <a:spAutoFit/>
          </a:bodyPr>
          <a:lstStyle/>
          <a:p>
            <a:r>
              <a:rPr lang="sv-SE" dirty="0"/>
              <a:t>5 minuter</a:t>
            </a:r>
          </a:p>
        </p:txBody>
      </p:sp>
    </p:spTree>
    <p:extLst>
      <p:ext uri="{BB962C8B-B14F-4D97-AF65-F5344CB8AC3E}">
        <p14:creationId xmlns:p14="http://schemas.microsoft.com/office/powerpoint/2010/main" val="419260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D40277D-83FF-4E0F-B90D-1F69D1A23004}"/>
              </a:ext>
            </a:extLst>
          </p:cNvPr>
          <p:cNvPicPr>
            <a:picLocks noChangeAspect="1"/>
          </p:cNvPicPr>
          <p:nvPr/>
        </p:nvPicPr>
        <p:blipFill rotWithShape="1">
          <a:blip r:embed="rId3"/>
          <a:srcRect t="5408" b="2755"/>
          <a:stretch/>
        </p:blipFill>
        <p:spPr>
          <a:xfrm>
            <a:off x="20" y="10"/>
            <a:ext cx="12191980" cy="6857990"/>
          </a:xfrm>
          <a:prstGeom prst="rect">
            <a:avLst/>
          </a:prstGeom>
        </p:spPr>
      </p:pic>
      <p:sp>
        <p:nvSpPr>
          <p:cNvPr id="2" name="TextBox 1">
            <a:extLst>
              <a:ext uri="{FF2B5EF4-FFF2-40B4-BE49-F238E27FC236}">
                <a16:creationId xmlns:a16="http://schemas.microsoft.com/office/drawing/2014/main" id="{213184A6-8C4E-9445-BDF9-7A3B9F7976B5}"/>
              </a:ext>
            </a:extLst>
          </p:cNvPr>
          <p:cNvSpPr txBox="1"/>
          <p:nvPr/>
        </p:nvSpPr>
        <p:spPr>
          <a:xfrm>
            <a:off x="9915525" y="4057650"/>
            <a:ext cx="2076450" cy="2585323"/>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dirty="0"/>
              <a:t>AI-applikationer som skriver åt dig: </a:t>
            </a:r>
          </a:p>
          <a:p>
            <a:br>
              <a:rPr lang="sv-SE" dirty="0"/>
            </a:br>
            <a:r>
              <a:rPr lang="en-GB" dirty="0"/>
              <a:t>Sudowrite </a:t>
            </a:r>
          </a:p>
          <a:p>
            <a:r>
              <a:rPr lang="en-GB" dirty="0"/>
              <a:t>Conversation.ai </a:t>
            </a:r>
          </a:p>
          <a:p>
            <a:r>
              <a:rPr lang="en-GB" dirty="0"/>
              <a:t>Hyperwrite.ai </a:t>
            </a:r>
          </a:p>
          <a:p>
            <a:r>
              <a:rPr lang="en-GB" dirty="0"/>
              <a:t>Peppertype.ai </a:t>
            </a:r>
          </a:p>
          <a:p>
            <a:r>
              <a:rPr lang="en-GB" dirty="0"/>
              <a:t>Copyshark.ai</a:t>
            </a:r>
            <a:endParaRPr lang="sv-SE" dirty="0"/>
          </a:p>
          <a:p>
            <a:endParaRPr lang="en-GB" dirty="0"/>
          </a:p>
        </p:txBody>
      </p:sp>
    </p:spTree>
    <p:extLst>
      <p:ext uri="{BB962C8B-B14F-4D97-AF65-F5344CB8AC3E}">
        <p14:creationId xmlns:p14="http://schemas.microsoft.com/office/powerpoint/2010/main" val="38564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endParaRPr sz="3600" b="1">
              <a:solidFill>
                <a:schemeClr val="dk1"/>
              </a:solidFill>
              <a:latin typeface="Impact"/>
              <a:ea typeface="Impact"/>
              <a:cs typeface="Impact"/>
              <a:sym typeface="Impact"/>
            </a:endParaRPr>
          </a:p>
        </p:txBody>
      </p:sp>
      <p:sp>
        <p:nvSpPr>
          <p:cNvPr id="107" name="Google Shape;107;p2"/>
          <p:cNvSpPr txBox="1"/>
          <p:nvPr/>
        </p:nvSpPr>
        <p:spPr>
          <a:xfrm>
            <a:off x="952533" y="2132856"/>
            <a:ext cx="7948800" cy="5045632"/>
          </a:xfrm>
          <a:prstGeom prst="rect">
            <a:avLst/>
          </a:prstGeom>
          <a:noFill/>
          <a:ln>
            <a:noFill/>
          </a:ln>
        </p:spPr>
        <p:txBody>
          <a:bodyPr spcFirstLastPara="1" wrap="square" lIns="91425" tIns="45700" rIns="91425" bIns="45700" anchor="t" anchorCtr="0">
            <a:noAutofit/>
          </a:bodyPr>
          <a:lstStyle/>
          <a:p>
            <a:pPr marL="228600" marR="0" lvl="0" indent="-88900" algn="l" rtl="0">
              <a:lnSpc>
                <a:spcPct val="110000"/>
              </a:lnSpc>
              <a:spcBef>
                <a:spcPts val="0"/>
              </a:spcBef>
              <a:spcAft>
                <a:spcPts val="0"/>
              </a:spcAft>
              <a:buClr>
                <a:schemeClr val="dk2"/>
              </a:buClr>
              <a:buSzPts val="2200"/>
              <a:buFont typeface="Arial"/>
              <a:buNone/>
            </a:pPr>
            <a:endParaRPr sz="2200">
              <a:solidFill>
                <a:srgbClr val="595959"/>
              </a:solidFill>
              <a:latin typeface="Gill Sans"/>
              <a:ea typeface="Gill Sans"/>
              <a:cs typeface="Gill Sans"/>
              <a:sym typeface="Gill Sans"/>
            </a:endParaRPr>
          </a:p>
          <a:p>
            <a:pPr marL="228600" marR="0" lvl="0" indent="-88900" algn="l" rtl="0">
              <a:lnSpc>
                <a:spcPct val="110000"/>
              </a:lnSpc>
              <a:spcBef>
                <a:spcPts val="700"/>
              </a:spcBef>
              <a:spcAft>
                <a:spcPts val="0"/>
              </a:spcAft>
              <a:buClr>
                <a:schemeClr val="dk2"/>
              </a:buClr>
              <a:buSzPts val="2200"/>
              <a:buFont typeface="Arial"/>
              <a:buNone/>
            </a:pPr>
            <a:endParaRPr sz="2200">
              <a:solidFill>
                <a:srgbClr val="595959"/>
              </a:solidFill>
              <a:latin typeface="Gill Sans"/>
              <a:ea typeface="Gill Sans"/>
              <a:cs typeface="Gill Sans"/>
              <a:sym typeface="Gill Sans"/>
            </a:endParaRPr>
          </a:p>
        </p:txBody>
      </p:sp>
      <p:sp>
        <p:nvSpPr>
          <p:cNvPr id="108" name="Google Shape;108;p2"/>
          <p:cNvSpPr txBox="1">
            <a:spLocks noGrp="1"/>
          </p:cNvSpPr>
          <p:nvPr>
            <p:ph idx="1"/>
          </p:nvPr>
        </p:nvSpPr>
        <p:spPr>
          <a:xfrm>
            <a:off x="1462146" y="1700808"/>
            <a:ext cx="7948800" cy="4032448"/>
          </a:xfrm>
          <a:prstGeom prst="rect">
            <a:avLst/>
          </a:prstGeom>
          <a:noFill/>
          <a:ln>
            <a:noFill/>
          </a:ln>
        </p:spPr>
        <p:txBody>
          <a:bodyPr spcFirstLastPara="1" wrap="square" lIns="91425" tIns="45700" rIns="91425" bIns="45700" anchor="t" anchorCtr="0">
            <a:noAutofit/>
          </a:bodyPr>
          <a:lstStyle/>
          <a:p>
            <a:pPr marL="514350" lvl="0" indent="-514350" algn="l" rtl="0">
              <a:lnSpc>
                <a:spcPct val="110000"/>
              </a:lnSpc>
              <a:spcBef>
                <a:spcPts val="0"/>
              </a:spcBef>
              <a:spcAft>
                <a:spcPts val="0"/>
              </a:spcAft>
              <a:buSzPts val="2400"/>
              <a:buFont typeface="Impact"/>
              <a:buAutoNum type="arabicPeriod"/>
            </a:pPr>
            <a:r>
              <a:rPr lang="sv-SE" sz="2400" dirty="0">
                <a:solidFill>
                  <a:schemeClr val="tx1"/>
                </a:solidFill>
              </a:rPr>
              <a:t>Kort presentation</a:t>
            </a:r>
            <a:endParaRPr dirty="0">
              <a:solidFill>
                <a:schemeClr val="tx1"/>
              </a:solidFill>
            </a:endParaRPr>
          </a:p>
          <a:p>
            <a:pPr marL="514350" lvl="0" indent="-514350" algn="l" rtl="0">
              <a:lnSpc>
                <a:spcPct val="110000"/>
              </a:lnSpc>
              <a:spcBef>
                <a:spcPts val="700"/>
              </a:spcBef>
              <a:spcAft>
                <a:spcPts val="0"/>
              </a:spcAft>
              <a:buSzPts val="2400"/>
              <a:buFont typeface="Impact"/>
              <a:buAutoNum type="arabicPeriod"/>
            </a:pPr>
            <a:r>
              <a:rPr lang="sv-SE" sz="2400" dirty="0">
                <a:solidFill>
                  <a:schemeClr val="tx1"/>
                </a:solidFill>
              </a:rPr>
              <a:t>Vad vi ska fördjupa oss i: Engagemang</a:t>
            </a:r>
            <a:endParaRPr dirty="0">
              <a:solidFill>
                <a:schemeClr val="tx1"/>
              </a:solidFill>
            </a:endParaRPr>
          </a:p>
          <a:p>
            <a:pPr marL="514350" lvl="0" indent="-514350" algn="l" rtl="0">
              <a:lnSpc>
                <a:spcPct val="110000"/>
              </a:lnSpc>
              <a:spcBef>
                <a:spcPts val="700"/>
              </a:spcBef>
              <a:spcAft>
                <a:spcPts val="0"/>
              </a:spcAft>
              <a:buSzPts val="2400"/>
              <a:buFont typeface="Impact"/>
              <a:buAutoNum type="arabicPeriod"/>
            </a:pPr>
            <a:r>
              <a:rPr lang="sv-SE" sz="2400" dirty="0">
                <a:solidFill>
                  <a:schemeClr val="tx1"/>
                </a:solidFill>
              </a:rPr>
              <a:t>Kort om varför engagemang är viktigt</a:t>
            </a:r>
            <a:endParaRPr dirty="0">
              <a:solidFill>
                <a:schemeClr val="tx1"/>
              </a:solidFill>
            </a:endParaRPr>
          </a:p>
          <a:p>
            <a:pPr marL="514350" lvl="0" indent="-514350" algn="l" rtl="0">
              <a:lnSpc>
                <a:spcPct val="110000"/>
              </a:lnSpc>
              <a:spcBef>
                <a:spcPts val="700"/>
              </a:spcBef>
              <a:spcAft>
                <a:spcPts val="0"/>
              </a:spcAft>
              <a:buSzPts val="2400"/>
              <a:buFont typeface="Impact"/>
              <a:buAutoNum type="arabicPeriod"/>
            </a:pPr>
            <a:r>
              <a:rPr lang="sv-SE" sz="2400" dirty="0">
                <a:solidFill>
                  <a:schemeClr val="tx1"/>
                </a:solidFill>
              </a:rPr>
              <a:t>Vår interaktion: frågor, breakout rooms, och Padlet</a:t>
            </a:r>
            <a:endParaRPr dirty="0">
              <a:solidFill>
                <a:schemeClr val="tx1"/>
              </a:solidFill>
            </a:endParaRPr>
          </a:p>
          <a:p>
            <a:pPr marL="514350" lvl="0" indent="-514350" algn="l" rtl="0">
              <a:lnSpc>
                <a:spcPct val="110000"/>
              </a:lnSpc>
              <a:spcBef>
                <a:spcPts val="700"/>
              </a:spcBef>
              <a:spcAft>
                <a:spcPts val="0"/>
              </a:spcAft>
              <a:buSzPts val="2400"/>
              <a:buFont typeface="Impact"/>
              <a:buAutoNum type="arabicPeriod"/>
            </a:pPr>
            <a:r>
              <a:rPr lang="sv-SE" sz="2400" dirty="0">
                <a:solidFill>
                  <a:schemeClr val="tx1"/>
                </a:solidFill>
              </a:rPr>
              <a:t>Filmer</a:t>
            </a:r>
            <a:endParaRPr dirty="0">
              <a:solidFill>
                <a:schemeClr val="tx1"/>
              </a:solidFill>
            </a:endParaRPr>
          </a:p>
          <a:p>
            <a:pPr marL="228600" lvl="0" indent="-76200" algn="l" rtl="0">
              <a:lnSpc>
                <a:spcPct val="110000"/>
              </a:lnSpc>
              <a:spcBef>
                <a:spcPts val="700"/>
              </a:spcBef>
              <a:spcAft>
                <a:spcPts val="0"/>
              </a:spcAft>
              <a:buSzPts val="2400"/>
              <a:buNone/>
            </a:pPr>
            <a:endParaRPr sz="2400" dirty="0">
              <a:solidFill>
                <a:schemeClr val="tx1"/>
              </a:solidFill>
            </a:endParaRPr>
          </a:p>
          <a:p>
            <a:pPr marL="0" lvl="0" indent="0" algn="l" rtl="0">
              <a:lnSpc>
                <a:spcPct val="110000"/>
              </a:lnSpc>
              <a:spcBef>
                <a:spcPts val="700"/>
              </a:spcBef>
              <a:spcAft>
                <a:spcPts val="0"/>
              </a:spcAft>
              <a:buSzPts val="2400"/>
              <a:buNone/>
            </a:pPr>
            <a:endParaRPr sz="2400" dirty="0">
              <a:solidFill>
                <a:schemeClr val="tx1"/>
              </a:solidFill>
            </a:endParaRPr>
          </a:p>
        </p:txBody>
      </p:sp>
      <p:sp>
        <p:nvSpPr>
          <p:cNvPr id="109" name="Google Shape;109;p2"/>
          <p:cNvSpPr txBox="1"/>
          <p:nvPr/>
        </p:nvSpPr>
        <p:spPr>
          <a:xfrm>
            <a:off x="1462146" y="303572"/>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dirty="0">
                <a:solidFill>
                  <a:schemeClr val="dk1"/>
                </a:solidFill>
                <a:latin typeface="Impact"/>
                <a:ea typeface="Impact"/>
                <a:cs typeface="Impact"/>
                <a:sym typeface="Impact"/>
              </a:rPr>
              <a:t>Varför är engagemang viktigt i digitalt lärande?</a:t>
            </a:r>
            <a:endParaRPr dirty="0"/>
          </a:p>
        </p:txBody>
      </p:sp>
      <p:sp>
        <p:nvSpPr>
          <p:cNvPr id="110" name="Google Shape;110;p2"/>
          <p:cNvSpPr txBox="1"/>
          <p:nvPr/>
        </p:nvSpPr>
        <p:spPr>
          <a:xfrm>
            <a:off x="1150736" y="6093296"/>
            <a:ext cx="98905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https://docs.google.com/forms/d/1_MqxQYKdJlcfV3fW6_k4eivR9NtlBeCr9aDPvgozt_M/edit#responses</a:t>
            </a:r>
            <a:endParaRPr sz="18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endParaRPr sz="3600" b="1">
              <a:solidFill>
                <a:schemeClr val="dk1"/>
              </a:solidFill>
              <a:latin typeface="Impact"/>
              <a:ea typeface="Impact"/>
              <a:cs typeface="Impact"/>
              <a:sym typeface="Impact"/>
            </a:endParaRPr>
          </a:p>
        </p:txBody>
      </p:sp>
      <p:sp>
        <p:nvSpPr>
          <p:cNvPr id="116" name="Google Shape;116;p3"/>
          <p:cNvSpPr txBox="1"/>
          <p:nvPr/>
        </p:nvSpPr>
        <p:spPr>
          <a:xfrm>
            <a:off x="952533" y="2132856"/>
            <a:ext cx="7948800" cy="5045632"/>
          </a:xfrm>
          <a:prstGeom prst="rect">
            <a:avLst/>
          </a:prstGeom>
          <a:noFill/>
          <a:ln>
            <a:noFill/>
          </a:ln>
        </p:spPr>
        <p:txBody>
          <a:bodyPr spcFirstLastPara="1" wrap="square" lIns="91425" tIns="45700" rIns="91425" bIns="45700" anchor="t" anchorCtr="0">
            <a:noAutofit/>
          </a:bodyPr>
          <a:lstStyle/>
          <a:p>
            <a:pPr marL="228600" marR="0" lvl="0" indent="-88900" algn="l" rtl="0">
              <a:lnSpc>
                <a:spcPct val="110000"/>
              </a:lnSpc>
              <a:spcBef>
                <a:spcPts val="0"/>
              </a:spcBef>
              <a:spcAft>
                <a:spcPts val="0"/>
              </a:spcAft>
              <a:buClr>
                <a:schemeClr val="dk2"/>
              </a:buClr>
              <a:buSzPts val="2200"/>
              <a:buFont typeface="Arial"/>
              <a:buNone/>
            </a:pPr>
            <a:endParaRPr sz="2200">
              <a:solidFill>
                <a:srgbClr val="595959"/>
              </a:solidFill>
              <a:latin typeface="Gill Sans"/>
              <a:ea typeface="Gill Sans"/>
              <a:cs typeface="Gill Sans"/>
              <a:sym typeface="Gill Sans"/>
            </a:endParaRPr>
          </a:p>
          <a:p>
            <a:pPr marL="228600" marR="0" lvl="0" indent="-88900" algn="l" rtl="0">
              <a:lnSpc>
                <a:spcPct val="110000"/>
              </a:lnSpc>
              <a:spcBef>
                <a:spcPts val="700"/>
              </a:spcBef>
              <a:spcAft>
                <a:spcPts val="0"/>
              </a:spcAft>
              <a:buClr>
                <a:schemeClr val="dk2"/>
              </a:buClr>
              <a:buSzPts val="2200"/>
              <a:buFont typeface="Arial"/>
              <a:buNone/>
            </a:pPr>
            <a:endParaRPr sz="2200">
              <a:solidFill>
                <a:srgbClr val="595959"/>
              </a:solidFill>
              <a:latin typeface="Gill Sans"/>
              <a:ea typeface="Gill Sans"/>
              <a:cs typeface="Gill Sans"/>
              <a:sym typeface="Gill Sans"/>
            </a:endParaRPr>
          </a:p>
        </p:txBody>
      </p:sp>
      <p:sp>
        <p:nvSpPr>
          <p:cNvPr id="117" name="Google Shape;117;p3"/>
          <p:cNvSpPr txBox="1">
            <a:spLocks noGrp="1"/>
          </p:cNvSpPr>
          <p:nvPr>
            <p:ph idx="1"/>
          </p:nvPr>
        </p:nvSpPr>
        <p:spPr>
          <a:xfrm>
            <a:off x="1462146" y="1700808"/>
            <a:ext cx="7948800" cy="4032448"/>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400"/>
              <a:buChar char="•"/>
            </a:pPr>
            <a:r>
              <a:rPr lang="sv-SE" sz="2400">
                <a:solidFill>
                  <a:schemeClr val="dk1"/>
                </a:solidFill>
              </a:rPr>
              <a:t>Att arbeta med digitala verktyg kommer inte per automatik leda till några akademiska avancemang.</a:t>
            </a:r>
            <a:endParaRPr/>
          </a:p>
          <a:p>
            <a:pPr marL="228600" lvl="0" indent="-76200" algn="l" rtl="0">
              <a:lnSpc>
                <a:spcPct val="110000"/>
              </a:lnSpc>
              <a:spcBef>
                <a:spcPts val="700"/>
              </a:spcBef>
              <a:spcAft>
                <a:spcPts val="0"/>
              </a:spcAft>
              <a:buSzPts val="2400"/>
              <a:buNone/>
            </a:pPr>
            <a:endParaRPr sz="2400">
              <a:solidFill>
                <a:schemeClr val="dk1"/>
              </a:solidFill>
            </a:endParaRPr>
          </a:p>
          <a:p>
            <a:pPr marL="228600" lvl="0" indent="-228600" algn="l" rtl="0">
              <a:lnSpc>
                <a:spcPct val="110000"/>
              </a:lnSpc>
              <a:spcBef>
                <a:spcPts val="700"/>
              </a:spcBef>
              <a:spcAft>
                <a:spcPts val="0"/>
              </a:spcAft>
              <a:buSzPts val="2400"/>
              <a:buChar char="•"/>
            </a:pPr>
            <a:r>
              <a:rPr lang="sv-SE" sz="2400">
                <a:solidFill>
                  <a:schemeClr val="dk1"/>
                </a:solidFill>
              </a:rPr>
              <a:t>Att inte tillämpa avsiktlighet i sina pedagogiska strategier kan leda till sämre resultat för studenterna. </a:t>
            </a:r>
            <a:endParaRPr/>
          </a:p>
          <a:p>
            <a:pPr marL="0" lvl="0" indent="0" algn="l" rtl="0">
              <a:lnSpc>
                <a:spcPct val="110000"/>
              </a:lnSpc>
              <a:spcBef>
                <a:spcPts val="700"/>
              </a:spcBef>
              <a:spcAft>
                <a:spcPts val="0"/>
              </a:spcAft>
              <a:buSzPts val="1050"/>
              <a:buNone/>
            </a:pPr>
            <a:endParaRPr sz="1050">
              <a:solidFill>
                <a:schemeClr val="dk1"/>
              </a:solidFill>
            </a:endParaRPr>
          </a:p>
          <a:p>
            <a:pPr marL="0" lvl="0" indent="0" algn="l" rtl="0">
              <a:lnSpc>
                <a:spcPct val="110000"/>
              </a:lnSpc>
              <a:spcBef>
                <a:spcPts val="700"/>
              </a:spcBef>
              <a:spcAft>
                <a:spcPts val="0"/>
              </a:spcAft>
              <a:buSzPts val="2000"/>
              <a:buNone/>
            </a:pPr>
            <a:endParaRPr>
              <a:solidFill>
                <a:schemeClr val="dk1"/>
              </a:solidFill>
            </a:endParaRPr>
          </a:p>
          <a:p>
            <a:pPr marL="0" lvl="0" indent="0" algn="l" rtl="0">
              <a:lnSpc>
                <a:spcPct val="110000"/>
              </a:lnSpc>
              <a:spcBef>
                <a:spcPts val="700"/>
              </a:spcBef>
              <a:spcAft>
                <a:spcPts val="0"/>
              </a:spcAft>
              <a:buSzPts val="1800"/>
              <a:buNone/>
            </a:pPr>
            <a:endParaRPr sz="1800">
              <a:solidFill>
                <a:schemeClr val="dk1"/>
              </a:solidFill>
            </a:endParaRPr>
          </a:p>
          <a:p>
            <a:pPr marL="0" lvl="0" indent="0" algn="l" rtl="0">
              <a:lnSpc>
                <a:spcPct val="110000"/>
              </a:lnSpc>
              <a:spcBef>
                <a:spcPts val="700"/>
              </a:spcBef>
              <a:spcAft>
                <a:spcPts val="0"/>
              </a:spcAft>
              <a:buSzPts val="1800"/>
              <a:buNone/>
            </a:pPr>
            <a:endParaRPr sz="1800">
              <a:solidFill>
                <a:schemeClr val="dk1"/>
              </a:solidFill>
            </a:endParaRPr>
          </a:p>
          <a:p>
            <a:pPr marL="0" lvl="0" indent="0" algn="l" rtl="0">
              <a:lnSpc>
                <a:spcPct val="110000"/>
              </a:lnSpc>
              <a:spcBef>
                <a:spcPts val="700"/>
              </a:spcBef>
              <a:spcAft>
                <a:spcPts val="0"/>
              </a:spcAft>
              <a:buSzPts val="1800"/>
              <a:buNone/>
            </a:pPr>
            <a:endParaRPr sz="1800">
              <a:solidFill>
                <a:schemeClr val="dk1"/>
              </a:solidFill>
            </a:endParaRPr>
          </a:p>
          <a:p>
            <a:pPr marL="0" lvl="0" indent="0" algn="l" rtl="0">
              <a:lnSpc>
                <a:spcPct val="110000"/>
              </a:lnSpc>
              <a:spcBef>
                <a:spcPts val="700"/>
              </a:spcBef>
              <a:spcAft>
                <a:spcPts val="0"/>
              </a:spcAft>
              <a:buSzPts val="1800"/>
              <a:buNone/>
            </a:pPr>
            <a:r>
              <a:rPr lang="sv-SE" sz="1800">
                <a:solidFill>
                  <a:schemeClr val="dk1"/>
                </a:solidFill>
              </a:rPr>
              <a:t>(Chen and Jang, 2010; Giesbers, et al 2013; </a:t>
            </a:r>
            <a:endParaRPr/>
          </a:p>
          <a:p>
            <a:pPr marL="0" lvl="0" indent="0" algn="l" rtl="0">
              <a:lnSpc>
                <a:spcPct val="110000"/>
              </a:lnSpc>
              <a:spcBef>
                <a:spcPts val="700"/>
              </a:spcBef>
              <a:spcAft>
                <a:spcPts val="0"/>
              </a:spcAft>
              <a:buSzPts val="1800"/>
              <a:buNone/>
            </a:pPr>
            <a:r>
              <a:rPr lang="sv-SE" sz="1800">
                <a:solidFill>
                  <a:schemeClr val="dk1"/>
                </a:solidFill>
              </a:rPr>
              <a:t>Håkansson-Lindqvist, 2015; Warschauer et al, 2014) </a:t>
            </a:r>
            <a:endParaRPr/>
          </a:p>
          <a:p>
            <a:pPr marL="0" lvl="0" indent="0" algn="l" rtl="0">
              <a:lnSpc>
                <a:spcPct val="110000"/>
              </a:lnSpc>
              <a:spcBef>
                <a:spcPts val="700"/>
              </a:spcBef>
              <a:spcAft>
                <a:spcPts val="0"/>
              </a:spcAft>
              <a:buSzPts val="2400"/>
              <a:buNone/>
            </a:pPr>
            <a:endParaRPr sz="2400">
              <a:solidFill>
                <a:schemeClr val="dk1"/>
              </a:solidFill>
            </a:endParaRPr>
          </a:p>
        </p:txBody>
      </p:sp>
      <p:sp>
        <p:nvSpPr>
          <p:cNvPr id="118" name="Google Shape;118;p3"/>
          <p:cNvSpPr txBox="1"/>
          <p:nvPr/>
        </p:nvSpPr>
        <p:spPr>
          <a:xfrm>
            <a:off x="1462146" y="303572"/>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Varför är engagemang viktigt i digitalt lärande?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Varför engagemang? Varför inte motivation eller SRL?</a:t>
            </a:r>
            <a:endParaRPr/>
          </a:p>
        </p:txBody>
      </p:sp>
      <p:sp>
        <p:nvSpPr>
          <p:cNvPr id="124" name="Google Shape;124;p4"/>
          <p:cNvSpPr txBox="1"/>
          <p:nvPr/>
        </p:nvSpPr>
        <p:spPr>
          <a:xfrm>
            <a:off x="1260511" y="1537730"/>
            <a:ext cx="7948800" cy="2755366"/>
          </a:xfrm>
          <a:prstGeom prst="rect">
            <a:avLst/>
          </a:prstGeom>
          <a:noFill/>
          <a:ln>
            <a:noFill/>
          </a:ln>
        </p:spPr>
        <p:txBody>
          <a:bodyPr spcFirstLastPara="1" wrap="square" lIns="91425" tIns="45700" rIns="91425" bIns="45700" anchor="t" anchorCtr="0">
            <a:noAutofit/>
          </a:bodyPr>
          <a:lstStyle/>
          <a:p>
            <a:pPr marL="228600" marR="0" lvl="0" indent="-76200" algn="l" rtl="0">
              <a:lnSpc>
                <a:spcPct val="110000"/>
              </a:lnSpc>
              <a:spcBef>
                <a:spcPts val="0"/>
              </a:spcBef>
              <a:spcAft>
                <a:spcPts val="0"/>
              </a:spcAft>
              <a:buClr>
                <a:schemeClr val="dk2"/>
              </a:buClr>
              <a:buSzPts val="2400"/>
              <a:buFont typeface="Arial"/>
              <a:buNone/>
            </a:pPr>
            <a:endParaRPr sz="2400" dirty="0">
              <a:solidFill>
                <a:schemeClr val="dk1"/>
              </a:solidFill>
              <a:latin typeface="Gill Sans"/>
              <a:ea typeface="Gill Sans"/>
              <a:cs typeface="Gill Sans"/>
              <a:sym typeface="Gill Sans"/>
            </a:endParaRPr>
          </a:p>
          <a:p>
            <a:pPr marL="228600" indent="-228600">
              <a:lnSpc>
                <a:spcPct val="110000"/>
              </a:lnSpc>
              <a:spcBef>
                <a:spcPts val="700"/>
              </a:spcBef>
              <a:buClr>
                <a:schemeClr val="dk2"/>
              </a:buClr>
              <a:buSzPts val="2400"/>
              <a:buFont typeface="Arial"/>
              <a:buChar char="•"/>
            </a:pPr>
            <a:r>
              <a:rPr lang="sv-SE" sz="2400" dirty="0">
                <a:solidFill>
                  <a:schemeClr val="dk1"/>
                </a:solidFill>
                <a:latin typeface="Gill Sans"/>
                <a:ea typeface="Gill Sans"/>
                <a:cs typeface="Gill Sans"/>
                <a:sym typeface="Gill Sans"/>
              </a:rPr>
              <a:t>Engagemang är en avgörande faktor för lärande och skolframgång, som kan påverkas.</a:t>
            </a:r>
          </a:p>
          <a:p>
            <a:pPr marL="228600" lvl="0" indent="-228600">
              <a:lnSpc>
                <a:spcPct val="110000"/>
              </a:lnSpc>
              <a:spcBef>
                <a:spcPts val="700"/>
              </a:spcBef>
              <a:buClr>
                <a:schemeClr val="dk2"/>
              </a:buClr>
              <a:buSzPts val="2400"/>
              <a:buFont typeface="Arial"/>
              <a:buChar char="•"/>
            </a:pPr>
            <a:r>
              <a:rPr lang="sv-SE" sz="2400" dirty="0">
                <a:solidFill>
                  <a:schemeClr val="dk1"/>
                </a:solidFill>
                <a:latin typeface="Gill Sans"/>
                <a:ea typeface="Gill Sans"/>
                <a:cs typeface="Gill Sans"/>
                <a:sym typeface="Gill Sans"/>
              </a:rPr>
              <a:t>Engagemang är bryggan mellan innehåll och student.</a:t>
            </a:r>
          </a:p>
          <a:p>
            <a:pPr marL="228600" marR="0" lvl="0" indent="-76200" algn="l" rtl="0">
              <a:lnSpc>
                <a:spcPct val="110000"/>
              </a:lnSpc>
              <a:spcBef>
                <a:spcPts val="700"/>
              </a:spcBef>
              <a:spcAft>
                <a:spcPts val="0"/>
              </a:spcAft>
              <a:buClr>
                <a:schemeClr val="dk2"/>
              </a:buClr>
              <a:buSzPts val="2400"/>
              <a:buFont typeface="Arial"/>
              <a:buNone/>
            </a:pPr>
            <a:endParaRPr sz="2400" dirty="0">
              <a:solidFill>
                <a:schemeClr val="dk1"/>
              </a:solidFill>
              <a:latin typeface="Gill Sans"/>
              <a:ea typeface="Gill Sans"/>
              <a:cs typeface="Gill Sans"/>
              <a:sym typeface="Gill Sans"/>
            </a:endParaRPr>
          </a:p>
          <a:p>
            <a:pPr marL="0" marR="0" lvl="0" indent="0" algn="l" rtl="0">
              <a:lnSpc>
                <a:spcPct val="110000"/>
              </a:lnSpc>
              <a:spcBef>
                <a:spcPts val="700"/>
              </a:spcBef>
              <a:spcAft>
                <a:spcPts val="0"/>
              </a:spcAft>
              <a:buClr>
                <a:schemeClr val="dk2"/>
              </a:buClr>
              <a:buSzPts val="2400"/>
              <a:buFont typeface="Arial"/>
              <a:buNone/>
            </a:pPr>
            <a:endParaRPr sz="2400" dirty="0">
              <a:solidFill>
                <a:schemeClr val="dk1"/>
              </a:solidFill>
              <a:latin typeface="Gill Sans"/>
              <a:ea typeface="Gill Sans"/>
              <a:cs typeface="Gill Sans"/>
              <a:sym typeface="Gill Sans"/>
            </a:endParaRPr>
          </a:p>
        </p:txBody>
      </p:sp>
      <p:sp>
        <p:nvSpPr>
          <p:cNvPr id="125" name="Google Shape;125;p4"/>
          <p:cNvSpPr txBox="1"/>
          <p:nvPr/>
        </p:nvSpPr>
        <p:spPr>
          <a:xfrm>
            <a:off x="1593439" y="6021288"/>
            <a:ext cx="4845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(Fredricks, Blumenfeld, &amp; Paris, 2004; Reeve, 2012)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p:nvPr/>
        </p:nvSpPr>
        <p:spPr>
          <a:xfrm>
            <a:off x="952533" y="6211669"/>
            <a:ext cx="45767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Gill Sans"/>
                <a:ea typeface="Gill Sans"/>
                <a:cs typeface="Gill Sans"/>
                <a:sym typeface="Gill Sans"/>
              </a:rPr>
              <a:t>(Fredricks et al 2004, Bergdahl et al 2020)</a:t>
            </a:r>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31" name="Google Shape;131;p5"/>
          <p:cNvSpPr txBox="1">
            <a:spLocks noGrp="1"/>
          </p:cNvSpPr>
          <p:nvPr>
            <p:ph idx="1"/>
          </p:nvPr>
        </p:nvSpPr>
        <p:spPr>
          <a:xfrm>
            <a:off x="952533" y="1583355"/>
            <a:ext cx="10286933" cy="443954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sv-SE" sz="2400">
                <a:solidFill>
                  <a:schemeClr val="dk1"/>
                </a:solidFill>
              </a:rPr>
              <a:t>Engagemang är en fler-dimensionell konstruktion, </a:t>
            </a:r>
            <a:br>
              <a:rPr lang="sv-SE" sz="2400">
                <a:solidFill>
                  <a:schemeClr val="dk1"/>
                </a:solidFill>
              </a:rPr>
            </a:br>
            <a:r>
              <a:rPr lang="sv-SE" sz="2400">
                <a:solidFill>
                  <a:schemeClr val="dk1"/>
                </a:solidFill>
              </a:rPr>
              <a:t>som består av flera olika dimensioner </a:t>
            </a:r>
            <a:endParaRPr/>
          </a:p>
          <a:p>
            <a:pPr marL="0" lvl="0" indent="0" algn="l" rtl="0">
              <a:lnSpc>
                <a:spcPct val="110000"/>
              </a:lnSpc>
              <a:spcBef>
                <a:spcPts val="700"/>
              </a:spcBef>
              <a:spcAft>
                <a:spcPts val="0"/>
              </a:spcAft>
              <a:buSzPts val="2400"/>
              <a:buNone/>
            </a:pPr>
            <a:endParaRPr sz="2400">
              <a:solidFill>
                <a:schemeClr val="dk1"/>
              </a:solidFill>
            </a:endParaRPr>
          </a:p>
          <a:p>
            <a:pPr marL="228600" lvl="0" indent="-228600" algn="l" rtl="0">
              <a:lnSpc>
                <a:spcPct val="110000"/>
              </a:lnSpc>
              <a:spcBef>
                <a:spcPts val="700"/>
              </a:spcBef>
              <a:spcAft>
                <a:spcPts val="0"/>
              </a:spcAft>
              <a:buSzPts val="2400"/>
              <a:buChar char="•"/>
            </a:pPr>
            <a:r>
              <a:rPr lang="sv-SE" sz="2400">
                <a:solidFill>
                  <a:schemeClr val="dk1"/>
                </a:solidFill>
              </a:rPr>
              <a:t>Beteende		ex. ställer frågor, tar anteckningar</a:t>
            </a:r>
            <a:endParaRPr/>
          </a:p>
          <a:p>
            <a:pPr marL="228600" lvl="0" indent="-228600" algn="l" rtl="0">
              <a:lnSpc>
                <a:spcPct val="110000"/>
              </a:lnSpc>
              <a:spcBef>
                <a:spcPts val="700"/>
              </a:spcBef>
              <a:spcAft>
                <a:spcPts val="0"/>
              </a:spcAft>
              <a:buSzPts val="2400"/>
              <a:buChar char="•"/>
            </a:pPr>
            <a:r>
              <a:rPr lang="sv-SE" sz="2400">
                <a:solidFill>
                  <a:schemeClr val="dk1"/>
                </a:solidFill>
              </a:rPr>
              <a:t>Kognitiv		ex. koncentration och fokus mot lärande</a:t>
            </a:r>
            <a:endParaRPr/>
          </a:p>
          <a:p>
            <a:pPr marL="228600" lvl="0" indent="-228600" algn="l" rtl="0">
              <a:lnSpc>
                <a:spcPct val="110000"/>
              </a:lnSpc>
              <a:spcBef>
                <a:spcPts val="700"/>
              </a:spcBef>
              <a:spcAft>
                <a:spcPts val="0"/>
              </a:spcAft>
              <a:buSzPts val="2400"/>
              <a:buChar char="•"/>
            </a:pPr>
            <a:r>
              <a:rPr lang="sv-SE" sz="2400">
                <a:solidFill>
                  <a:schemeClr val="dk1"/>
                </a:solidFill>
              </a:rPr>
              <a:t>Emotionell		ex. accepterar instruktioner och uppgifter</a:t>
            </a:r>
            <a:endParaRPr/>
          </a:p>
          <a:p>
            <a:pPr marL="228600" lvl="0" indent="-228600" algn="l" rtl="0">
              <a:lnSpc>
                <a:spcPct val="110000"/>
              </a:lnSpc>
              <a:spcBef>
                <a:spcPts val="700"/>
              </a:spcBef>
              <a:spcAft>
                <a:spcPts val="0"/>
              </a:spcAft>
              <a:buSzPts val="2400"/>
              <a:buChar char="•"/>
            </a:pPr>
            <a:r>
              <a:rPr lang="sv-SE" sz="2400">
                <a:solidFill>
                  <a:schemeClr val="dk1"/>
                </a:solidFill>
              </a:rPr>
              <a:t>Social		ex. interagerar med andra</a:t>
            </a:r>
            <a:endParaRPr/>
          </a:p>
        </p:txBody>
      </p:sp>
      <p:sp>
        <p:nvSpPr>
          <p:cNvPr id="132" name="Google Shape;132;p5"/>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Vad är engagemang?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idx="1"/>
          </p:nvPr>
        </p:nvSpPr>
        <p:spPr>
          <a:xfrm>
            <a:off x="925215" y="1417638"/>
            <a:ext cx="11043627" cy="443954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sv-SE" sz="2400" dirty="0">
                <a:solidFill>
                  <a:schemeClr val="dk1"/>
                </a:solidFill>
              </a:rPr>
              <a:t>		</a:t>
            </a:r>
            <a:r>
              <a:rPr lang="sv-SE" sz="2400" b="1" dirty="0">
                <a:solidFill>
                  <a:schemeClr val="dk1"/>
                </a:solidFill>
              </a:rPr>
              <a:t>Engagemang 				Disengagemang</a:t>
            </a:r>
            <a:endParaRPr b="1" dirty="0"/>
          </a:p>
          <a:p>
            <a:pPr marL="0" lvl="0" indent="0" algn="l" rtl="0">
              <a:lnSpc>
                <a:spcPct val="110000"/>
              </a:lnSpc>
              <a:spcBef>
                <a:spcPts val="700"/>
              </a:spcBef>
              <a:spcAft>
                <a:spcPts val="0"/>
              </a:spcAft>
              <a:buSzPts val="2400"/>
              <a:buNone/>
            </a:pPr>
            <a:r>
              <a:rPr lang="sv-SE" sz="2400" dirty="0">
                <a:solidFill>
                  <a:schemeClr val="dk1"/>
                </a:solidFill>
              </a:rPr>
              <a:t>Beteende	ex. tar anteckningar				ger upp, bryter mot regler</a:t>
            </a:r>
            <a:endParaRPr dirty="0"/>
          </a:p>
          <a:p>
            <a:pPr marL="0" lvl="0" indent="0" algn="l" rtl="0">
              <a:lnSpc>
                <a:spcPct val="110000"/>
              </a:lnSpc>
              <a:spcBef>
                <a:spcPts val="700"/>
              </a:spcBef>
              <a:spcAft>
                <a:spcPts val="0"/>
              </a:spcAft>
              <a:buSzPts val="2400"/>
              <a:buNone/>
            </a:pPr>
            <a:r>
              <a:rPr lang="sv-SE" sz="2400" dirty="0">
                <a:solidFill>
                  <a:schemeClr val="dk1"/>
                </a:solidFill>
              </a:rPr>
              <a:t>Kognitiv	ex. koncentration, fokus	 		ofokuserad, zoomat ut	</a:t>
            </a:r>
            <a:endParaRPr dirty="0"/>
          </a:p>
          <a:p>
            <a:pPr marL="0" lvl="0" indent="0" algn="l" rtl="0">
              <a:lnSpc>
                <a:spcPct val="110000"/>
              </a:lnSpc>
              <a:spcBef>
                <a:spcPts val="700"/>
              </a:spcBef>
              <a:spcAft>
                <a:spcPts val="0"/>
              </a:spcAft>
              <a:buSzPts val="2400"/>
              <a:buNone/>
            </a:pPr>
            <a:r>
              <a:rPr lang="sv-SE" sz="2400" dirty="0">
                <a:solidFill>
                  <a:schemeClr val="dk1"/>
                </a:solidFill>
              </a:rPr>
              <a:t>Emotionell	ex. accepterar instruktioner			uttråkad, frustrerad</a:t>
            </a:r>
            <a:endParaRPr dirty="0"/>
          </a:p>
          <a:p>
            <a:pPr marL="0" lvl="0" indent="0" algn="l" rtl="0">
              <a:lnSpc>
                <a:spcPct val="110000"/>
              </a:lnSpc>
              <a:spcBef>
                <a:spcPts val="700"/>
              </a:spcBef>
              <a:spcAft>
                <a:spcPts val="0"/>
              </a:spcAft>
              <a:buSzPts val="2400"/>
              <a:buNone/>
            </a:pPr>
            <a:r>
              <a:rPr lang="sv-SE" sz="2400" dirty="0">
                <a:solidFill>
                  <a:schemeClr val="dk1"/>
                </a:solidFill>
              </a:rPr>
              <a:t>Social		ex. interagerar med andra			drar sig undan	</a:t>
            </a:r>
            <a:endParaRPr dirty="0"/>
          </a:p>
          <a:p>
            <a:pPr marL="0" lvl="0" indent="0" algn="l" rtl="0">
              <a:lnSpc>
                <a:spcPct val="110000"/>
              </a:lnSpc>
              <a:spcBef>
                <a:spcPts val="700"/>
              </a:spcBef>
              <a:spcAft>
                <a:spcPts val="0"/>
              </a:spcAft>
              <a:buSzPts val="2400"/>
              <a:buNone/>
            </a:pPr>
            <a:endParaRPr sz="2400" dirty="0">
              <a:solidFill>
                <a:schemeClr val="dk1"/>
              </a:solidFill>
            </a:endParaRPr>
          </a:p>
          <a:p>
            <a:pPr marL="0" lvl="0" indent="0" algn="l" rtl="0">
              <a:lnSpc>
                <a:spcPct val="110000"/>
              </a:lnSpc>
              <a:spcBef>
                <a:spcPts val="700"/>
              </a:spcBef>
              <a:spcAft>
                <a:spcPts val="0"/>
              </a:spcAft>
              <a:buSzPts val="1400"/>
              <a:buNone/>
            </a:pPr>
            <a:r>
              <a:rPr lang="sv-SE" sz="1400" dirty="0">
                <a:solidFill>
                  <a:schemeClr val="dk1"/>
                </a:solidFill>
              </a:rPr>
              <a:t>	</a:t>
            </a:r>
            <a:endParaRPr dirty="0"/>
          </a:p>
        </p:txBody>
      </p:sp>
      <p:sp>
        <p:nvSpPr>
          <p:cNvPr id="138" name="Google Shape;138;p6"/>
          <p:cNvSpPr txBox="1"/>
          <p:nvPr/>
        </p:nvSpPr>
        <p:spPr>
          <a:xfrm>
            <a:off x="1295467" y="274638"/>
            <a:ext cx="10286933"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3600"/>
              <a:buFont typeface="Impact"/>
              <a:buNone/>
            </a:pPr>
            <a:r>
              <a:rPr lang="sv-SE" sz="3600" b="1">
                <a:solidFill>
                  <a:schemeClr val="dk1"/>
                </a:solidFill>
                <a:latin typeface="Impact"/>
                <a:ea typeface="Impact"/>
                <a:cs typeface="Impact"/>
                <a:sym typeface="Impact"/>
              </a:rPr>
              <a:t>Vad är engagemang?</a:t>
            </a:r>
            <a:endParaRPr/>
          </a:p>
        </p:txBody>
      </p:sp>
      <p:sp>
        <p:nvSpPr>
          <p:cNvPr id="139" name="Google Shape;139;p6"/>
          <p:cNvSpPr txBox="1"/>
          <p:nvPr/>
        </p:nvSpPr>
        <p:spPr>
          <a:xfrm>
            <a:off x="1458342" y="5061015"/>
            <a:ext cx="10124058"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dirty="0">
                <a:solidFill>
                  <a:schemeClr val="dk1"/>
                </a:solidFill>
                <a:latin typeface="Gill Sans"/>
                <a:ea typeface="Gill Sans"/>
                <a:cs typeface="Gill Sans"/>
                <a:sym typeface="Gill Sans"/>
              </a:rPr>
              <a:t>En aktuell longitud studie på universitetsstudenter pekar på att tidigt disengagemang leder högre risk för avhopp, och sämre resultat och betyg vid examen.</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lvl="0"/>
            <a:r>
              <a:rPr lang="sv-SE" sz="1600" dirty="0">
                <a:solidFill>
                  <a:schemeClr val="dk1"/>
                </a:solidFill>
              </a:rPr>
              <a:t>(Bergdahl et al 2020; Fredricks et al 2004; </a:t>
            </a:r>
            <a:r>
              <a:rPr lang="sv-SE" sz="1600" dirty="0" err="1">
                <a:solidFill>
                  <a:schemeClr val="dk1"/>
                </a:solidFill>
                <a:latin typeface="Gill Sans"/>
                <a:ea typeface="Gill Sans"/>
                <a:cs typeface="Gill Sans"/>
                <a:sym typeface="Gill Sans"/>
              </a:rPr>
              <a:t>Saqr</a:t>
            </a:r>
            <a:r>
              <a:rPr lang="sv-SE" sz="1600" dirty="0">
                <a:solidFill>
                  <a:schemeClr val="dk1"/>
                </a:solidFill>
                <a:latin typeface="Gill Sans"/>
                <a:ea typeface="Gill Sans"/>
                <a:cs typeface="Gill Sans"/>
                <a:sym typeface="Gill Sans"/>
              </a:rPr>
              <a:t> &amp; </a:t>
            </a:r>
            <a:r>
              <a:rPr lang="sv-SE" sz="1600" dirty="0" err="1">
                <a:solidFill>
                  <a:schemeClr val="dk1"/>
                </a:solidFill>
                <a:latin typeface="Gill Sans"/>
                <a:ea typeface="Gill Sans"/>
                <a:cs typeface="Gill Sans"/>
                <a:sym typeface="Gill Sans"/>
              </a:rPr>
              <a:t>López-Pernas</a:t>
            </a:r>
            <a:r>
              <a:rPr lang="sv-SE" sz="1600" dirty="0">
                <a:solidFill>
                  <a:schemeClr val="dk1"/>
                </a:solidFill>
                <a:latin typeface="Gill Sans"/>
                <a:ea typeface="Gill Sans"/>
                <a:cs typeface="Gill Sans"/>
                <a:sym typeface="Gill Sans"/>
              </a:rPr>
              <a:t>, 2021)</a:t>
            </a:r>
            <a:endParaRPr sz="1600" dirty="0">
              <a:solidFill>
                <a:schemeClr val="dk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7F95AE17D1204BA979E39441BEB336" ma:contentTypeVersion="13" ma:contentTypeDescription="Create a new document." ma:contentTypeScope="" ma:versionID="1bbfdd85b2aca45080ad53979a3bb895">
  <xsd:schema xmlns:xsd="http://www.w3.org/2001/XMLSchema" xmlns:xs="http://www.w3.org/2001/XMLSchema" xmlns:p="http://schemas.microsoft.com/office/2006/metadata/properties" xmlns:ns2="9d63d0cb-c2d3-431f-859d-b4787cb951d8" xmlns:ns3="2b8cdf7f-d08b-4294-b792-6a376f3fcf3d" targetNamespace="http://schemas.microsoft.com/office/2006/metadata/properties" ma:root="true" ma:fieldsID="195d1e3b547fc4ab3fbc5ecc31669dd8" ns2:_="" ns3:_="">
    <xsd:import namespace="9d63d0cb-c2d3-431f-859d-b4787cb951d8"/>
    <xsd:import namespace="2b8cdf7f-d08b-4294-b792-6a376f3fcf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3d0cb-c2d3-431f-859d-b4787cb95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8cdf7f-d08b-4294-b792-6a376f3fcf3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524957-00B0-4701-87E0-98EDBCBFA663}"/>
</file>

<file path=customXml/itemProps2.xml><?xml version="1.0" encoding="utf-8"?>
<ds:datastoreItem xmlns:ds="http://schemas.openxmlformats.org/officeDocument/2006/customXml" ds:itemID="{4607923A-BFD5-4B96-A16D-C8DB6DFC15A3}"/>
</file>

<file path=customXml/itemProps3.xml><?xml version="1.0" encoding="utf-8"?>
<ds:datastoreItem xmlns:ds="http://schemas.openxmlformats.org/officeDocument/2006/customXml" ds:itemID="{45D8C781-BADC-41A7-A8D9-95918C54C7A9}"/>
</file>

<file path=docProps/app.xml><?xml version="1.0" encoding="utf-8"?>
<Properties xmlns="http://schemas.openxmlformats.org/officeDocument/2006/extended-properties" xmlns:vt="http://schemas.openxmlformats.org/officeDocument/2006/docPropsVTypes">
  <Template>{E55E452D-FB68-AA46-A7EB-30B03692975A}tf10001071</Template>
  <TotalTime>47</TotalTime>
  <Words>1561</Words>
  <Application>Microsoft Macintosh PowerPoint</Application>
  <PresentationFormat>Widescreen</PresentationFormat>
  <Paragraphs>191</Paragraphs>
  <Slides>29</Slides>
  <Notes>28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Gill Sans</vt:lpstr>
      <vt:lpstr>Times New Roman</vt:lpstr>
      <vt:lpstr>Gill Sans MT</vt:lpstr>
      <vt:lpstr>Calibri</vt:lpstr>
      <vt:lpstr>Arial</vt:lpstr>
      <vt:lpstr>Libre Franklin</vt:lpstr>
      <vt:lpstr>Impact</vt:lpstr>
      <vt:lpstr>Noto Sans Symbols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HYBRIDisering och design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Bergdahl</dc:creator>
  <cp:lastModifiedBy>NiN -</cp:lastModifiedBy>
  <cp:revision>4</cp:revision>
  <dcterms:created xsi:type="dcterms:W3CDTF">2020-09-22T06:05:54Z</dcterms:created>
  <dcterms:modified xsi:type="dcterms:W3CDTF">2022-02-10T13:11:38Z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33ddd7-1257-4ba5-ada2-946477a24b3b_Enabled">
    <vt:lpwstr>true</vt:lpwstr>
  </property>
  <property fmtid="{D5CDD505-2E9C-101B-9397-08002B2CF9AE}" pid="3" name="MSIP_Label_2733ddd7-1257-4ba5-ada2-946477a24b3b_SetDate">
    <vt:lpwstr>2021-09-21T15:29:26Z</vt:lpwstr>
  </property>
  <property fmtid="{D5CDD505-2E9C-101B-9397-08002B2CF9AE}" pid="4" name="MSIP_Label_2733ddd7-1257-4ba5-ada2-946477a24b3b_Method">
    <vt:lpwstr>Privileged</vt:lpwstr>
  </property>
  <property fmtid="{D5CDD505-2E9C-101B-9397-08002B2CF9AE}" pid="5" name="MSIP_Label_2733ddd7-1257-4ba5-ada2-946477a24b3b_Name">
    <vt:lpwstr>2733ddd7-1257-4ba5-ada2-946477a24b3b</vt:lpwstr>
  </property>
  <property fmtid="{D5CDD505-2E9C-101B-9397-08002B2CF9AE}" pid="6" name="MSIP_Label_2733ddd7-1257-4ba5-ada2-946477a24b3b_SiteId">
    <vt:lpwstr>3e85874b-2d85-4c47-ab4c-d44ae5644292</vt:lpwstr>
  </property>
  <property fmtid="{D5CDD505-2E9C-101B-9397-08002B2CF9AE}" pid="7" name="MSIP_Label_2733ddd7-1257-4ba5-ada2-946477a24b3b_ActionId">
    <vt:lpwstr>7d5b9e84-02dd-4c9e-8b78-ca0947423575</vt:lpwstr>
  </property>
  <property fmtid="{D5CDD505-2E9C-101B-9397-08002B2CF9AE}" pid="8" name="MSIP_Label_2733ddd7-1257-4ba5-ada2-946477a24b3b_ContentBits">
    <vt:lpwstr>0</vt:lpwstr>
  </property>
  <property fmtid="{D5CDD505-2E9C-101B-9397-08002B2CF9AE}" pid="9" name="ContentTypeId">
    <vt:lpwstr>0x0101006C7F95AE17D1204BA979E39441BEB336</vt:lpwstr>
  </property>
</Properties>
</file>