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4"/>
  </p:sldMasterIdLst>
  <p:notesMasterIdLst>
    <p:notesMasterId r:id="rId6"/>
  </p:notesMasterIdLst>
  <p:sldIdLst>
    <p:sldId id="271" r:id="rId5"/>
  </p:sldIdLst>
  <p:sldSz cx="9144000" cy="5143500" type="screen16x9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2" userDrawn="1">
          <p15:clr>
            <a:srgbClr val="A4A3A4"/>
          </p15:clr>
        </p15:guide>
        <p15:guide id="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34580"/>
    <p:restoredTop sz="86410"/>
  </p:normalViewPr>
  <p:slideViewPr>
    <p:cSldViewPr>
      <p:cViewPr varScale="1">
        <p:scale>
          <a:sx n="172" d="100"/>
          <a:sy n="172" d="100"/>
        </p:scale>
        <p:origin x="1480" y="192"/>
      </p:cViewPr>
      <p:guideLst>
        <p:guide orient="horz" pos="622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v-S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F6DBA7-38D3-4FF9-B176-AA5B07999DD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39290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46F7F2-0AC6-42C4-AF75-0E3235EF92F5}" type="datetime4">
              <a:rPr lang="sv-SE" smtClean="0"/>
              <a:t>13 december 2021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Eric Westman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59C56-CB7E-413F-8971-4226A1EF682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1576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 userDrawn="1"/>
        </p:nvSpPr>
        <p:spPr bwMode="auto">
          <a:xfrm>
            <a:off x="107504" y="123478"/>
            <a:ext cx="8930134" cy="4896544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57300"/>
            <a:ext cx="7772400" cy="857250"/>
          </a:xfrm>
        </p:spPr>
        <p:txBody>
          <a:bodyPr anchor="ctr"/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noProof="0"/>
              <a:t>Klicka här för att ändra format</a:t>
            </a:r>
            <a:endParaRPr lang="sv-SE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265412"/>
            <a:ext cx="7772400" cy="1314450"/>
          </a:xfrm>
        </p:spPr>
        <p:txBody>
          <a:bodyPr/>
          <a:lstStyle>
            <a:lvl1pPr marL="0" indent="0">
              <a:buFont typeface="Wingdings" charset="2"/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 noProof="0"/>
              <a:t>Klicka här för att ändra format på underrubrik i bakgrunden</a:t>
            </a:r>
            <a:endParaRPr lang="sv-SE" noProof="0" dirty="0"/>
          </a:p>
        </p:txBody>
      </p:sp>
      <p:pic>
        <p:nvPicPr>
          <p:cNvPr id="9" name="Bildobjekt 8" descr="ki_logo_ne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4883" y="195486"/>
            <a:ext cx="1599605" cy="79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226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790575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707654"/>
            <a:ext cx="7772400" cy="2969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4857750"/>
            <a:ext cx="19050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fld id="{E270B2FC-3D33-4EE2-A139-D0F1997140AD}" type="datetime4">
              <a:rPr lang="sv-SE" smtClean="0"/>
              <a:t>13 december 2021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4857750"/>
            <a:ext cx="28956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sv-SE"/>
              <a:t>Eric Westman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4857750"/>
            <a:ext cx="685800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2"/>
                </a:solidFill>
                <a:latin typeface="+mn-lt"/>
              </a:defRPr>
            </a:lvl1pPr>
          </a:lstStyle>
          <a:p>
            <a:fld id="{B5C8723E-5A40-4F9A-B83B-0F0B7FEF2706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533400" y="4800600"/>
            <a:ext cx="83058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v-SE"/>
          </a:p>
        </p:txBody>
      </p:sp>
      <p:pic>
        <p:nvPicPr>
          <p:cNvPr id="9" name="Picture 10" descr="KI-Logo_rgb.tif                                                001030A5Macintosh HD                   BBA748FD: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726" y="182563"/>
            <a:ext cx="1329148" cy="54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5735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à"/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1400">
          <a:solidFill>
            <a:schemeClr val="accent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2"/>
        <a:buChar char="à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18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sv/m%C3%A4nniskor-folkmassa-individer-304353/" TargetMode="External"/><Relationship Id="rId3" Type="http://schemas.openxmlformats.org/officeDocument/2006/relationships/hyperlink" Target="http://www.life-time.se/forskning/" TargetMode="External"/><Relationship Id="rId7" Type="http://schemas.openxmlformats.org/officeDocument/2006/relationships/image" Target="../media/image7.png"/><Relationship Id="rId12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0.jpeg"/><Relationship Id="rId5" Type="http://schemas.openxmlformats.org/officeDocument/2006/relationships/image" Target="../media/image5.jpeg"/><Relationship Id="rId10" Type="http://schemas.openxmlformats.org/officeDocument/2006/relationships/image" Target="../media/image9.jpe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668345" y="4857750"/>
            <a:ext cx="1152128" cy="237189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04D14DA-478F-45F5-8F79-1AD998381EB4}" type="datetime4">
              <a:rPr kumimoji="0" lang="sv-SE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 december 2021</a:t>
            </a:fld>
            <a:endParaRPr kumimoji="0" lang="sv-SE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Uppdaterad 13 december 2021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19697" y="334517"/>
            <a:ext cx="7772400" cy="413023"/>
          </a:xfrm>
        </p:spPr>
        <p:txBody>
          <a:bodyPr/>
          <a:lstStyle/>
          <a:p>
            <a:r>
              <a:rPr lang="sv-SE" dirty="0"/>
              <a:t>Två minuter i NVS värld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EA6A865D-D579-4BE2-AFEE-D69994CB18F2}"/>
              </a:ext>
            </a:extLst>
          </p:cNvPr>
          <p:cNvSpPr txBox="1"/>
          <p:nvPr/>
        </p:nvSpPr>
        <p:spPr>
          <a:xfrm>
            <a:off x="251520" y="1835362"/>
            <a:ext cx="2111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sv-SE" sz="1200" dirty="0">
                <a:latin typeface="+mn-lt"/>
              </a:rPr>
              <a:t>Drygt 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500 </a:t>
            </a:r>
            <a:r>
              <a:rPr lang="sv-SE" sz="1200" dirty="0">
                <a:latin typeface="+mn-lt"/>
              </a:rPr>
              <a:t>anställda +</a:t>
            </a:r>
          </a:p>
          <a:p>
            <a:pPr lvl="0" algn="ctr">
              <a:defRPr/>
            </a:pPr>
            <a:r>
              <a:rPr lang="sv-SE" sz="1200" dirty="0">
                <a:latin typeface="+mn-lt"/>
              </a:rPr>
              <a:t>300 anknutna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D2883425-D9AD-4422-9952-05270839A9F1}"/>
              </a:ext>
            </a:extLst>
          </p:cNvPr>
          <p:cNvSpPr txBox="1"/>
          <p:nvPr/>
        </p:nvSpPr>
        <p:spPr>
          <a:xfrm>
            <a:off x="7087328" y="1878531"/>
            <a:ext cx="1949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503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miljoner 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 omsättning</a:t>
            </a:r>
          </a:p>
        </p:txBody>
      </p:sp>
      <p:sp>
        <p:nvSpPr>
          <p:cNvPr id="17" name="Platshållare för innehåll 16">
            <a:extLst>
              <a:ext uri="{FF2B5EF4-FFF2-40B4-BE49-F238E27FC236}">
                <a16:creationId xmlns:a16="http://schemas.microsoft.com/office/drawing/2014/main" id="{ED49DCDB-A90B-43AF-B8A9-423443158E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9384" y="2715766"/>
            <a:ext cx="5807112" cy="2141984"/>
          </a:xfrm>
        </p:spPr>
        <p:txBody>
          <a:bodyPr/>
          <a:lstStyle/>
          <a:p>
            <a:r>
              <a:rPr lang="sv-SE" sz="1400" dirty="0"/>
              <a:t>NVS har över 40% av KI:s utbildning </a:t>
            </a:r>
            <a:r>
              <a:rPr lang="sv-SE" sz="1200" i="1" dirty="0"/>
              <a:t>(program, kompletteringsutbildningar, kurser och uppdragsutbildning)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1400" dirty="0"/>
              <a:t>Program: Arbetsterapeutprogrammet, fysioterapeutprogrammet, sjuksköterskeprogrammet samt </a:t>
            </a:r>
            <a:r>
              <a:rPr lang="sv-SE" sz="1400" dirty="0" err="1"/>
              <a:t>specialistsjuksköterske</a:t>
            </a:r>
            <a:r>
              <a:rPr lang="sv-SE" sz="1400" dirty="0"/>
              <a:t>-programmet med elva olika inriktningar och del i läkarprogrammet.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1400" dirty="0"/>
              <a:t>Internationellt ledande forskning inom åldrande, demens, epidemiologi och vårdvetenskap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1400" dirty="0"/>
              <a:t>Utvecklar framtidens hälso- och sjukvård i nära samverkan med vårdgivare</a:t>
            </a:r>
          </a:p>
          <a:p>
            <a:endParaRPr lang="sv-SE" sz="900" dirty="0"/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252FE0AF-20F6-44E7-ACD5-19F919FC5FB7}"/>
              </a:ext>
            </a:extLst>
          </p:cNvPr>
          <p:cNvSpPr txBox="1"/>
          <p:nvPr/>
        </p:nvSpPr>
        <p:spPr>
          <a:xfrm>
            <a:off x="5741401" y="1875868"/>
            <a:ext cx="1646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8">
              <a:defRPr/>
            </a:pPr>
            <a:r>
              <a:rPr lang="sv-SE" sz="1200" dirty="0">
                <a:latin typeface="+mn-lt"/>
              </a:rPr>
              <a:t>869 publikationer </a:t>
            </a:r>
            <a:br>
              <a:rPr lang="sv-SE" sz="1200" dirty="0">
                <a:latin typeface="+mn-lt"/>
              </a:rPr>
            </a:br>
            <a:r>
              <a:rPr lang="sv-SE" sz="1200" dirty="0">
                <a:latin typeface="+mn-lt"/>
              </a:rPr>
              <a:t>Cf: 2,5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  <p:sp>
        <p:nvSpPr>
          <p:cNvPr id="32" name="textruta 31">
            <a:extLst>
              <a:ext uri="{FF2B5EF4-FFF2-40B4-BE49-F238E27FC236}">
                <a16:creationId xmlns:a16="http://schemas.microsoft.com/office/drawing/2014/main" id="{DCA63B29-3CB5-4403-A142-04D4EF078D2C}"/>
              </a:ext>
            </a:extLst>
          </p:cNvPr>
          <p:cNvSpPr txBox="1"/>
          <p:nvPr/>
        </p:nvSpPr>
        <p:spPr>
          <a:xfrm>
            <a:off x="2354280" y="1855874"/>
            <a:ext cx="12843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2000 studenter</a:t>
            </a:r>
          </a:p>
        </p:txBody>
      </p:sp>
      <p:pic>
        <p:nvPicPr>
          <p:cNvPr id="31" name="Bildobjekt 30">
            <a:extLst>
              <a:ext uri="{FF2B5EF4-FFF2-40B4-BE49-F238E27FC236}">
                <a16:creationId xmlns:a16="http://schemas.microsoft.com/office/drawing/2014/main" id="{9E9E4431-836B-497E-96B4-C6216BE73734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002948" y="898457"/>
            <a:ext cx="1368000" cy="864000"/>
          </a:xfrm>
          <a:prstGeom prst="rect">
            <a:avLst/>
          </a:prstGeom>
        </p:spPr>
      </p:pic>
      <p:sp>
        <p:nvSpPr>
          <p:cNvPr id="36" name="textruta 35">
            <a:extLst>
              <a:ext uri="{FF2B5EF4-FFF2-40B4-BE49-F238E27FC236}">
                <a16:creationId xmlns:a16="http://schemas.microsoft.com/office/drawing/2014/main" id="{D902CFC8-1EC6-4D2C-8D6B-F6B9CCF21954}"/>
              </a:ext>
            </a:extLst>
          </p:cNvPr>
          <p:cNvSpPr txBox="1"/>
          <p:nvPr/>
        </p:nvSpPr>
        <p:spPr>
          <a:xfrm>
            <a:off x="4079602" y="1878531"/>
            <a:ext cx="1315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160 doktorander </a:t>
            </a:r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A0BAA7D2-E9CD-4DE4-B3B8-0BFA762C7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574" y="2286001"/>
            <a:ext cx="3313538" cy="460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1800" kern="0" dirty="0">
                <a:solidFill>
                  <a:srgbClr val="000000"/>
                </a:solidFill>
                <a:latin typeface="Arial"/>
              </a:rPr>
              <a:t>Sju</a:t>
            </a:r>
            <a:r>
              <a:rPr kumimoji="0" lang="sv-SE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  <a:r>
              <a:rPr lang="sv-SE" sz="1800" kern="0" dirty="0">
                <a:solidFill>
                  <a:srgbClr val="000000"/>
                </a:solidFill>
                <a:latin typeface="Arial"/>
              </a:rPr>
              <a:t>sektioner</a:t>
            </a:r>
            <a:r>
              <a:rPr kumimoji="0" lang="sv-SE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på två campus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862FD2C8-E9E6-4B76-A2F9-C30BB53B9990}"/>
              </a:ext>
            </a:extLst>
          </p:cNvPr>
          <p:cNvPicPr preferRelativeResize="0"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171" y="2758281"/>
            <a:ext cx="1006048" cy="720000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958BC477-0268-47AD-9FA4-41D500BDF71C}"/>
              </a:ext>
            </a:extLst>
          </p:cNvPr>
          <p:cNvPicPr preferRelativeResize="0">
            <a:picLocks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91" y="3811294"/>
            <a:ext cx="1006047" cy="720000"/>
          </a:xfrm>
          <a:prstGeom prst="rect">
            <a:avLst/>
          </a:prstGeom>
        </p:spPr>
      </p:pic>
      <p:pic>
        <p:nvPicPr>
          <p:cNvPr id="8" name="Picture 16" descr="Forskningshuset Neo. Skissbild: Tengbom.">
            <a:extLst>
              <a:ext uri="{FF2B5EF4-FFF2-40B4-BE49-F238E27FC236}">
                <a16:creationId xmlns:a16="http://schemas.microsoft.com/office/drawing/2014/main" id="{DE90EC9C-7116-4FED-BB12-7CA2BCC5A4C3}"/>
              </a:ext>
            </a:extLst>
          </p:cNvPr>
          <p:cNvPicPr preferRelativeResize="0"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652" y="2758281"/>
            <a:ext cx="99413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Bildobjekt 33">
            <a:extLst>
              <a:ext uri="{FF2B5EF4-FFF2-40B4-BE49-F238E27FC236}">
                <a16:creationId xmlns:a16="http://schemas.microsoft.com/office/drawing/2014/main" id="{33ACE873-4B48-4948-88F6-B9E08BF33360}"/>
              </a:ext>
            </a:extLst>
          </p:cNvPr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96620" y="895998"/>
            <a:ext cx="1368000" cy="86400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C64723DC-D946-4AFC-8966-72EC230C8552}"/>
              </a:ext>
            </a:extLst>
          </p:cNvPr>
          <p:cNvPicPr preferRelativeResize="0">
            <a:picLocks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338" y="3824525"/>
            <a:ext cx="994130" cy="720000"/>
          </a:xfrm>
          <a:prstGeom prst="rect">
            <a:avLst/>
          </a:prstGeom>
        </p:spPr>
      </p:pic>
      <p:sp>
        <p:nvSpPr>
          <p:cNvPr id="37" name="textruta 36">
            <a:extLst>
              <a:ext uri="{FF2B5EF4-FFF2-40B4-BE49-F238E27FC236}">
                <a16:creationId xmlns:a16="http://schemas.microsoft.com/office/drawing/2014/main" id="{6CF1C02E-39AA-4780-9DF6-E15172952099}"/>
              </a:ext>
            </a:extLst>
          </p:cNvPr>
          <p:cNvSpPr txBox="1"/>
          <p:nvPr/>
        </p:nvSpPr>
        <p:spPr>
          <a:xfrm>
            <a:off x="324546" y="3462249"/>
            <a:ext cx="1529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Zanderska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/ANA23 </a:t>
            </a:r>
          </a:p>
        </p:txBody>
      </p:sp>
      <p:sp>
        <p:nvSpPr>
          <p:cNvPr id="39" name="textruta 38">
            <a:extLst>
              <a:ext uri="{FF2B5EF4-FFF2-40B4-BE49-F238E27FC236}">
                <a16:creationId xmlns:a16="http://schemas.microsoft.com/office/drawing/2014/main" id="{406FFFFA-48F4-47B7-A63E-7C4741F3E469}"/>
              </a:ext>
            </a:extLst>
          </p:cNvPr>
          <p:cNvSpPr txBox="1"/>
          <p:nvPr/>
        </p:nvSpPr>
        <p:spPr>
          <a:xfrm>
            <a:off x="1519217" y="3458267"/>
            <a:ext cx="1315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Neo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4" name="textruta 43">
            <a:extLst>
              <a:ext uri="{FF2B5EF4-FFF2-40B4-BE49-F238E27FC236}">
                <a16:creationId xmlns:a16="http://schemas.microsoft.com/office/drawing/2014/main" id="{A76A364A-8900-46F6-9790-B647CA1E5BA7}"/>
              </a:ext>
            </a:extLst>
          </p:cNvPr>
          <p:cNvSpPr txBox="1"/>
          <p:nvPr/>
        </p:nvSpPr>
        <p:spPr>
          <a:xfrm>
            <a:off x="680776" y="4504588"/>
            <a:ext cx="1315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Bioclinicum</a:t>
            </a: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textruta 45">
            <a:extLst>
              <a:ext uri="{FF2B5EF4-FFF2-40B4-BE49-F238E27FC236}">
                <a16:creationId xmlns:a16="http://schemas.microsoft.com/office/drawing/2014/main" id="{D3576B9F-5B62-446F-A349-91EC72EBD01C}"/>
              </a:ext>
            </a:extLst>
          </p:cNvPr>
          <p:cNvSpPr txBox="1"/>
          <p:nvPr/>
        </p:nvSpPr>
        <p:spPr>
          <a:xfrm>
            <a:off x="1533833" y="4511326"/>
            <a:ext cx="13151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Widerströmska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t> </a:t>
            </a:r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95B9A8DA-949D-4FC1-B94E-90A914A3FA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6051" y="2360863"/>
            <a:ext cx="4045071" cy="301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Forskning och utbildning</a:t>
            </a:r>
          </a:p>
        </p:txBody>
      </p:sp>
      <p:pic>
        <p:nvPicPr>
          <p:cNvPr id="28" name="Picture 4">
            <a:extLst>
              <a:ext uri="{FF2B5EF4-FFF2-40B4-BE49-F238E27FC236}">
                <a16:creationId xmlns:a16="http://schemas.microsoft.com/office/drawing/2014/main" id="{02790B68-1DD2-4EEF-B09B-39A93C4EF9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019" y="877338"/>
            <a:ext cx="1284361" cy="85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Ekonomi, råd och stöd - Sunne|Värmland">
            <a:extLst>
              <a:ext uri="{FF2B5EF4-FFF2-40B4-BE49-F238E27FC236}">
                <a16:creationId xmlns:a16="http://schemas.microsoft.com/office/drawing/2014/main" id="{246CDCF5-7CCD-4F71-8637-73030943C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680" y="904688"/>
            <a:ext cx="1544833" cy="87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KTH-forskningen som fick störst genomslag | KTH">
            <a:extLst>
              <a:ext uri="{FF2B5EF4-FFF2-40B4-BE49-F238E27FC236}">
                <a16:creationId xmlns:a16="http://schemas.microsoft.com/office/drawing/2014/main" id="{4DD39E7E-11FB-4D77-8904-DC956A7ACF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855" y="895998"/>
            <a:ext cx="1258905" cy="85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135653"/>
      </p:ext>
    </p:extLst>
  </p:cSld>
  <p:clrMapOvr>
    <a:masterClrMapping/>
  </p:clrMapOvr>
</p:sld>
</file>

<file path=ppt/theme/theme1.xml><?xml version="1.0" encoding="utf-8"?>
<a:theme xmlns:a="http://schemas.openxmlformats.org/drawingml/2006/main" name="18_9_powerpointmall_ki_plommon_SV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70052"/>
      </a:accent1>
      <a:accent2>
        <a:srgbClr val="9FE6E9"/>
      </a:accent2>
      <a:accent3>
        <a:srgbClr val="FFFFFF"/>
      </a:accent3>
      <a:accent4>
        <a:srgbClr val="000000"/>
      </a:accent4>
      <a:accent5>
        <a:srgbClr val="C3AAB3"/>
      </a:accent5>
      <a:accent6>
        <a:srgbClr val="90D0D3"/>
      </a:accent6>
      <a:hlink>
        <a:srgbClr val="D40963"/>
      </a:hlink>
      <a:folHlink>
        <a:srgbClr val="CBCBCB"/>
      </a:folHlink>
    </a:clrScheme>
    <a:fontScheme name="Office-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346179B6AF4644B8783092A3195A3E0" ma:contentTypeVersion="6" ma:contentTypeDescription="Skapa ett nytt dokument." ma:contentTypeScope="" ma:versionID="84b84e01165a831656ff7ecf08bd8407">
  <xsd:schema xmlns:xsd="http://www.w3.org/2001/XMLSchema" xmlns:xs="http://www.w3.org/2001/XMLSchema" xmlns:p="http://schemas.microsoft.com/office/2006/metadata/properties" xmlns:ns3="4afdece2-12fb-45aa-b2a6-410547ae9b47" targetNamespace="http://schemas.microsoft.com/office/2006/metadata/properties" ma:root="true" ma:fieldsID="1460f72d6fcc180f9aee435d29673b13" ns3:_="">
    <xsd:import namespace="4afdece2-12fb-45aa-b2a6-410547ae9b4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dece2-12fb-45aa-b2a6-410547ae9b4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DDE9D62-9E93-4253-822C-CB0A07D53A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fdece2-12fb-45aa-b2a6-410547ae9b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B473F1F-C9B5-482F-A0DB-28AF2EB429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26E2386-029C-4527-9349-DCA28035A2A7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4afdece2-12fb-45aa-b2a6-410547ae9b47"/>
    <ds:schemaRef ds:uri="http://purl.org/dc/terms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16_9_powerpointmall_ki_plommon_SVE</Template>
  <TotalTime>4002</TotalTime>
  <Words>102</Words>
  <Application>Microsoft Macintosh PowerPoint</Application>
  <PresentationFormat>Bildspel på skärmen (16:9)</PresentationFormat>
  <Paragraphs>19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Times</vt:lpstr>
      <vt:lpstr>Wingdings</vt:lpstr>
      <vt:lpstr>18_9_powerpointmall_ki_plommon_SVE</vt:lpstr>
      <vt:lpstr>Två minuter i NVS värld</vt:lpstr>
    </vt:vector>
  </TitlesOfParts>
  <Company>Karolinska Institutet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Karolinska Institutet</dc:creator>
  <cp:lastModifiedBy>Annika Clemes</cp:lastModifiedBy>
  <cp:revision>49</cp:revision>
  <cp:lastPrinted>2019-10-07T14:26:57Z</cp:lastPrinted>
  <dcterms:created xsi:type="dcterms:W3CDTF">2017-07-03T12:55:28Z</dcterms:created>
  <dcterms:modified xsi:type="dcterms:W3CDTF">2021-12-13T15:28:53Z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0x010100F346179B6AF4644B8783092A3195A3E0</vt:lpwstr>
  </property>
</Properties>
</file>