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72" r:id="rId7"/>
    <p:sldId id="273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2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1BA1A-04D8-439A-9C24-4E2517A48545}" v="72" dt="2021-10-28T13:21:43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9A21C-7D33-4C7C-926B-949D89BAC45D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66286-7C46-4FE6-82E6-6F8BCF87DC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77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BF83BB-AB34-4186-96F5-3D5D65A5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86F113-B8F0-451E-BB4D-A7A8DCFE9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19695D-1253-4A21-ACAC-24F4BDEE9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1303D5-3815-4956-A930-A0BAD6F0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07B45E-2BC6-4C5E-9AB8-A0341D6B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39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8DDEA4-2F87-4F2C-BC33-011A0206B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FFCB292-7A86-4308-AB02-71C5EDFF0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A68B5-920E-4929-B257-1FD83585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7C1567-404C-4530-87E9-6095181A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A379A9-7C60-4FA0-9F4B-E7C0C88D5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490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E372FE2-DA72-4C38-B397-989B6C163C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3814F1-5D8D-4547-91EB-09D0B9082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33D59A-596B-4EB1-8004-10CB6DA5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1F0A662-3B3C-4787-B5BA-DB0C2E4C1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6FEE45-6A24-4536-B5D4-214E7EF7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566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B50E78-04B7-47F5-ACCA-1DFB36C5C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81BD21-0092-481E-96A0-95E58CB75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7F6508-A4BC-4FBF-916F-2185965A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F0F9748-1EA5-4AC3-99DD-5189D96B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5FF7FE-CFF7-45BD-96B0-4CFA1EBAF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140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631E71-CB1D-4BC5-81D1-41913C66E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879589-A2DE-489E-B486-92D08A81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B57E47-AD1A-49BF-84AA-322968545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EDED073-A9E5-426D-9C76-F82980A22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94C39E2-AA99-48EB-8EC0-EDC101E9A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23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7A21FD-84C4-43CC-8031-8193BA07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B62D28-DE13-4AF0-B8DC-C6E0FC7CDE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020B663-219D-4DFD-ABF1-C705FE453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FB25B5-458D-447A-8D0E-48F6B566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AF22324-8407-49E5-840F-AC5BE6EB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98ABD3F-DEBB-4A45-8057-BB43C797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11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1DFC0-894D-4093-BA2D-87F30AB5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06E126-E043-478D-8B21-1056EBF76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E14CFD1-F6BB-4248-A7E3-D4CD3700D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06259E5-E7EF-45C1-A23F-CEFBBFB15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6B170C7-1ADD-4F44-9242-44606E774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F6A3B40-320B-48D8-B2D8-C47620B4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8BB4261-5A45-4066-BD1B-216F8266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4FD3CB2-8E33-4057-88ED-31B831D7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662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C02A2B-F6DF-4AC6-9DEA-07568073B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B55654E-DB35-4934-B7DA-BC1DFC8A6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A94DF0-C9CC-4802-82B0-AE9448C9D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53F17E8-512E-4974-99AA-07C3C59B2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5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6F022F3-6422-4B63-9864-AF7A2F85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D2E2618-F945-44FB-A5A7-23DDA8DC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654676-670B-4700-AAC1-5FF84D64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39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251A67-E0C9-4373-85B4-1CA98BAA2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AF3FA2-7F10-4CD4-AE85-56EC15669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358E4D5-DED0-4ADF-B079-B6B0E1F13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86600F-A5C8-4ED2-AA25-BB2A77F2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25502C7-451E-424C-9157-481518F32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682A75-3C6D-4425-8B48-4E6D3868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026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E440D-EDF4-4310-8E21-6B77C51DF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88C5446-5772-457F-98F8-6EDCD8259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238613-64C4-45B4-BF88-0E83BF37F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4864FF-FB40-4BF8-BBFC-D85CBDF67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E438A1-E08F-457A-B286-866104F7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755831C-81F5-4717-840C-F2DDF4E8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53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6720ED1-5C61-48FA-8DC8-985168318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8E0110E-0D88-4F11-B469-364BE4F73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94F8D1-A8D6-4407-A1CC-40D016038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473FA-69A3-45B9-84E9-B6A1573D77B1}" type="datetimeFigureOut">
              <a:rPr lang="sv-SE" smtClean="0"/>
              <a:t>2021-11-30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DA9439-4916-4BAD-B151-5A5CAD586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69E2D7-7CEA-4165-9EFD-B1C98C844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86DB5-2859-42A8-8F39-DEBE07F35A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06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hyperlink" Target="https://medarbetare.ki.s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edarbetare.ki.se/" TargetMode="External"/><Relationship Id="rId3" Type="http://schemas.openxmlformats.org/officeDocument/2006/relationships/image" Target="../media/image1.png"/><Relationship Id="rId7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medarbetare.ki.se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arbetare.ki.s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793ACA3E-5270-4BE6-843F-F59CA16CD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9559" y="714778"/>
            <a:ext cx="3220548" cy="1655762"/>
          </a:xfrm>
          <a:prstGeom prst="rect">
            <a:avLst/>
          </a:prstGeom>
        </p:spPr>
      </p:pic>
      <p:sp>
        <p:nvSpPr>
          <p:cNvPr id="5" name="Underrubrik 2">
            <a:extLst>
              <a:ext uri="{FF2B5EF4-FFF2-40B4-BE49-F238E27FC236}">
                <a16:creationId xmlns:a16="http://schemas.microsoft.com/office/drawing/2014/main" id="{588ECD54-3F69-436B-94AF-691ED42BF400}"/>
              </a:ext>
            </a:extLst>
          </p:cNvPr>
          <p:cNvSpPr txBox="1">
            <a:spLocks/>
          </p:cNvSpPr>
          <p:nvPr/>
        </p:nvSpPr>
        <p:spPr>
          <a:xfrm>
            <a:off x="1668162" y="260111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Introduktion i Primula för HR</a:t>
            </a:r>
            <a:br>
              <a:rPr lang="sv-SE" sz="3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sv-SE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-Registrera anställningsavtal/bevis</a:t>
            </a:r>
          </a:p>
        </p:txBody>
      </p:sp>
    </p:spTree>
    <p:extLst>
      <p:ext uri="{BB962C8B-B14F-4D97-AF65-F5344CB8AC3E}">
        <p14:creationId xmlns:p14="http://schemas.microsoft.com/office/powerpoint/2010/main" val="306203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53398DD0-77F6-46E8-B187-FF94B0774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4424" y="252412"/>
            <a:ext cx="1685925" cy="866775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611F667-187E-485E-97CB-C559FA61FAB6}"/>
              </a:ext>
            </a:extLst>
          </p:cNvPr>
          <p:cNvSpPr txBox="1"/>
          <p:nvPr/>
        </p:nvSpPr>
        <p:spPr>
          <a:xfrm>
            <a:off x="2949352" y="139859"/>
            <a:ext cx="5725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Registrera anställningsavtal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850CE38-35F0-4A53-B4BA-7DD76FEB59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7" t="9400" r="61995" b="-3333"/>
          <a:stretch/>
        </p:blipFill>
        <p:spPr>
          <a:xfrm>
            <a:off x="241650" y="1119187"/>
            <a:ext cx="4868757" cy="10046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Ellips 6">
            <a:extLst>
              <a:ext uri="{FF2B5EF4-FFF2-40B4-BE49-F238E27FC236}">
                <a16:creationId xmlns:a16="http://schemas.microsoft.com/office/drawing/2014/main" id="{46BC31F7-DF4A-4658-84A4-F66156E45DA4}"/>
              </a:ext>
            </a:extLst>
          </p:cNvPr>
          <p:cNvSpPr/>
          <p:nvPr/>
        </p:nvSpPr>
        <p:spPr>
          <a:xfrm>
            <a:off x="2583567" y="1655952"/>
            <a:ext cx="635431" cy="552591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C8109BD-7C3F-4DAD-A7E4-314589A3664F}"/>
              </a:ext>
            </a:extLst>
          </p:cNvPr>
          <p:cNvSpPr txBox="1"/>
          <p:nvPr/>
        </p:nvSpPr>
        <p:spPr>
          <a:xfrm>
            <a:off x="190563" y="2348345"/>
            <a:ext cx="493873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Ny person: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Öppna ett personärende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Fyll i person-/samordnings- eller </a:t>
            </a:r>
            <a:r>
              <a:rPr lang="sv-SE" sz="14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fiktivtnummer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samt namn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Klicka på ”Ny person”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Fyll i adress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Ev. Utlandsadress, glöm ej komma tecken mellan gatuadress och postnummer och postadress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Arbetsställe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Tjänstgöringsort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 man fått </a:t>
            </a:r>
            <a:r>
              <a:rPr lang="sv-SE" sz="14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skattesedel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kan man fylla i skattetabell </a:t>
            </a:r>
            <a:b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ex. skattetabell 32 fyller man i 320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Anst. </a:t>
            </a:r>
            <a:r>
              <a:rPr lang="sv-SE" sz="14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Mynd</a:t>
            </a:r>
            <a:endParaRPr lang="sv-SE" sz="1400" dirty="0">
              <a:solidFill>
                <a:srgbClr val="75205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Schablonsemester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Barnknappen (kan anställd fylla i själv i PA-webben)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Klicka på ”Avsluta”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23" name="Bildobjekt 22">
            <a:extLst>
              <a:ext uri="{FF2B5EF4-FFF2-40B4-BE49-F238E27FC236}">
                <a16:creationId xmlns:a16="http://schemas.microsoft.com/office/drawing/2014/main" id="{67220B36-1C72-4E34-B0B1-F6C568430E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75" t="956" r="1"/>
          <a:stretch/>
        </p:blipFill>
        <p:spPr>
          <a:xfrm>
            <a:off x="5450661" y="1084551"/>
            <a:ext cx="3543404" cy="53772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textruta 23">
            <a:extLst>
              <a:ext uri="{FF2B5EF4-FFF2-40B4-BE49-F238E27FC236}">
                <a16:creationId xmlns:a16="http://schemas.microsoft.com/office/drawing/2014/main" id="{39F1BD57-D410-438C-93A3-B72005554196}"/>
              </a:ext>
            </a:extLst>
          </p:cNvPr>
          <p:cNvSpPr txBox="1"/>
          <p:nvPr/>
        </p:nvSpPr>
        <p:spPr>
          <a:xfrm>
            <a:off x="2532979" y="1432163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1.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86AB7CA6-3685-459A-B065-AEB257E3E5F1}"/>
              </a:ext>
            </a:extLst>
          </p:cNvPr>
          <p:cNvSpPr txBox="1"/>
          <p:nvPr/>
        </p:nvSpPr>
        <p:spPr>
          <a:xfrm>
            <a:off x="5431586" y="1054160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2.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C594FC8F-CAE0-4CCF-9733-8768F6274686}"/>
              </a:ext>
            </a:extLst>
          </p:cNvPr>
          <p:cNvSpPr txBox="1"/>
          <p:nvPr/>
        </p:nvSpPr>
        <p:spPr>
          <a:xfrm>
            <a:off x="8160910" y="1337223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3.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973D87FF-CC6A-4B68-8962-710FD665E808}"/>
              </a:ext>
            </a:extLst>
          </p:cNvPr>
          <p:cNvSpPr txBox="1"/>
          <p:nvPr/>
        </p:nvSpPr>
        <p:spPr>
          <a:xfrm>
            <a:off x="5426478" y="2174056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4.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3395634B-FB3A-43B6-A7CE-DF657CA4E860}"/>
              </a:ext>
            </a:extLst>
          </p:cNvPr>
          <p:cNvSpPr txBox="1"/>
          <p:nvPr/>
        </p:nvSpPr>
        <p:spPr>
          <a:xfrm>
            <a:off x="8262531" y="2040567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5.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05AD3CB8-E0E2-45CC-B7F1-306DC35BA100}"/>
              </a:ext>
            </a:extLst>
          </p:cNvPr>
          <p:cNvSpPr txBox="1"/>
          <p:nvPr/>
        </p:nvSpPr>
        <p:spPr>
          <a:xfrm>
            <a:off x="5772897" y="3304361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6.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050CC6E0-C861-49AA-B2F4-AE27941A2E35}"/>
              </a:ext>
            </a:extLst>
          </p:cNvPr>
          <p:cNvSpPr txBox="1"/>
          <p:nvPr/>
        </p:nvSpPr>
        <p:spPr>
          <a:xfrm>
            <a:off x="5765207" y="3612138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7.</a:t>
            </a: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B4B0CD3-7DB1-406C-8558-E03CE020E7E4}"/>
              </a:ext>
            </a:extLst>
          </p:cNvPr>
          <p:cNvSpPr txBox="1"/>
          <p:nvPr/>
        </p:nvSpPr>
        <p:spPr>
          <a:xfrm>
            <a:off x="5812001" y="3941276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8.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347141DB-263D-4CBF-B2EA-1BD10EFE4591}"/>
              </a:ext>
            </a:extLst>
          </p:cNvPr>
          <p:cNvSpPr txBox="1"/>
          <p:nvPr/>
        </p:nvSpPr>
        <p:spPr>
          <a:xfrm>
            <a:off x="8230090" y="5031746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9.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DC81DA8A-D730-4083-A846-88C4CDFC0173}"/>
              </a:ext>
            </a:extLst>
          </p:cNvPr>
          <p:cNvSpPr txBox="1"/>
          <p:nvPr/>
        </p:nvSpPr>
        <p:spPr>
          <a:xfrm>
            <a:off x="7633688" y="453335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10.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6786D19-3A8A-4BC9-87AC-39CD57EB53A8}"/>
              </a:ext>
            </a:extLst>
          </p:cNvPr>
          <p:cNvSpPr txBox="1"/>
          <p:nvPr/>
        </p:nvSpPr>
        <p:spPr>
          <a:xfrm>
            <a:off x="7016217" y="5619560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11.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EE77284F-1FF6-4182-B30B-A84FB21D7AC7}"/>
              </a:ext>
            </a:extLst>
          </p:cNvPr>
          <p:cNvSpPr txBox="1"/>
          <p:nvPr/>
        </p:nvSpPr>
        <p:spPr>
          <a:xfrm>
            <a:off x="6443242" y="5927337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12.</a:t>
            </a:r>
          </a:p>
        </p:txBody>
      </p:sp>
      <p:cxnSp>
        <p:nvCxnSpPr>
          <p:cNvPr id="37" name="Rak pilkoppling 36">
            <a:extLst>
              <a:ext uri="{FF2B5EF4-FFF2-40B4-BE49-F238E27FC236}">
                <a16:creationId xmlns:a16="http://schemas.microsoft.com/office/drawing/2014/main" id="{31BF49C2-0BCB-4EE9-9C07-5B958EAA40CE}"/>
              </a:ext>
            </a:extLst>
          </p:cNvPr>
          <p:cNvCxnSpPr>
            <a:cxnSpLocks/>
          </p:cNvCxnSpPr>
          <p:nvPr/>
        </p:nvCxnSpPr>
        <p:spPr>
          <a:xfrm>
            <a:off x="3157166" y="2143385"/>
            <a:ext cx="2058982" cy="288947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lips 39">
            <a:extLst>
              <a:ext uri="{FF2B5EF4-FFF2-40B4-BE49-F238E27FC236}">
                <a16:creationId xmlns:a16="http://schemas.microsoft.com/office/drawing/2014/main" id="{64C12B6E-CD29-423F-8F42-CB8694795F7B}"/>
              </a:ext>
            </a:extLst>
          </p:cNvPr>
          <p:cNvSpPr/>
          <p:nvPr/>
        </p:nvSpPr>
        <p:spPr>
          <a:xfrm>
            <a:off x="8377710" y="2168100"/>
            <a:ext cx="527109" cy="338448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cxnSp>
        <p:nvCxnSpPr>
          <p:cNvPr id="41" name="Rak pilkoppling 40">
            <a:extLst>
              <a:ext uri="{FF2B5EF4-FFF2-40B4-BE49-F238E27FC236}">
                <a16:creationId xmlns:a16="http://schemas.microsoft.com/office/drawing/2014/main" id="{FC72638B-C0A5-4225-8E97-2EED1C92B702}"/>
              </a:ext>
            </a:extLst>
          </p:cNvPr>
          <p:cNvCxnSpPr>
            <a:cxnSpLocks/>
            <a:stCxn id="40" idx="6"/>
          </p:cNvCxnSpPr>
          <p:nvPr/>
        </p:nvCxnSpPr>
        <p:spPr>
          <a:xfrm flipV="1">
            <a:off x="8904819" y="2168102"/>
            <a:ext cx="410612" cy="169222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Bildobjekt 45">
            <a:extLst>
              <a:ext uri="{FF2B5EF4-FFF2-40B4-BE49-F238E27FC236}">
                <a16:creationId xmlns:a16="http://schemas.microsoft.com/office/drawing/2014/main" id="{6964C8E9-6757-41AC-9E17-2A011611A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5431" y="1703311"/>
            <a:ext cx="2727166" cy="10104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6062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21CEC8B5-38E0-491E-AFA9-D4762E422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178" y="1076599"/>
            <a:ext cx="3518964" cy="51527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E67AA56B-C32B-4877-85B0-85B803178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4424" y="252412"/>
            <a:ext cx="1685925" cy="866775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C253ADD-6041-4F7F-89D8-E2DCB1684DB1}"/>
              </a:ext>
            </a:extLst>
          </p:cNvPr>
          <p:cNvSpPr txBox="1"/>
          <p:nvPr/>
        </p:nvSpPr>
        <p:spPr>
          <a:xfrm>
            <a:off x="2945137" y="301673"/>
            <a:ext cx="3853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Registrera anställningsavtal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D03CDE5-D45B-41E0-9528-F574D933418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95" t="7644" r="61994" b="5105"/>
          <a:stretch/>
        </p:blipFill>
        <p:spPr>
          <a:xfrm>
            <a:off x="255702" y="1084182"/>
            <a:ext cx="4381957" cy="84230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A75420D0-E6C7-4201-9883-92A1223D6E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3977" y="648344"/>
            <a:ext cx="1573827" cy="1967445"/>
          </a:xfrm>
          <a:prstGeom prst="rect">
            <a:avLst/>
          </a:prstGeom>
        </p:spPr>
      </p:pic>
      <p:sp>
        <p:nvSpPr>
          <p:cNvPr id="26" name="Ellips 25">
            <a:extLst>
              <a:ext uri="{FF2B5EF4-FFF2-40B4-BE49-F238E27FC236}">
                <a16:creationId xmlns:a16="http://schemas.microsoft.com/office/drawing/2014/main" id="{3F6E14C8-9F26-49F6-A281-9F460E4051CD}"/>
              </a:ext>
            </a:extLst>
          </p:cNvPr>
          <p:cNvSpPr/>
          <p:nvPr/>
        </p:nvSpPr>
        <p:spPr>
          <a:xfrm>
            <a:off x="9958064" y="2412120"/>
            <a:ext cx="279740" cy="235078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0C88FC63-48BF-4F42-B52E-AFE693D8CF52}"/>
              </a:ext>
            </a:extLst>
          </p:cNvPr>
          <p:cNvSpPr txBox="1"/>
          <p:nvPr/>
        </p:nvSpPr>
        <p:spPr>
          <a:xfrm>
            <a:off x="182437" y="2043606"/>
            <a:ext cx="351835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Fyll i personnummer, klicka ”</a:t>
            </a: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Enter</a:t>
            </a: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”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Fyll i anställningsnummer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enhet, klicka OK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from datum, klicka på ”</a:t>
            </a: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Tab</a:t>
            </a: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”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Typ av anställning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Slutdatum vid tidsbegränsad anställning.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Avgångsorsak vid tidsbegränsad anställning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Anledning till tidsbegränsning vid tidsbegränsad anställning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Omfattning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Grundlön på heltid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Schema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Grundomf</a:t>
            </a: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samma som </a:t>
            </a: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Omf</a:t>
            </a: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för alla utom kombianställda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Befattning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Syss.grad</a:t>
            </a:r>
            <a:endParaRPr lang="sv-SE" sz="1300" dirty="0">
              <a:solidFill>
                <a:srgbClr val="75205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BESTA-kod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Anställd på </a:t>
            </a:r>
            <a:r>
              <a:rPr lang="sv-SE" sz="13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bef</a:t>
            </a: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Avtal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Arbetstidsavtal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3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Klicka på ”Lägg till”</a:t>
            </a:r>
            <a:b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endParaRPr lang="sv-SE" sz="1400" dirty="0">
              <a:solidFill>
                <a:srgbClr val="75205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8" name="Pil: uppåtböjd 17">
            <a:hlinkClick r:id="rId6" action="ppaction://hlinksldjump"/>
            <a:extLst>
              <a:ext uri="{FF2B5EF4-FFF2-40B4-BE49-F238E27FC236}">
                <a16:creationId xmlns:a16="http://schemas.microsoft.com/office/drawing/2014/main" id="{15256BAE-F3E0-450D-B90A-7D5101F1EC56}"/>
              </a:ext>
            </a:extLst>
          </p:cNvPr>
          <p:cNvSpPr/>
          <p:nvPr/>
        </p:nvSpPr>
        <p:spPr>
          <a:xfrm rot="16200000">
            <a:off x="11405875" y="6330668"/>
            <a:ext cx="446487" cy="4145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21" name="Bildobjekt 20">
            <a:hlinkClick r:id="rId7"/>
            <a:extLst>
              <a:ext uri="{FF2B5EF4-FFF2-40B4-BE49-F238E27FC236}">
                <a16:creationId xmlns:a16="http://schemas.microsoft.com/office/drawing/2014/main" id="{522174B5-4D1E-4018-A13F-AB90B9BDD1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6237" y="174172"/>
            <a:ext cx="1685925" cy="866775"/>
          </a:xfrm>
          <a:prstGeom prst="rect">
            <a:avLst/>
          </a:prstGeom>
        </p:spPr>
      </p:pic>
      <p:pic>
        <p:nvPicPr>
          <p:cNvPr id="22" name="Bildobjekt 21">
            <a:hlinkClick r:id="rId7"/>
            <a:extLst>
              <a:ext uri="{FF2B5EF4-FFF2-40B4-BE49-F238E27FC236}">
                <a16:creationId xmlns:a16="http://schemas.microsoft.com/office/drawing/2014/main" id="{FB7A3120-50AE-4FCD-953C-340305E57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8637" y="148772"/>
            <a:ext cx="1685925" cy="866775"/>
          </a:xfrm>
          <a:prstGeom prst="rect">
            <a:avLst/>
          </a:prstGeom>
        </p:spPr>
      </p:pic>
      <p:sp>
        <p:nvSpPr>
          <p:cNvPr id="24" name="textruta 23">
            <a:extLst>
              <a:ext uri="{FF2B5EF4-FFF2-40B4-BE49-F238E27FC236}">
                <a16:creationId xmlns:a16="http://schemas.microsoft.com/office/drawing/2014/main" id="{0CD4F910-8C95-481E-BC10-DB41896FC22A}"/>
              </a:ext>
            </a:extLst>
          </p:cNvPr>
          <p:cNvSpPr txBox="1"/>
          <p:nvPr/>
        </p:nvSpPr>
        <p:spPr>
          <a:xfrm>
            <a:off x="4970384" y="1006041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1.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2ECEB6F3-CF9D-4FFB-A34F-A4ACFAE21566}"/>
              </a:ext>
            </a:extLst>
          </p:cNvPr>
          <p:cNvSpPr txBox="1"/>
          <p:nvPr/>
        </p:nvSpPr>
        <p:spPr>
          <a:xfrm>
            <a:off x="7029107" y="1007750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2.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779709F0-DE3C-475D-9B60-9E498D0F0634}"/>
              </a:ext>
            </a:extLst>
          </p:cNvPr>
          <p:cNvSpPr txBox="1"/>
          <p:nvPr/>
        </p:nvSpPr>
        <p:spPr>
          <a:xfrm>
            <a:off x="9899809" y="2184219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3.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300AB04F-04B5-4B9D-840F-B0DFEC73068A}"/>
              </a:ext>
            </a:extLst>
          </p:cNvPr>
          <p:cNvSpPr txBox="1"/>
          <p:nvPr/>
        </p:nvSpPr>
        <p:spPr>
          <a:xfrm>
            <a:off x="5214039" y="1717647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4.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3014A9ED-AA5D-4F90-9863-95E99916A126}"/>
              </a:ext>
            </a:extLst>
          </p:cNvPr>
          <p:cNvSpPr txBox="1"/>
          <p:nvPr/>
        </p:nvSpPr>
        <p:spPr>
          <a:xfrm>
            <a:off x="6060600" y="1717647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5.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5F2A399E-3905-4614-9955-9CF0C6B16E1D}"/>
              </a:ext>
            </a:extLst>
          </p:cNvPr>
          <p:cNvSpPr txBox="1"/>
          <p:nvPr/>
        </p:nvSpPr>
        <p:spPr>
          <a:xfrm>
            <a:off x="7176777" y="1684921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6.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5E62F07-BBDE-497A-8604-EDD2AD4643E0}"/>
              </a:ext>
            </a:extLst>
          </p:cNvPr>
          <p:cNvSpPr txBox="1"/>
          <p:nvPr/>
        </p:nvSpPr>
        <p:spPr>
          <a:xfrm>
            <a:off x="5484889" y="1996817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7.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8984B766-52FB-4464-8541-CA0DB449703B}"/>
              </a:ext>
            </a:extLst>
          </p:cNvPr>
          <p:cNvSpPr txBox="1"/>
          <p:nvPr/>
        </p:nvSpPr>
        <p:spPr>
          <a:xfrm>
            <a:off x="7998385" y="2020438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8.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82ECD0A0-930A-4E0A-9042-3DBA4BEAE750}"/>
              </a:ext>
            </a:extLst>
          </p:cNvPr>
          <p:cNvSpPr txBox="1"/>
          <p:nvPr/>
        </p:nvSpPr>
        <p:spPr>
          <a:xfrm>
            <a:off x="5231137" y="2405597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9.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D00F6D2C-8599-4368-A14F-BE00B033F7BF}"/>
              </a:ext>
            </a:extLst>
          </p:cNvPr>
          <p:cNvSpPr txBox="1"/>
          <p:nvPr/>
        </p:nvSpPr>
        <p:spPr>
          <a:xfrm>
            <a:off x="7744633" y="2295445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11.</a:t>
            </a:r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5BDD7454-1915-4934-9A8C-15B23A66F4AC}"/>
              </a:ext>
            </a:extLst>
          </p:cNvPr>
          <p:cNvSpPr/>
          <p:nvPr/>
        </p:nvSpPr>
        <p:spPr>
          <a:xfrm>
            <a:off x="2707007" y="1611644"/>
            <a:ext cx="538567" cy="453881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cxnSp>
        <p:nvCxnSpPr>
          <p:cNvPr id="45" name="Rak pilkoppling 44">
            <a:extLst>
              <a:ext uri="{FF2B5EF4-FFF2-40B4-BE49-F238E27FC236}">
                <a16:creationId xmlns:a16="http://schemas.microsoft.com/office/drawing/2014/main" id="{1140FAB3-3B5B-4724-BC62-5EAEDFFC0501}"/>
              </a:ext>
            </a:extLst>
          </p:cNvPr>
          <p:cNvCxnSpPr>
            <a:cxnSpLocks/>
          </p:cNvCxnSpPr>
          <p:nvPr/>
        </p:nvCxnSpPr>
        <p:spPr>
          <a:xfrm>
            <a:off x="3278526" y="1991153"/>
            <a:ext cx="1500466" cy="253214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lips 45">
            <a:extLst>
              <a:ext uri="{FF2B5EF4-FFF2-40B4-BE49-F238E27FC236}">
                <a16:creationId xmlns:a16="http://schemas.microsoft.com/office/drawing/2014/main" id="{1CC454BE-44E4-4A5A-8D0E-8B38A46390BB}"/>
              </a:ext>
            </a:extLst>
          </p:cNvPr>
          <p:cNvSpPr/>
          <p:nvPr/>
        </p:nvSpPr>
        <p:spPr>
          <a:xfrm>
            <a:off x="7210686" y="1076599"/>
            <a:ext cx="376363" cy="378419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5508FF13-4DF6-4603-A41E-C5F5F0A5CB47}"/>
              </a:ext>
            </a:extLst>
          </p:cNvPr>
          <p:cNvCxnSpPr>
            <a:cxnSpLocks/>
          </p:cNvCxnSpPr>
          <p:nvPr/>
        </p:nvCxnSpPr>
        <p:spPr>
          <a:xfrm>
            <a:off x="7620878" y="1313818"/>
            <a:ext cx="1213932" cy="141200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5021AF31-6950-4D83-8114-F5457F6A07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76701" y="3330691"/>
            <a:ext cx="2036773" cy="15748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8" name="Ellips 47">
            <a:extLst>
              <a:ext uri="{FF2B5EF4-FFF2-40B4-BE49-F238E27FC236}">
                <a16:creationId xmlns:a16="http://schemas.microsoft.com/office/drawing/2014/main" id="{24616AE0-4D01-422F-9D1B-03F1E7ECE6A4}"/>
              </a:ext>
            </a:extLst>
          </p:cNvPr>
          <p:cNvSpPr/>
          <p:nvPr/>
        </p:nvSpPr>
        <p:spPr>
          <a:xfrm>
            <a:off x="8047813" y="2728231"/>
            <a:ext cx="376363" cy="253072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cxnSp>
        <p:nvCxnSpPr>
          <p:cNvPr id="49" name="Rak pilkoppling 48">
            <a:extLst>
              <a:ext uri="{FF2B5EF4-FFF2-40B4-BE49-F238E27FC236}">
                <a16:creationId xmlns:a16="http://schemas.microsoft.com/office/drawing/2014/main" id="{74BB3E0D-B5FC-412D-A50C-4AC7FE117A07}"/>
              </a:ext>
            </a:extLst>
          </p:cNvPr>
          <p:cNvCxnSpPr>
            <a:cxnSpLocks/>
          </p:cNvCxnSpPr>
          <p:nvPr/>
        </p:nvCxnSpPr>
        <p:spPr>
          <a:xfrm>
            <a:off x="8354607" y="2952891"/>
            <a:ext cx="274329" cy="351614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ruta 49">
            <a:extLst>
              <a:ext uri="{FF2B5EF4-FFF2-40B4-BE49-F238E27FC236}">
                <a16:creationId xmlns:a16="http://schemas.microsoft.com/office/drawing/2014/main" id="{C19F1169-BF73-45CE-8369-278F46B9F8D1}"/>
              </a:ext>
            </a:extLst>
          </p:cNvPr>
          <p:cNvSpPr txBox="1"/>
          <p:nvPr/>
        </p:nvSpPr>
        <p:spPr>
          <a:xfrm>
            <a:off x="5750431" y="2411153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10.</a:t>
            </a:r>
          </a:p>
        </p:txBody>
      </p:sp>
      <p:sp>
        <p:nvSpPr>
          <p:cNvPr id="51" name="textruta 50">
            <a:extLst>
              <a:ext uri="{FF2B5EF4-FFF2-40B4-BE49-F238E27FC236}">
                <a16:creationId xmlns:a16="http://schemas.microsoft.com/office/drawing/2014/main" id="{51D870FD-71EC-49E8-B55F-E1C5DE71CA2A}"/>
              </a:ext>
            </a:extLst>
          </p:cNvPr>
          <p:cNvSpPr txBox="1"/>
          <p:nvPr/>
        </p:nvSpPr>
        <p:spPr>
          <a:xfrm>
            <a:off x="5177391" y="2677984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12.</a:t>
            </a:r>
          </a:p>
        </p:txBody>
      </p:sp>
      <p:sp>
        <p:nvSpPr>
          <p:cNvPr id="52" name="textruta 51">
            <a:extLst>
              <a:ext uri="{FF2B5EF4-FFF2-40B4-BE49-F238E27FC236}">
                <a16:creationId xmlns:a16="http://schemas.microsoft.com/office/drawing/2014/main" id="{E2C4356B-E31F-4ECA-BDFB-06E2D5649FC4}"/>
              </a:ext>
            </a:extLst>
          </p:cNvPr>
          <p:cNvSpPr txBox="1"/>
          <p:nvPr/>
        </p:nvSpPr>
        <p:spPr>
          <a:xfrm>
            <a:off x="5750431" y="267352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13.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03DDAA49-2682-4E34-8193-D071CBC21FAD}"/>
              </a:ext>
            </a:extLst>
          </p:cNvPr>
          <p:cNvSpPr txBox="1"/>
          <p:nvPr/>
        </p:nvSpPr>
        <p:spPr>
          <a:xfrm>
            <a:off x="7322147" y="2677983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14.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9D01AACC-5492-4484-A513-02FF6DA3EE55}"/>
              </a:ext>
            </a:extLst>
          </p:cNvPr>
          <p:cNvSpPr txBox="1"/>
          <p:nvPr/>
        </p:nvSpPr>
        <p:spPr>
          <a:xfrm>
            <a:off x="7777484" y="268271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15.</a:t>
            </a:r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A28AC9AF-7406-44D9-A596-497590F4F82E}"/>
              </a:ext>
            </a:extLst>
          </p:cNvPr>
          <p:cNvSpPr txBox="1"/>
          <p:nvPr/>
        </p:nvSpPr>
        <p:spPr>
          <a:xfrm>
            <a:off x="5531311" y="2952891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16.</a:t>
            </a: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A92A7326-E423-435C-A64F-F387A0B76D00}"/>
              </a:ext>
            </a:extLst>
          </p:cNvPr>
          <p:cNvSpPr txBox="1"/>
          <p:nvPr/>
        </p:nvSpPr>
        <p:spPr>
          <a:xfrm>
            <a:off x="6986575" y="2945732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17.</a:t>
            </a:r>
          </a:p>
        </p:txBody>
      </p:sp>
      <p:sp>
        <p:nvSpPr>
          <p:cNvPr id="58" name="Ellips 57">
            <a:extLst>
              <a:ext uri="{FF2B5EF4-FFF2-40B4-BE49-F238E27FC236}">
                <a16:creationId xmlns:a16="http://schemas.microsoft.com/office/drawing/2014/main" id="{21993405-B093-4D8D-A95A-578E413F42E6}"/>
              </a:ext>
            </a:extLst>
          </p:cNvPr>
          <p:cNvSpPr/>
          <p:nvPr/>
        </p:nvSpPr>
        <p:spPr>
          <a:xfrm>
            <a:off x="7201573" y="2477271"/>
            <a:ext cx="586105" cy="169593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highlight>
                <a:srgbClr val="752051"/>
              </a:highlight>
            </a:endParaRPr>
          </a:p>
        </p:txBody>
      </p:sp>
      <p:cxnSp>
        <p:nvCxnSpPr>
          <p:cNvPr id="59" name="Rak pilkoppling 58">
            <a:extLst>
              <a:ext uri="{FF2B5EF4-FFF2-40B4-BE49-F238E27FC236}">
                <a16:creationId xmlns:a16="http://schemas.microsoft.com/office/drawing/2014/main" id="{DB7A9AD3-316F-404D-9002-80C62C7644E1}"/>
              </a:ext>
            </a:extLst>
          </p:cNvPr>
          <p:cNvCxnSpPr>
            <a:cxnSpLocks/>
          </p:cNvCxnSpPr>
          <p:nvPr/>
        </p:nvCxnSpPr>
        <p:spPr>
          <a:xfrm>
            <a:off x="7787678" y="2551520"/>
            <a:ext cx="2537456" cy="262393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upp 73">
            <a:extLst>
              <a:ext uri="{FF2B5EF4-FFF2-40B4-BE49-F238E27FC236}">
                <a16:creationId xmlns:a16="http://schemas.microsoft.com/office/drawing/2014/main" id="{1D297816-F921-4AF7-92C2-0A7622C8F0AC}"/>
              </a:ext>
            </a:extLst>
          </p:cNvPr>
          <p:cNvGrpSpPr/>
          <p:nvPr/>
        </p:nvGrpSpPr>
        <p:grpSpPr>
          <a:xfrm>
            <a:off x="10285644" y="2316884"/>
            <a:ext cx="1929714" cy="944319"/>
            <a:chOff x="10285644" y="2316884"/>
            <a:chExt cx="1929714" cy="944319"/>
          </a:xfrm>
        </p:grpSpPr>
        <p:pic>
          <p:nvPicPr>
            <p:cNvPr id="67" name="Bildobjekt 66">
              <a:extLst>
                <a:ext uri="{FF2B5EF4-FFF2-40B4-BE49-F238E27FC236}">
                  <a16:creationId xmlns:a16="http://schemas.microsoft.com/office/drawing/2014/main" id="{42CE05CD-EFF0-4D93-9FD0-FF9A7B4BA9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1" b="-145442"/>
            <a:stretch/>
          </p:blipFill>
          <p:spPr>
            <a:xfrm>
              <a:off x="10337406" y="2316884"/>
              <a:ext cx="1781533" cy="92300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8" name="Ellips 67">
              <a:extLst>
                <a:ext uri="{FF2B5EF4-FFF2-40B4-BE49-F238E27FC236}">
                  <a16:creationId xmlns:a16="http://schemas.microsoft.com/office/drawing/2014/main" id="{07477F7F-0569-4701-9EFE-988D3EDE117C}"/>
                </a:ext>
              </a:extLst>
            </p:cNvPr>
            <p:cNvSpPr/>
            <p:nvPr/>
          </p:nvSpPr>
          <p:spPr>
            <a:xfrm>
              <a:off x="11287987" y="2505560"/>
              <a:ext cx="251221" cy="156201"/>
            </a:xfrm>
            <a:prstGeom prst="ellipse">
              <a:avLst/>
            </a:prstGeom>
            <a:noFill/>
            <a:ln w="25400">
              <a:solidFill>
                <a:srgbClr val="7520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800" dirty="0">
                <a:highlight>
                  <a:srgbClr val="752051"/>
                </a:highlight>
              </a:endParaRPr>
            </a:p>
          </p:txBody>
        </p:sp>
        <p:sp>
          <p:nvSpPr>
            <p:cNvPr id="69" name="textruta 68">
              <a:extLst>
                <a:ext uri="{FF2B5EF4-FFF2-40B4-BE49-F238E27FC236}">
                  <a16:creationId xmlns:a16="http://schemas.microsoft.com/office/drawing/2014/main" id="{D763CB0D-04AC-4502-9CED-6E793C1CA0F9}"/>
                </a:ext>
              </a:extLst>
            </p:cNvPr>
            <p:cNvSpPr txBox="1"/>
            <p:nvPr/>
          </p:nvSpPr>
          <p:spPr>
            <a:xfrm>
              <a:off x="10285644" y="2630261"/>
              <a:ext cx="1929714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700" dirty="0"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De olika scheman som finns hittar man här</a:t>
              </a:r>
              <a:br>
                <a:rPr lang="sv-SE" sz="700" dirty="0"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</a:br>
              <a:r>
                <a:rPr lang="sv-SE" sz="700" dirty="0"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S-scheman är lika många timmar/dag</a:t>
              </a:r>
            </a:p>
            <a:p>
              <a:r>
                <a:rPr lang="sv-SE" sz="700" dirty="0"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K1 Olika antal timmar under en vecka</a:t>
              </a:r>
            </a:p>
            <a:p>
              <a:r>
                <a:rPr lang="sv-SE" sz="700" dirty="0"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K2-K6 Olika antal timmar under 2-6 veckors period med rullande schema</a:t>
              </a:r>
            </a:p>
          </p:txBody>
        </p: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CAF1F051-D40F-486F-8EEC-AFD9F2F5A741}"/>
              </a:ext>
            </a:extLst>
          </p:cNvPr>
          <p:cNvSpPr txBox="1"/>
          <p:nvPr/>
        </p:nvSpPr>
        <p:spPr>
          <a:xfrm>
            <a:off x="7788428" y="2960125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18.</a:t>
            </a:r>
          </a:p>
        </p:txBody>
      </p:sp>
      <p:sp>
        <p:nvSpPr>
          <p:cNvPr id="73" name="textruta 72">
            <a:extLst>
              <a:ext uri="{FF2B5EF4-FFF2-40B4-BE49-F238E27FC236}">
                <a16:creationId xmlns:a16="http://schemas.microsoft.com/office/drawing/2014/main" id="{6DE419C2-8F47-4CE7-9694-383914E1CBFE}"/>
              </a:ext>
            </a:extLst>
          </p:cNvPr>
          <p:cNvSpPr txBox="1"/>
          <p:nvPr/>
        </p:nvSpPr>
        <p:spPr>
          <a:xfrm>
            <a:off x="7765259" y="314943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19.</a:t>
            </a:r>
          </a:p>
        </p:txBody>
      </p:sp>
    </p:spTree>
    <p:extLst>
      <p:ext uri="{BB962C8B-B14F-4D97-AF65-F5344CB8AC3E}">
        <p14:creationId xmlns:p14="http://schemas.microsoft.com/office/powerpoint/2010/main" val="211490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Bildobjekt 42">
            <a:extLst>
              <a:ext uri="{FF2B5EF4-FFF2-40B4-BE49-F238E27FC236}">
                <a16:creationId xmlns:a16="http://schemas.microsoft.com/office/drawing/2014/main" id="{F60A3680-00A3-4E0A-8389-FA4B76518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2970" y="1453315"/>
            <a:ext cx="2366838" cy="1170625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95AA6963-51AD-4283-9E47-D52743EE7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4424" y="252412"/>
            <a:ext cx="1685925" cy="866775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9D1138D9-8839-48F9-BA12-1F03A954C5E8}"/>
              </a:ext>
            </a:extLst>
          </p:cNvPr>
          <p:cNvSpPr txBox="1"/>
          <p:nvPr/>
        </p:nvSpPr>
        <p:spPr>
          <a:xfrm>
            <a:off x="2945137" y="301673"/>
            <a:ext cx="3853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Registrera anställningsavtal</a:t>
            </a:r>
          </a:p>
        </p:txBody>
      </p: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653CE6C9-81A3-4EE2-91BE-0F55581271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57" r="2142"/>
          <a:stretch/>
        </p:blipFill>
        <p:spPr>
          <a:xfrm>
            <a:off x="141644" y="4743022"/>
            <a:ext cx="3386012" cy="9514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313E7C66-4C76-4370-BBED-D71042A8CE4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260" b="43676"/>
          <a:stretch/>
        </p:blipFill>
        <p:spPr>
          <a:xfrm>
            <a:off x="141643" y="5893907"/>
            <a:ext cx="3386012" cy="6484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2" name="textruta 21">
            <a:extLst>
              <a:ext uri="{FF2B5EF4-FFF2-40B4-BE49-F238E27FC236}">
                <a16:creationId xmlns:a16="http://schemas.microsoft.com/office/drawing/2014/main" id="{BB81EC3E-D060-4E70-A5A0-ED359A4EB055}"/>
              </a:ext>
            </a:extLst>
          </p:cNvPr>
          <p:cNvSpPr txBox="1"/>
          <p:nvPr/>
        </p:nvSpPr>
        <p:spPr>
          <a:xfrm>
            <a:off x="132149" y="1674817"/>
            <a:ext cx="23710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20. Klicka på ”Kontering”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21. Fyll i from datum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22. Omfattning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23. Projektnummer </a:t>
            </a:r>
            <a:b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24. Lönegrupp. 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25. Klicka på ”Lägg till” och ”Stäng”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26 Klicka på ”SCB”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27.Vetenskapsområde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28. Fyll i Ämnestillhörighet och klicka på ””Stäng”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29. Godkänn</a:t>
            </a:r>
          </a:p>
          <a:p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30. Klicka på ”Avsluta”.</a:t>
            </a:r>
          </a:p>
          <a:p>
            <a:endParaRPr lang="sv-SE" dirty="0"/>
          </a:p>
        </p:txBody>
      </p: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28A2A156-5598-4E4E-A6CF-1C7E2361F581}"/>
              </a:ext>
            </a:extLst>
          </p:cNvPr>
          <p:cNvCxnSpPr>
            <a:cxnSpLocks/>
          </p:cNvCxnSpPr>
          <p:nvPr/>
        </p:nvCxnSpPr>
        <p:spPr>
          <a:xfrm>
            <a:off x="1589131" y="5099222"/>
            <a:ext cx="0" cy="1103870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Bildobjekt 32">
            <a:extLst>
              <a:ext uri="{FF2B5EF4-FFF2-40B4-BE49-F238E27FC236}">
                <a16:creationId xmlns:a16="http://schemas.microsoft.com/office/drawing/2014/main" id="{F60903B6-FD47-48A2-A483-6FD5F694E6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2644" y="1875660"/>
            <a:ext cx="3630751" cy="259987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4" name="Rak pilkoppling 23">
            <a:extLst>
              <a:ext uri="{FF2B5EF4-FFF2-40B4-BE49-F238E27FC236}">
                <a16:creationId xmlns:a16="http://schemas.microsoft.com/office/drawing/2014/main" id="{59175760-1DCC-443F-8D93-BB0F6849792E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2231682" y="3175599"/>
            <a:ext cx="1190962" cy="1354726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lips 33">
            <a:extLst>
              <a:ext uri="{FF2B5EF4-FFF2-40B4-BE49-F238E27FC236}">
                <a16:creationId xmlns:a16="http://schemas.microsoft.com/office/drawing/2014/main" id="{AF9B51AD-047C-45DD-BDC9-7AFA607568D9}"/>
              </a:ext>
            </a:extLst>
          </p:cNvPr>
          <p:cNvSpPr/>
          <p:nvPr/>
        </p:nvSpPr>
        <p:spPr>
          <a:xfrm>
            <a:off x="3439788" y="3030021"/>
            <a:ext cx="526662" cy="240712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/>
          </a:p>
        </p:txBody>
      </p:sp>
      <p:sp>
        <p:nvSpPr>
          <p:cNvPr id="15" name="Pil: uppåtböjd 14">
            <a:hlinkClick r:id="rId7" action="ppaction://hlinksldjump"/>
            <a:extLst>
              <a:ext uri="{FF2B5EF4-FFF2-40B4-BE49-F238E27FC236}">
                <a16:creationId xmlns:a16="http://schemas.microsoft.com/office/drawing/2014/main" id="{0A6A6FD0-11D9-43AF-8F76-C9286824DBDE}"/>
              </a:ext>
            </a:extLst>
          </p:cNvPr>
          <p:cNvSpPr/>
          <p:nvPr/>
        </p:nvSpPr>
        <p:spPr>
          <a:xfrm rot="16200000">
            <a:off x="11405875" y="6330668"/>
            <a:ext cx="446487" cy="4145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6" name="Bildobjekt 15">
            <a:hlinkClick r:id="rId8"/>
            <a:extLst>
              <a:ext uri="{FF2B5EF4-FFF2-40B4-BE49-F238E27FC236}">
                <a16:creationId xmlns:a16="http://schemas.microsoft.com/office/drawing/2014/main" id="{D6144816-65FB-469B-AA33-8FAD36DBC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6237" y="174172"/>
            <a:ext cx="1685925" cy="866775"/>
          </a:xfrm>
          <a:prstGeom prst="rect">
            <a:avLst/>
          </a:prstGeom>
        </p:spPr>
      </p:pic>
      <p:sp>
        <p:nvSpPr>
          <p:cNvPr id="21" name="textruta 20">
            <a:extLst>
              <a:ext uri="{FF2B5EF4-FFF2-40B4-BE49-F238E27FC236}">
                <a16:creationId xmlns:a16="http://schemas.microsoft.com/office/drawing/2014/main" id="{CAFAC6DA-B495-457A-97C6-A33AC4D45251}"/>
              </a:ext>
            </a:extLst>
          </p:cNvPr>
          <p:cNvSpPr txBox="1"/>
          <p:nvPr/>
        </p:nvSpPr>
        <p:spPr>
          <a:xfrm>
            <a:off x="2690360" y="469102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24.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45652A4A-BC37-458C-955C-DDF770EBBDA7}"/>
              </a:ext>
            </a:extLst>
          </p:cNvPr>
          <p:cNvSpPr txBox="1"/>
          <p:nvPr/>
        </p:nvSpPr>
        <p:spPr>
          <a:xfrm>
            <a:off x="2950715" y="4958513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25.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6A51BF29-9067-4551-9079-B7B038BCEC56}"/>
              </a:ext>
            </a:extLst>
          </p:cNvPr>
          <p:cNvSpPr txBox="1"/>
          <p:nvPr/>
        </p:nvSpPr>
        <p:spPr>
          <a:xfrm>
            <a:off x="4176313" y="282315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26.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1132D77A-C146-47B5-BFE3-A8F3599E3DAD}"/>
              </a:ext>
            </a:extLst>
          </p:cNvPr>
          <p:cNvSpPr txBox="1"/>
          <p:nvPr/>
        </p:nvSpPr>
        <p:spPr>
          <a:xfrm>
            <a:off x="2088247" y="4691028"/>
            <a:ext cx="4122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23.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A1EAB76C-E555-429E-BF1B-60477C7ABB36}"/>
              </a:ext>
            </a:extLst>
          </p:cNvPr>
          <p:cNvSpPr txBox="1"/>
          <p:nvPr/>
        </p:nvSpPr>
        <p:spPr>
          <a:xfrm>
            <a:off x="744528" y="4654814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22.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B4731719-C971-4E07-9940-CEC30B7B3392}"/>
              </a:ext>
            </a:extLst>
          </p:cNvPr>
          <p:cNvSpPr txBox="1"/>
          <p:nvPr/>
        </p:nvSpPr>
        <p:spPr>
          <a:xfrm>
            <a:off x="3389618" y="2802196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20.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9D284D61-CA7F-4285-A9EE-90C88F1D7F9D}"/>
              </a:ext>
            </a:extLst>
          </p:cNvPr>
          <p:cNvSpPr txBox="1"/>
          <p:nvPr/>
        </p:nvSpPr>
        <p:spPr>
          <a:xfrm>
            <a:off x="262640" y="4659447"/>
            <a:ext cx="481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21.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780571FC-4073-44A0-8E5A-69D6C4E2D75E}"/>
              </a:ext>
            </a:extLst>
          </p:cNvPr>
          <p:cNvSpPr txBox="1"/>
          <p:nvPr/>
        </p:nvSpPr>
        <p:spPr>
          <a:xfrm>
            <a:off x="8319902" y="1624272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27.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2372D7ED-646B-4759-A6CC-04EC1D62EBF4}"/>
              </a:ext>
            </a:extLst>
          </p:cNvPr>
          <p:cNvSpPr txBox="1"/>
          <p:nvPr/>
        </p:nvSpPr>
        <p:spPr>
          <a:xfrm>
            <a:off x="8329178" y="188473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28.</a:t>
            </a:r>
          </a:p>
        </p:txBody>
      </p:sp>
      <p:sp>
        <p:nvSpPr>
          <p:cNvPr id="38" name="Ellips 37">
            <a:extLst>
              <a:ext uri="{FF2B5EF4-FFF2-40B4-BE49-F238E27FC236}">
                <a16:creationId xmlns:a16="http://schemas.microsoft.com/office/drawing/2014/main" id="{253CDD85-9681-4E33-A49E-7E87EFA8CC58}"/>
              </a:ext>
            </a:extLst>
          </p:cNvPr>
          <p:cNvSpPr/>
          <p:nvPr/>
        </p:nvSpPr>
        <p:spPr>
          <a:xfrm>
            <a:off x="4119128" y="3055242"/>
            <a:ext cx="526662" cy="240712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/>
          </a:p>
        </p:txBody>
      </p: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4C114720-92C0-44F5-97A1-5CB2B9F86CEE}"/>
              </a:ext>
            </a:extLst>
          </p:cNvPr>
          <p:cNvCxnSpPr>
            <a:cxnSpLocks/>
          </p:cNvCxnSpPr>
          <p:nvPr/>
        </p:nvCxnSpPr>
        <p:spPr>
          <a:xfrm flipV="1">
            <a:off x="4631485" y="1967634"/>
            <a:ext cx="3145032" cy="1152669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ruta 43">
            <a:extLst>
              <a:ext uri="{FF2B5EF4-FFF2-40B4-BE49-F238E27FC236}">
                <a16:creationId xmlns:a16="http://schemas.microsoft.com/office/drawing/2014/main" id="{4E856101-7804-476C-A093-72E9FCAB427F}"/>
              </a:ext>
            </a:extLst>
          </p:cNvPr>
          <p:cNvSpPr txBox="1"/>
          <p:nvPr/>
        </p:nvSpPr>
        <p:spPr>
          <a:xfrm>
            <a:off x="4468538" y="3900134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30.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D46E9550-CBB2-4EB5-83A2-665081837F1F}"/>
              </a:ext>
            </a:extLst>
          </p:cNvPr>
          <p:cNvSpPr txBox="1"/>
          <p:nvPr/>
        </p:nvSpPr>
        <p:spPr>
          <a:xfrm>
            <a:off x="3221733" y="3260564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29.</a:t>
            </a:r>
          </a:p>
        </p:txBody>
      </p:sp>
    </p:spTree>
    <p:extLst>
      <p:ext uri="{BB962C8B-B14F-4D97-AF65-F5344CB8AC3E}">
        <p14:creationId xmlns:p14="http://schemas.microsoft.com/office/powerpoint/2010/main" val="353480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40DB9CBC-03A5-403D-9C3E-1FE61B8C0B30}"/>
              </a:ext>
            </a:extLst>
          </p:cNvPr>
          <p:cNvSpPr txBox="1"/>
          <p:nvPr/>
        </p:nvSpPr>
        <p:spPr>
          <a:xfrm>
            <a:off x="2945137" y="301673"/>
            <a:ext cx="1612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Mina sidor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7D658DE-C54B-4E59-994E-104886F3BCED}"/>
              </a:ext>
            </a:extLst>
          </p:cNvPr>
          <p:cNvSpPr txBox="1"/>
          <p:nvPr/>
        </p:nvSpPr>
        <p:spPr>
          <a:xfrm>
            <a:off x="527221" y="948004"/>
            <a:ext cx="3113898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dirty="0"/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Logga in i ”Mina sidor” som du hittar på medarbetarportalen 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https://medarbetare.ki.se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i listen ”Digitala verktyg”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Klicka på Anställning-anställningsavtal/bevis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C5D2A95-52BC-4AFD-A70A-DEDE44AEB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119" y="1212312"/>
            <a:ext cx="4551071" cy="149001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F80C1341-7153-4E3C-9AFD-BE22F49611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7196" y="3010107"/>
            <a:ext cx="4276219" cy="21916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400E837F-68E7-4B04-A1FA-3145D88DC496}"/>
              </a:ext>
            </a:extLst>
          </p:cNvPr>
          <p:cNvSpPr txBox="1"/>
          <p:nvPr/>
        </p:nvSpPr>
        <p:spPr>
          <a:xfrm>
            <a:off x="5664845" y="1957321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1.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1A4CF67-211C-4A31-BAC3-F543BCB39BE1}"/>
              </a:ext>
            </a:extLst>
          </p:cNvPr>
          <p:cNvSpPr txBox="1"/>
          <p:nvPr/>
        </p:nvSpPr>
        <p:spPr>
          <a:xfrm>
            <a:off x="5985767" y="3429000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112633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BAE94E08-8A48-4E7F-B006-BBC3650435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3" t="3387" r="10929"/>
          <a:stretch/>
        </p:blipFill>
        <p:spPr>
          <a:xfrm>
            <a:off x="4589453" y="1050587"/>
            <a:ext cx="3076477" cy="29347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B9B255C0-FE2E-4E28-A164-7B61DFCB7ED8}"/>
              </a:ext>
            </a:extLst>
          </p:cNvPr>
          <p:cNvSpPr txBox="1"/>
          <p:nvPr/>
        </p:nvSpPr>
        <p:spPr>
          <a:xfrm>
            <a:off x="554478" y="1050587"/>
            <a:ext cx="36468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avtalsspråk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avtalstyp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Fyll i p</a:t>
            </a: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erson-/samordnings- eller </a:t>
            </a:r>
            <a:r>
              <a:rPr lang="sv-SE" sz="1400" dirty="0" err="1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fiktivtnummer</a:t>
            </a: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för medarbetaren som avtal/beviset avser 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YYYYMMDDNNNN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Klicka ”</a:t>
            </a:r>
            <a:r>
              <a:rPr lang="sv-SE" sz="1400" dirty="0" err="1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Enter</a:t>
            </a: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”. </a:t>
            </a:r>
            <a:b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Har personen fler än en anställning kan du växla för att se rätt anställning med rutorna i högra hörnet.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När rätt anställning syns, klicka i fönstret så fylls de flesta uppgifterna i, automatisk, i formuläret.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Komplettera uppgifter som saknas.</a:t>
            </a:r>
          </a:p>
          <a:p>
            <a:endParaRPr lang="sv-SE" sz="1400" dirty="0"/>
          </a:p>
          <a:p>
            <a:pPr marL="342900" indent="-342900">
              <a:buFont typeface="+mj-lt"/>
              <a:buAutoNum type="arabicPeriod"/>
            </a:pPr>
            <a:endParaRPr lang="sv-SE" sz="14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90E8E5D-AE34-4CAF-88AB-5238E90384EB}"/>
              </a:ext>
            </a:extLst>
          </p:cNvPr>
          <p:cNvSpPr txBox="1"/>
          <p:nvPr/>
        </p:nvSpPr>
        <p:spPr>
          <a:xfrm>
            <a:off x="5068947" y="1735779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302274F-7C66-48A6-80DC-85AA5D85F4AB}"/>
              </a:ext>
            </a:extLst>
          </p:cNvPr>
          <p:cNvSpPr txBox="1"/>
          <p:nvPr/>
        </p:nvSpPr>
        <p:spPr>
          <a:xfrm>
            <a:off x="5068947" y="2111042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2.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AAE98E0-376E-46E7-B2C7-9009CADD6689}"/>
              </a:ext>
            </a:extLst>
          </p:cNvPr>
          <p:cNvSpPr txBox="1"/>
          <p:nvPr/>
        </p:nvSpPr>
        <p:spPr>
          <a:xfrm>
            <a:off x="5513635" y="3156901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3.</a:t>
            </a:r>
          </a:p>
        </p:txBody>
      </p:sp>
      <p:grpSp>
        <p:nvGrpSpPr>
          <p:cNvPr id="37" name="Grupp 36">
            <a:extLst>
              <a:ext uri="{FF2B5EF4-FFF2-40B4-BE49-F238E27FC236}">
                <a16:creationId xmlns:a16="http://schemas.microsoft.com/office/drawing/2014/main" id="{DD01B432-4DBC-4295-8AAD-5D33B4A40DDA}"/>
              </a:ext>
            </a:extLst>
          </p:cNvPr>
          <p:cNvGrpSpPr/>
          <p:nvPr/>
        </p:nvGrpSpPr>
        <p:grpSpPr>
          <a:xfrm>
            <a:off x="7818330" y="3795444"/>
            <a:ext cx="2705505" cy="2704713"/>
            <a:chOff x="7818330" y="3795444"/>
            <a:chExt cx="2705505" cy="2704713"/>
          </a:xfrm>
        </p:grpSpPr>
        <p:grpSp>
          <p:nvGrpSpPr>
            <p:cNvPr id="27" name="Grupp 26">
              <a:extLst>
                <a:ext uri="{FF2B5EF4-FFF2-40B4-BE49-F238E27FC236}">
                  <a16:creationId xmlns:a16="http://schemas.microsoft.com/office/drawing/2014/main" id="{564CF313-10BC-478E-BC29-567DDC4368E4}"/>
                </a:ext>
              </a:extLst>
            </p:cNvPr>
            <p:cNvGrpSpPr/>
            <p:nvPr/>
          </p:nvGrpSpPr>
          <p:grpSpPr>
            <a:xfrm>
              <a:off x="7818330" y="3795444"/>
              <a:ext cx="2685952" cy="2704713"/>
              <a:chOff x="1709433" y="3146902"/>
              <a:chExt cx="3663072" cy="4079631"/>
            </a:xfrm>
          </p:grpSpPr>
          <p:pic>
            <p:nvPicPr>
              <p:cNvPr id="6" name="Bildobjekt 5">
                <a:extLst>
                  <a:ext uri="{FF2B5EF4-FFF2-40B4-BE49-F238E27FC236}">
                    <a16:creationId xmlns:a16="http://schemas.microsoft.com/office/drawing/2014/main" id="{9E6EABBB-F4F0-48B5-87E6-3F2EBAF776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09433" y="3146902"/>
                <a:ext cx="3663072" cy="4079631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E049A698-8FDA-4EEF-85C9-D9C25D14D401}"/>
                  </a:ext>
                </a:extLst>
              </p:cNvPr>
              <p:cNvSpPr/>
              <p:nvPr/>
            </p:nvSpPr>
            <p:spPr>
              <a:xfrm>
                <a:off x="1878227" y="3912973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120BE83D-F823-4DE2-87D0-E97393350802}"/>
                  </a:ext>
                </a:extLst>
              </p:cNvPr>
              <p:cNvSpPr/>
              <p:nvPr/>
            </p:nvSpPr>
            <p:spPr>
              <a:xfrm>
                <a:off x="1878227" y="4215222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Rektangel 18">
                <a:extLst>
                  <a:ext uri="{FF2B5EF4-FFF2-40B4-BE49-F238E27FC236}">
                    <a16:creationId xmlns:a16="http://schemas.microsoft.com/office/drawing/2014/main" id="{B1F7F13E-F337-4247-83E2-C34004B00302}"/>
                  </a:ext>
                </a:extLst>
              </p:cNvPr>
              <p:cNvSpPr/>
              <p:nvPr/>
            </p:nvSpPr>
            <p:spPr>
              <a:xfrm>
                <a:off x="1869989" y="4487175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Rektangel 19">
                <a:extLst>
                  <a:ext uri="{FF2B5EF4-FFF2-40B4-BE49-F238E27FC236}">
                    <a16:creationId xmlns:a16="http://schemas.microsoft.com/office/drawing/2014/main" id="{6014AEBA-ABE2-4AB8-BB03-536AC2812586}"/>
                  </a:ext>
                </a:extLst>
              </p:cNvPr>
              <p:cNvSpPr/>
              <p:nvPr/>
            </p:nvSpPr>
            <p:spPr>
              <a:xfrm>
                <a:off x="1878227" y="4764654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ABCEFF28-E44E-4FDE-B9FC-03CA654DD07E}"/>
                  </a:ext>
                </a:extLst>
              </p:cNvPr>
              <p:cNvSpPr/>
              <p:nvPr/>
            </p:nvSpPr>
            <p:spPr>
              <a:xfrm>
                <a:off x="1865870" y="5042133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1C793F69-10E2-48A2-999E-3A682754012C}"/>
                  </a:ext>
                </a:extLst>
              </p:cNvPr>
              <p:cNvSpPr/>
              <p:nvPr/>
            </p:nvSpPr>
            <p:spPr>
              <a:xfrm>
                <a:off x="1878227" y="5333065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B12B0328-4F7E-4414-8C9A-109DB18DED34}"/>
                  </a:ext>
                </a:extLst>
              </p:cNvPr>
              <p:cNvSpPr/>
              <p:nvPr/>
            </p:nvSpPr>
            <p:spPr>
              <a:xfrm>
                <a:off x="1878227" y="5581773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49388C0D-7575-4C4E-9EC3-FB3C869E61A5}"/>
                  </a:ext>
                </a:extLst>
              </p:cNvPr>
              <p:cNvSpPr/>
              <p:nvPr/>
            </p:nvSpPr>
            <p:spPr>
              <a:xfrm>
                <a:off x="1878227" y="5872705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7B286800-4078-4530-8B16-220C7651DDD7}"/>
                  </a:ext>
                </a:extLst>
              </p:cNvPr>
              <p:cNvSpPr/>
              <p:nvPr/>
            </p:nvSpPr>
            <p:spPr>
              <a:xfrm>
                <a:off x="1878227" y="6149969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" name="Rektangel 25">
                <a:extLst>
                  <a:ext uri="{FF2B5EF4-FFF2-40B4-BE49-F238E27FC236}">
                    <a16:creationId xmlns:a16="http://schemas.microsoft.com/office/drawing/2014/main" id="{67935943-5DC7-426D-B269-44302CAB19F4}"/>
                  </a:ext>
                </a:extLst>
              </p:cNvPr>
              <p:cNvSpPr/>
              <p:nvPr/>
            </p:nvSpPr>
            <p:spPr>
              <a:xfrm>
                <a:off x="1878227" y="6412942"/>
                <a:ext cx="939114" cy="9885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9" name="Ellips 28">
              <a:extLst>
                <a:ext uri="{FF2B5EF4-FFF2-40B4-BE49-F238E27FC236}">
                  <a16:creationId xmlns:a16="http://schemas.microsoft.com/office/drawing/2014/main" id="{DD1CB044-F9AF-4B5F-85C4-2FBCD46F7A90}"/>
                </a:ext>
              </a:extLst>
            </p:cNvPr>
            <p:cNvSpPr/>
            <p:nvPr/>
          </p:nvSpPr>
          <p:spPr>
            <a:xfrm>
              <a:off x="9932540" y="5960763"/>
              <a:ext cx="591295" cy="294763"/>
            </a:xfrm>
            <a:prstGeom prst="ellipse">
              <a:avLst/>
            </a:prstGeom>
            <a:noFill/>
            <a:ln w="25400">
              <a:solidFill>
                <a:srgbClr val="7520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800" dirty="0"/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80C07305-328B-4A9B-BA11-314112C5317A}"/>
                </a:ext>
              </a:extLst>
            </p:cNvPr>
            <p:cNvSpPr/>
            <p:nvPr/>
          </p:nvSpPr>
          <p:spPr>
            <a:xfrm>
              <a:off x="7961651" y="4034803"/>
              <a:ext cx="1207063" cy="1170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" name="textruta 34">
              <a:extLst>
                <a:ext uri="{FF2B5EF4-FFF2-40B4-BE49-F238E27FC236}">
                  <a16:creationId xmlns:a16="http://schemas.microsoft.com/office/drawing/2014/main" id="{37C1218F-8F2D-40FD-93B6-AF0755EFFBF4}"/>
                </a:ext>
              </a:extLst>
            </p:cNvPr>
            <p:cNvSpPr txBox="1"/>
            <p:nvPr/>
          </p:nvSpPr>
          <p:spPr>
            <a:xfrm>
              <a:off x="7938331" y="3970528"/>
              <a:ext cx="183194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YYYYMMDDNNNN</a:t>
              </a:r>
            </a:p>
          </p:txBody>
        </p:sp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572A67DD-167D-4AC2-8303-854A10A03142}"/>
                </a:ext>
              </a:extLst>
            </p:cNvPr>
            <p:cNvSpPr txBox="1"/>
            <p:nvPr/>
          </p:nvSpPr>
          <p:spPr>
            <a:xfrm>
              <a:off x="9907265" y="5735402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4.</a:t>
              </a:r>
            </a:p>
          </p:txBody>
        </p:sp>
      </p:grpSp>
      <p:sp>
        <p:nvSpPr>
          <p:cNvPr id="11" name="textruta 10">
            <a:extLst>
              <a:ext uri="{FF2B5EF4-FFF2-40B4-BE49-F238E27FC236}">
                <a16:creationId xmlns:a16="http://schemas.microsoft.com/office/drawing/2014/main" id="{D0416F95-E6D5-4090-992B-3724CB000FEE}"/>
              </a:ext>
            </a:extLst>
          </p:cNvPr>
          <p:cNvSpPr txBox="1"/>
          <p:nvPr/>
        </p:nvSpPr>
        <p:spPr>
          <a:xfrm>
            <a:off x="9246571" y="4963730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5.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C95B7BF2-CD56-49FB-9769-09DBFE04770B}"/>
              </a:ext>
            </a:extLst>
          </p:cNvPr>
          <p:cNvSpPr txBox="1"/>
          <p:nvPr/>
        </p:nvSpPr>
        <p:spPr>
          <a:xfrm>
            <a:off x="4201298" y="32246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Godkännande och signering</a:t>
            </a:r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2D8FF818-104F-4A78-AE9C-E235F822FC5F}"/>
              </a:ext>
            </a:extLst>
          </p:cNvPr>
          <p:cNvCxnSpPr>
            <a:cxnSpLocks/>
          </p:cNvCxnSpPr>
          <p:nvPr/>
        </p:nvCxnSpPr>
        <p:spPr>
          <a:xfrm>
            <a:off x="5733535" y="3503212"/>
            <a:ext cx="2173393" cy="482163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 30">
            <a:extLst>
              <a:ext uri="{FF2B5EF4-FFF2-40B4-BE49-F238E27FC236}">
                <a16:creationId xmlns:a16="http://schemas.microsoft.com/office/drawing/2014/main" id="{3CB78A8C-B4B5-4004-96E1-A552FCD61114}"/>
              </a:ext>
            </a:extLst>
          </p:cNvPr>
          <p:cNvSpPr/>
          <p:nvPr/>
        </p:nvSpPr>
        <p:spPr>
          <a:xfrm>
            <a:off x="4784720" y="3344301"/>
            <a:ext cx="889376" cy="294763"/>
          </a:xfrm>
          <a:prstGeom prst="ellipse">
            <a:avLst/>
          </a:prstGeom>
          <a:noFill/>
          <a:ln w="25400">
            <a:solidFill>
              <a:srgbClr val="752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21287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4137DAA2-629F-486A-95D7-69FE6F955B78}"/>
              </a:ext>
            </a:extLst>
          </p:cNvPr>
          <p:cNvSpPr txBox="1"/>
          <p:nvPr/>
        </p:nvSpPr>
        <p:spPr>
          <a:xfrm>
            <a:off x="3605032" y="287927"/>
            <a:ext cx="6096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Godkännande och signering</a:t>
            </a:r>
          </a:p>
          <a:p>
            <a:endParaRPr lang="sv-SE" sz="18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2075739-B327-49E1-97CB-9EBC320A5865}"/>
              </a:ext>
            </a:extLst>
          </p:cNvPr>
          <p:cNvSpPr txBox="1"/>
          <p:nvPr/>
        </p:nvSpPr>
        <p:spPr>
          <a:xfrm>
            <a:off x="930876" y="1375719"/>
            <a:ext cx="362464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</a:rPr>
              <a:t>Välj vem som ska signera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</a:rPr>
              <a:t>Skriv in signerande parts telefonnummer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</a:rPr>
              <a:t>Fyll i medarbetarens privata e-post (har hen redan en anställning fylls KI-e-post i per automatik) </a:t>
            </a:r>
            <a:r>
              <a:rPr lang="sv-SE" sz="1400" dirty="0">
                <a:solidFill>
                  <a:srgbClr val="75205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vid avtal ska även medarbetares telefonnummer anges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cs typeface="Times New Roman" panose="02020603050405020304" pitchFamily="18" charset="0"/>
              </a:rPr>
              <a:t>Om man vill att en chef och/eller administratör ska få notifiering, fyll även i deras e-post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>
                <a:solidFill>
                  <a:srgbClr val="752051"/>
                </a:solidFill>
                <a:cs typeface="Times New Roman" panose="02020603050405020304" pitchFamily="18" charset="0"/>
              </a:rPr>
              <a:t>Klicka på Registrera</a:t>
            </a:r>
            <a:endParaRPr lang="sv-SE" sz="1400" dirty="0">
              <a:solidFill>
                <a:srgbClr val="75205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30FAD40-D1A5-491A-9F02-D3F91EA4F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5524" y="3946092"/>
            <a:ext cx="4399149" cy="17399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57C01619-1EF2-429D-ACAF-5ECED27596F0}"/>
              </a:ext>
            </a:extLst>
          </p:cNvPr>
          <p:cNvSpPr txBox="1"/>
          <p:nvPr/>
        </p:nvSpPr>
        <p:spPr>
          <a:xfrm>
            <a:off x="9676672" y="5077054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.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C7FBC956-7FB6-4878-9075-33F30321B5EF}"/>
              </a:ext>
            </a:extLst>
          </p:cNvPr>
          <p:cNvSpPr txBox="1"/>
          <p:nvPr/>
        </p:nvSpPr>
        <p:spPr>
          <a:xfrm>
            <a:off x="5570740" y="4294459"/>
            <a:ext cx="320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rgbClr val="752051"/>
                </a:solidFill>
              </a:rPr>
              <a:t>1.</a:t>
            </a:r>
          </a:p>
        </p:txBody>
      </p:sp>
      <p:grpSp>
        <p:nvGrpSpPr>
          <p:cNvPr id="25" name="Grupp 24">
            <a:extLst>
              <a:ext uri="{FF2B5EF4-FFF2-40B4-BE49-F238E27FC236}">
                <a16:creationId xmlns:a16="http://schemas.microsoft.com/office/drawing/2014/main" id="{E20EE5D2-4EA8-48E8-82C1-A8EA080D9C9C}"/>
              </a:ext>
            </a:extLst>
          </p:cNvPr>
          <p:cNvGrpSpPr/>
          <p:nvPr/>
        </p:nvGrpSpPr>
        <p:grpSpPr>
          <a:xfrm>
            <a:off x="4555524" y="1473169"/>
            <a:ext cx="6096001" cy="1739962"/>
            <a:chOff x="4555524" y="1346526"/>
            <a:chExt cx="6960973" cy="1866605"/>
          </a:xfrm>
        </p:grpSpPr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6BEE1A56-2FC0-4B66-BF1C-5431FED52A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55524" y="1346526"/>
              <a:ext cx="6960973" cy="186660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A2193605-6858-4B62-AB97-B586A0D11E90}"/>
                </a:ext>
              </a:extLst>
            </p:cNvPr>
            <p:cNvSpPr txBox="1"/>
            <p:nvPr/>
          </p:nvSpPr>
          <p:spPr>
            <a:xfrm flipH="1">
              <a:off x="5066624" y="1522062"/>
              <a:ext cx="3209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1.</a:t>
              </a:r>
            </a:p>
          </p:txBody>
        </p:sp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A4117430-D104-48F1-BDCE-409BC2261759}"/>
                </a:ext>
              </a:extLst>
            </p:cNvPr>
            <p:cNvSpPr txBox="1"/>
            <p:nvPr/>
          </p:nvSpPr>
          <p:spPr>
            <a:xfrm>
              <a:off x="10125811" y="1522062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2.</a:t>
              </a:r>
            </a:p>
          </p:txBody>
        </p:sp>
        <p:sp>
          <p:nvSpPr>
            <p:cNvPr id="11" name="textruta 10">
              <a:extLst>
                <a:ext uri="{FF2B5EF4-FFF2-40B4-BE49-F238E27FC236}">
                  <a16:creationId xmlns:a16="http://schemas.microsoft.com/office/drawing/2014/main" id="{F4228199-60A1-4834-8C46-2E95EAB01923}"/>
                </a:ext>
              </a:extLst>
            </p:cNvPr>
            <p:cNvSpPr txBox="1"/>
            <p:nvPr/>
          </p:nvSpPr>
          <p:spPr>
            <a:xfrm>
              <a:off x="5227085" y="1949198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3.</a:t>
              </a:r>
            </a:p>
          </p:txBody>
        </p:sp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536C653E-57B9-49D3-A921-A6493448A4AE}"/>
                </a:ext>
              </a:extLst>
            </p:cNvPr>
            <p:cNvSpPr txBox="1"/>
            <p:nvPr/>
          </p:nvSpPr>
          <p:spPr>
            <a:xfrm>
              <a:off x="5577098" y="2315896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4.</a:t>
              </a: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4E2B19E6-8808-42B0-897A-97F8593CC6AF}"/>
                </a:ext>
              </a:extLst>
            </p:cNvPr>
            <p:cNvSpPr txBox="1"/>
            <p:nvPr/>
          </p:nvSpPr>
          <p:spPr>
            <a:xfrm>
              <a:off x="11040034" y="2678835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5.</a:t>
              </a:r>
            </a:p>
          </p:txBody>
        </p:sp>
        <p:sp>
          <p:nvSpPr>
            <p:cNvPr id="20" name="Ellips 19">
              <a:extLst>
                <a:ext uri="{FF2B5EF4-FFF2-40B4-BE49-F238E27FC236}">
                  <a16:creationId xmlns:a16="http://schemas.microsoft.com/office/drawing/2014/main" id="{9F0B3478-7E1F-444E-B8E7-D883177301B8}"/>
                </a:ext>
              </a:extLst>
            </p:cNvPr>
            <p:cNvSpPr/>
            <p:nvPr/>
          </p:nvSpPr>
          <p:spPr>
            <a:xfrm>
              <a:off x="6219568" y="1668208"/>
              <a:ext cx="700026" cy="294763"/>
            </a:xfrm>
            <a:prstGeom prst="ellipse">
              <a:avLst/>
            </a:prstGeom>
            <a:noFill/>
            <a:ln w="25400">
              <a:solidFill>
                <a:srgbClr val="7520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800" dirty="0"/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73650B53-E9F8-4B85-BA49-3E2B8416812E}"/>
                </a:ext>
              </a:extLst>
            </p:cNvPr>
            <p:cNvSpPr txBox="1"/>
            <p:nvPr/>
          </p:nvSpPr>
          <p:spPr>
            <a:xfrm>
              <a:off x="7859250" y="2329826"/>
              <a:ext cx="320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400" dirty="0">
                  <a:solidFill>
                    <a:srgbClr val="752051"/>
                  </a:solidFill>
                </a:rPr>
                <a:t>4.</a:t>
              </a:r>
            </a:p>
          </p:txBody>
        </p:sp>
      </p:grp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A821BE45-2711-4B74-9318-6545639E91F3}"/>
              </a:ext>
            </a:extLst>
          </p:cNvPr>
          <p:cNvCxnSpPr>
            <a:cxnSpLocks/>
          </p:cNvCxnSpPr>
          <p:nvPr/>
        </p:nvCxnSpPr>
        <p:spPr>
          <a:xfrm flipH="1">
            <a:off x="6096000" y="2047790"/>
            <a:ext cx="223314" cy="1733378"/>
          </a:xfrm>
          <a:prstGeom prst="straightConnector1">
            <a:avLst/>
          </a:prstGeom>
          <a:ln w="25400">
            <a:solidFill>
              <a:srgbClr val="752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32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6C061AD1-20AB-4089-8838-14893AE47FD9}"/>
              </a:ext>
            </a:extLst>
          </p:cNvPr>
          <p:cNvSpPr txBox="1"/>
          <p:nvPr/>
        </p:nvSpPr>
        <p:spPr>
          <a:xfrm>
            <a:off x="233362" y="1705285"/>
            <a:ext cx="6096000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Signera ett skapat anställningsavtal och anställningsbevis - Gör så här: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Öppna e-post och klicka på länken i e-postmeddelandet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Granska skapat anställningsavtal eller anställningsbevis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Signera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Ange verifieringskod som kommer i sms, och välj Signera </a:t>
            </a:r>
          </a:p>
          <a:p>
            <a:pPr>
              <a:spcAft>
                <a:spcPts val="600"/>
              </a:spcAf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Avslå ett skapat anställningsavtal och anställningsbevis - Gör så här: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Öppna e-post och klicka på länken i e-postmeddelandet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Granska skapat anställningsavtal eller anställningsbevis</a:t>
            </a:r>
          </a:p>
          <a:p>
            <a:pPr marL="342900" lvl="0" indent="-342900">
              <a:buFont typeface="+mj-lt"/>
              <a:buAutoNum type="arabicPeriod"/>
              <a:tabLst>
                <a:tab pos="228600" algn="l"/>
              </a:tabLst>
            </a:pPr>
            <a:r>
              <a:rPr lang="sv-SE" sz="1400" dirty="0">
                <a:solidFill>
                  <a:srgbClr val="75205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Välj Avslå tillsammans med kommentar</a:t>
            </a:r>
          </a:p>
        </p:txBody>
      </p:sp>
      <p:pic>
        <p:nvPicPr>
          <p:cNvPr id="4" name="Bildobjekt 3">
            <a:hlinkClick r:id="rId2"/>
            <a:extLst>
              <a:ext uri="{FF2B5EF4-FFF2-40B4-BE49-F238E27FC236}">
                <a16:creationId xmlns:a16="http://schemas.microsoft.com/office/drawing/2014/main" id="{6AADC0D3-8107-4770-803B-C1673C4BA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6237" y="174172"/>
            <a:ext cx="1685925" cy="86677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C6F9484-BEA2-43DC-8CCD-C2527E4059C9}"/>
              </a:ext>
            </a:extLst>
          </p:cNvPr>
          <p:cNvSpPr txBox="1"/>
          <p:nvPr/>
        </p:nvSpPr>
        <p:spPr>
          <a:xfrm>
            <a:off x="4160237" y="42289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Signera/Avslå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84555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58C8C15FAB134D9D5BC36EB0C59CB3" ma:contentTypeVersion="10" ma:contentTypeDescription="Skapa ett nytt dokument." ma:contentTypeScope="" ma:versionID="59a0351a68b8b4d718c211dd2a438710">
  <xsd:schema xmlns:xsd="http://www.w3.org/2001/XMLSchema" xmlns:xs="http://www.w3.org/2001/XMLSchema" xmlns:p="http://schemas.microsoft.com/office/2006/metadata/properties" xmlns:ns3="42774879-6f85-42f3-a499-4e09a5e66a77" xmlns:ns4="0c81e411-8319-406d-80d7-9fdede13cc03" targetNamespace="http://schemas.microsoft.com/office/2006/metadata/properties" ma:root="true" ma:fieldsID="3f6dbe99283ad5a2b1378bf37b915e16" ns3:_="" ns4:_="">
    <xsd:import namespace="42774879-6f85-42f3-a499-4e09a5e66a77"/>
    <xsd:import namespace="0c81e411-8319-406d-80d7-9fdede13cc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74879-6f85-42f3-a499-4e09a5e66a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1e411-8319-406d-80d7-9fdede13cc0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C1AA82-1DFF-44D2-8CBC-867AE039E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774879-6f85-42f3-a499-4e09a5e66a77"/>
    <ds:schemaRef ds:uri="0c81e411-8319-406d-80d7-9fdede13cc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247553-A60A-4E27-A50C-A951759BB440}">
  <ds:schemaRefs>
    <ds:schemaRef ds:uri="http://purl.org/dc/dcmitype/"/>
    <ds:schemaRef ds:uri="http://schemas.microsoft.com/office/infopath/2007/PartnerControls"/>
    <ds:schemaRef ds:uri="42774879-6f85-42f3-a499-4e09a5e66a7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c81e411-8319-406d-80d7-9fdede13cc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231DA5-E550-4A0F-B398-3A027E0853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617</Words>
  <Application>Microsoft Office PowerPoint</Application>
  <PresentationFormat>Bredbild</PresentationFormat>
  <Paragraphs>135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Tove Fägrell</dc:creator>
  <cp:lastModifiedBy>Martin Sjölund</cp:lastModifiedBy>
  <cp:revision>5</cp:revision>
  <dcterms:created xsi:type="dcterms:W3CDTF">2020-04-17T14:19:44Z</dcterms:created>
  <dcterms:modified xsi:type="dcterms:W3CDTF">2021-11-30T08:57:35Z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0x0101009958C8C15FAB134D9D5BC36EB0C59CB3</vt:lpwstr>
  </property>
</Properties>
</file>