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303" r:id="rId3"/>
    <p:sldId id="292" r:id="rId4"/>
    <p:sldId id="267" r:id="rId5"/>
    <p:sldId id="304" r:id="rId6"/>
    <p:sldId id="305"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5" userDrawn="1">
          <p15:clr>
            <a:srgbClr val="A4A3A4"/>
          </p15:clr>
        </p15:guide>
        <p15:guide id="2" pos="222" userDrawn="1">
          <p15:clr>
            <a:srgbClr val="A4A3A4"/>
          </p15:clr>
        </p15:guide>
        <p15:guide id="3" orient="horz" pos="3106" userDrawn="1">
          <p15:clr>
            <a:srgbClr val="A4A3A4"/>
          </p15:clr>
        </p15:guide>
        <p15:guide id="4" pos="2517" userDrawn="1">
          <p15:clr>
            <a:srgbClr val="A4A3A4"/>
          </p15:clr>
        </p15:guide>
        <p15:guide id="5" orient="horz" pos="1410" userDrawn="1">
          <p15:clr>
            <a:srgbClr val="A4A3A4"/>
          </p15:clr>
        </p15:guide>
        <p15:guide id="6" pos="5511" userDrawn="1">
          <p15:clr>
            <a:srgbClr val="A4A3A4"/>
          </p15:clr>
        </p15:guide>
        <p15:guide id="7" pos="566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4E8FF1-2A7B-189D-AE63-6CD0567A1A4B}" name="Malin Öhrman" initials="MÖ" userId="S::malin.ohrman@ki.se::2fe92a77-e3d2-44d8-8794-139f08ce92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16" autoAdjust="0"/>
    <p:restoredTop sz="91026" autoAdjust="0"/>
  </p:normalViewPr>
  <p:slideViewPr>
    <p:cSldViewPr>
      <p:cViewPr varScale="1">
        <p:scale>
          <a:sx n="183" d="100"/>
          <a:sy n="183" d="100"/>
        </p:scale>
        <p:origin x="1680" y="150"/>
      </p:cViewPr>
      <p:guideLst>
        <p:guide orient="horz" pos="445"/>
        <p:guide pos="222"/>
        <p:guide orient="horz" pos="3106"/>
        <p:guide pos="2517"/>
        <p:guide orient="horz" pos="1410"/>
        <p:guide pos="5511"/>
        <p:guide pos="5665"/>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116" d="100"/>
          <a:sy n="116" d="100"/>
        </p:scale>
        <p:origin x="50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90C0-4B08-8572-DA81D210357F}"/>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90C0-4B08-8572-DA81D210357F}"/>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90C0-4B08-8572-DA81D210357F}"/>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90C0-4B08-8572-DA81D210357F}"/>
              </c:ext>
            </c:extLst>
          </c:dPt>
          <c:dLbls>
            <c:dLbl>
              <c:idx val="0"/>
              <c:delete val="1"/>
              <c:extLst>
                <c:ext xmlns:c15="http://schemas.microsoft.com/office/drawing/2012/chart" uri="{CE6537A1-D6FC-4f65-9D91-7224C49458BB}"/>
                <c:ext xmlns:c16="http://schemas.microsoft.com/office/drawing/2014/chart" uri="{C3380CC4-5D6E-409C-BE32-E72D297353CC}">
                  <c16:uniqueId val="{00000001-90C0-4B08-8572-DA81D210357F}"/>
                </c:ext>
              </c:extLst>
            </c:dLbl>
            <c:dLbl>
              <c:idx val="1"/>
              <c:delete val="1"/>
              <c:extLst>
                <c:ext xmlns:c15="http://schemas.microsoft.com/office/drawing/2012/chart" uri="{CE6537A1-D6FC-4f65-9D91-7224C49458BB}"/>
                <c:ext xmlns:c16="http://schemas.microsoft.com/office/drawing/2014/chart" uri="{C3380CC4-5D6E-409C-BE32-E72D297353CC}">
                  <c16:uniqueId val="{00000003-90C0-4B08-8572-DA81D210357F}"/>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90C0-4B08-8572-DA81D210357F}"/>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2-56D4-4D4B-BD89-B37951D96CC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56D4-4D4B-BD89-B37951D96CC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4847-4300-B7FB-008B8EF4EDEE}"/>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4847-4300-B7FB-008B8EF4EDEE}"/>
              </c:ext>
            </c:extLst>
          </c:dPt>
          <c:dLbls>
            <c:dLbl>
              <c:idx val="0"/>
              <c:delete val="1"/>
              <c:extLst>
                <c:ext xmlns:c15="http://schemas.microsoft.com/office/drawing/2012/chart" uri="{CE6537A1-D6FC-4f65-9D91-7224C49458BB}"/>
                <c:ext xmlns:c16="http://schemas.microsoft.com/office/drawing/2014/chart" uri="{C3380CC4-5D6E-409C-BE32-E72D297353CC}">
                  <c16:uniqueId val="{00000002-56D4-4D4B-BD89-B37951D96CC7}"/>
                </c:ext>
              </c:extLst>
            </c:dLbl>
            <c:dLbl>
              <c:idx val="1"/>
              <c:delete val="1"/>
              <c:extLst>
                <c:ext xmlns:c15="http://schemas.microsoft.com/office/drawing/2012/chart" uri="{CE6537A1-D6FC-4f65-9D91-7224C49458BB}"/>
                <c:ext xmlns:c16="http://schemas.microsoft.com/office/drawing/2014/chart" uri="{C3380CC4-5D6E-409C-BE32-E72D297353CC}">
                  <c16:uniqueId val="{00000001-56D4-4D4B-BD89-B37951D96CC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0-56D4-4D4B-BD89-B37951D96CC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B800-41A4-A543-B02A369E02F8}"/>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B800-41A4-A543-B02A369E02F8}"/>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B800-41A4-A543-B02A369E02F8}"/>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B800-41A4-A543-B02A369E02F8}"/>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B800-41A4-A543-B02A369E02F8}"/>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B800-41A4-A543-B02A369E02F8}"/>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B800-41A4-A543-B02A369E02F8}"/>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B800-41A4-A543-B02A369E02F8}"/>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B800-41A4-A543-B02A369E02F8}"/>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B800-41A4-A543-B02A369E02F8}"/>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B800-41A4-A543-B02A369E02F8}"/>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B800-41A4-A543-B02A369E02F8}"/>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B800-41A4-A543-B02A369E02F8}"/>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800-41A4-A543-B02A369E02F8}"/>
                </c:ext>
              </c:extLst>
            </c:dLbl>
            <c:dLbl>
              <c:idx val="5"/>
              <c:layout>
                <c:manualLayout>
                  <c:x val="4.3749999999999921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19480200131233597"/>
                      <c:h val="0.11924999999999998"/>
                    </c:manualLayout>
                  </c15:layout>
                </c:ext>
                <c:ext xmlns:c16="http://schemas.microsoft.com/office/drawing/2014/chart" uri="{C3380CC4-5D6E-409C-BE32-E72D297353CC}">
                  <c16:uniqueId val="{0000000B-B800-41A4-A543-B02A369E02F8}"/>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800-41A4-A543-B02A369E02F8}"/>
                </c:ext>
              </c:extLst>
            </c:dLbl>
            <c:dLbl>
              <c:idx val="7"/>
              <c:layout>
                <c:manualLayout>
                  <c:x val="-0.11250000000000004"/>
                  <c:y val="1.406262303149606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49896653543307"/>
                      <c:h val="4.8249999999999994E-2"/>
                    </c:manualLayout>
                  </c15:layout>
                </c:ext>
                <c:ext xmlns:c16="http://schemas.microsoft.com/office/drawing/2014/chart" uri="{C3380CC4-5D6E-409C-BE32-E72D297353CC}">
                  <c16:uniqueId val="{0000000F-B800-41A4-A543-B02A369E02F8}"/>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B800-41A4-A543-B02A369E02F8}"/>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Statsanslag 40 %</c:v>
                </c:pt>
                <c:pt idx="1">
                  <c:v>Forskningsråd 13 %</c:v>
                </c:pt>
                <c:pt idx="2">
                  <c:v>Övriga statliga 6 %</c:v>
                </c:pt>
                <c:pt idx="3">
                  <c:v>Kommuner och regioner 5 %</c:v>
                </c:pt>
                <c:pt idx="4">
                  <c:v>Svenska stiftelser och organisationer 19 %</c:v>
                </c:pt>
                <c:pt idx="5">
                  <c:v>Utländska stiftelser och organisationer 9 %</c:v>
                </c:pt>
                <c:pt idx="6">
                  <c:v>Svenska företag 2 %</c:v>
                </c:pt>
                <c:pt idx="7">
                  <c:v>Utländska företag 3 %</c:v>
                </c:pt>
                <c:pt idx="8">
                  <c:v>Finansiella intäkter 3 %</c:v>
                </c:pt>
              </c:strCache>
            </c:strRef>
          </c:cat>
          <c:val>
            <c:numRef>
              <c:f>Blad1!$B$2:$B$10</c:f>
              <c:numCache>
                <c:formatCode>General</c:formatCode>
                <c:ptCount val="9"/>
                <c:pt idx="0">
                  <c:v>40</c:v>
                </c:pt>
                <c:pt idx="1">
                  <c:v>13</c:v>
                </c:pt>
                <c:pt idx="2">
                  <c:v>6</c:v>
                </c:pt>
                <c:pt idx="3">
                  <c:v>5</c:v>
                </c:pt>
                <c:pt idx="4">
                  <c:v>19</c:v>
                </c:pt>
                <c:pt idx="5">
                  <c:v>9</c:v>
                </c:pt>
                <c:pt idx="6">
                  <c:v>2</c:v>
                </c:pt>
                <c:pt idx="7">
                  <c:v>3</c:v>
                </c:pt>
                <c:pt idx="8">
                  <c:v>3</c:v>
                </c:pt>
              </c:numCache>
            </c:numRef>
          </c:val>
          <c:extLst>
            <c:ext xmlns:c16="http://schemas.microsoft.com/office/drawing/2014/chart" uri="{C3380CC4-5D6E-409C-BE32-E72D297353CC}">
              <c16:uniqueId val="{00000012-B800-41A4-A543-B02A369E02F8}"/>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Blad1!$B$1</c:f>
              <c:strCache>
                <c:ptCount val="1"/>
                <c:pt idx="0">
                  <c:v>Article</c:v>
                </c:pt>
              </c:strCache>
            </c:strRef>
          </c:tx>
          <c:spPr>
            <a:solidFill>
              <a:schemeClr val="accent1"/>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General</c:formatCode>
                <c:ptCount val="16"/>
                <c:pt idx="0">
                  <c:v>3657</c:v>
                </c:pt>
                <c:pt idx="1">
                  <c:v>3673</c:v>
                </c:pt>
                <c:pt idx="2">
                  <c:v>3739</c:v>
                </c:pt>
                <c:pt idx="3">
                  <c:v>3915</c:v>
                </c:pt>
                <c:pt idx="4">
                  <c:v>4094</c:v>
                </c:pt>
                <c:pt idx="5">
                  <c:v>4547</c:v>
                </c:pt>
                <c:pt idx="6">
                  <c:v>4538</c:v>
                </c:pt>
                <c:pt idx="7">
                  <c:v>4970</c:v>
                </c:pt>
                <c:pt idx="8">
                  <c:v>5195</c:v>
                </c:pt>
                <c:pt idx="9">
                  <c:v>5644</c:v>
                </c:pt>
                <c:pt idx="10">
                  <c:v>5719</c:v>
                </c:pt>
                <c:pt idx="11">
                  <c:v>6050</c:v>
                </c:pt>
                <c:pt idx="12">
                  <c:v>6401</c:v>
                </c:pt>
                <c:pt idx="13">
                  <c:v>6929</c:v>
                </c:pt>
                <c:pt idx="14">
                  <c:v>6718</c:v>
                </c:pt>
                <c:pt idx="15">
                  <c:v>6371</c:v>
                </c:pt>
              </c:numCache>
            </c:numRef>
          </c:val>
          <c:extLst>
            <c:ext xmlns:c16="http://schemas.microsoft.com/office/drawing/2014/chart" uri="{C3380CC4-5D6E-409C-BE32-E72D297353CC}">
              <c16:uniqueId val="{00000000-8DA9-4CFE-9F2C-0380C4630C7B}"/>
            </c:ext>
          </c:extLst>
        </c:ser>
        <c:ser>
          <c:idx val="1"/>
          <c:order val="1"/>
          <c:tx>
            <c:strRef>
              <c:f>Blad1!$C$1</c:f>
              <c:strCache>
                <c:ptCount val="1"/>
                <c:pt idx="0">
                  <c:v>Review</c:v>
                </c:pt>
              </c:strCache>
            </c:strRef>
          </c:tx>
          <c:spPr>
            <a:solidFill>
              <a:schemeClr val="accent2"/>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General</c:formatCode>
                <c:ptCount val="16"/>
                <c:pt idx="0">
                  <c:v>306</c:v>
                </c:pt>
                <c:pt idx="1">
                  <c:v>334</c:v>
                </c:pt>
                <c:pt idx="2">
                  <c:v>351</c:v>
                </c:pt>
                <c:pt idx="3">
                  <c:v>389</c:v>
                </c:pt>
                <c:pt idx="4">
                  <c:v>375</c:v>
                </c:pt>
                <c:pt idx="5">
                  <c:v>390</c:v>
                </c:pt>
                <c:pt idx="6">
                  <c:v>472</c:v>
                </c:pt>
                <c:pt idx="7">
                  <c:v>511</c:v>
                </c:pt>
                <c:pt idx="8">
                  <c:v>553</c:v>
                </c:pt>
                <c:pt idx="9">
                  <c:v>619</c:v>
                </c:pt>
                <c:pt idx="10">
                  <c:v>661</c:v>
                </c:pt>
                <c:pt idx="11">
                  <c:v>722</c:v>
                </c:pt>
                <c:pt idx="12">
                  <c:v>848</c:v>
                </c:pt>
                <c:pt idx="13">
                  <c:v>883</c:v>
                </c:pt>
                <c:pt idx="14">
                  <c:v>845</c:v>
                </c:pt>
                <c:pt idx="15">
                  <c:v>813</c:v>
                </c:pt>
              </c:numCache>
            </c:numRef>
          </c:val>
          <c:extLst>
            <c:ext xmlns:c16="http://schemas.microsoft.com/office/drawing/2014/chart" uri="{C3380CC4-5D6E-409C-BE32-E72D297353CC}">
              <c16:uniqueId val="{00000001-8DA9-4CFE-9F2C-0380C4630C7B}"/>
            </c:ext>
          </c:extLst>
        </c:ser>
        <c:ser>
          <c:idx val="2"/>
          <c:order val="2"/>
          <c:tx>
            <c:strRef>
              <c:f>Blad1!$D$1</c:f>
              <c:strCache>
                <c:ptCount val="1"/>
                <c:pt idx="0">
                  <c:v>Other</c:v>
                </c:pt>
              </c:strCache>
            </c:strRef>
          </c:tx>
          <c:spPr>
            <a:solidFill>
              <a:schemeClr val="accent3"/>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Blad1!$D$2:$D$17</c:f>
              <c:numCache>
                <c:formatCode>General</c:formatCode>
                <c:ptCount val="16"/>
                <c:pt idx="0">
                  <c:v>1428</c:v>
                </c:pt>
                <c:pt idx="1">
                  <c:v>1454</c:v>
                </c:pt>
                <c:pt idx="2">
                  <c:v>1474</c:v>
                </c:pt>
                <c:pt idx="3">
                  <c:v>1533</c:v>
                </c:pt>
                <c:pt idx="4">
                  <c:v>1908</c:v>
                </c:pt>
                <c:pt idx="5">
                  <c:v>1770</c:v>
                </c:pt>
                <c:pt idx="6">
                  <c:v>1981</c:v>
                </c:pt>
                <c:pt idx="7">
                  <c:v>1911</c:v>
                </c:pt>
                <c:pt idx="8">
                  <c:v>2180</c:v>
                </c:pt>
                <c:pt idx="9">
                  <c:v>2216</c:v>
                </c:pt>
                <c:pt idx="10">
                  <c:v>2064</c:v>
                </c:pt>
                <c:pt idx="11">
                  <c:v>2223</c:v>
                </c:pt>
                <c:pt idx="12">
                  <c:v>1718</c:v>
                </c:pt>
                <c:pt idx="13">
                  <c:v>1964</c:v>
                </c:pt>
                <c:pt idx="14">
                  <c:v>2127</c:v>
                </c:pt>
                <c:pt idx="15">
                  <c:v>2449</c:v>
                </c:pt>
              </c:numCache>
            </c:numRef>
          </c:val>
          <c:extLst>
            <c:ext xmlns:c16="http://schemas.microsoft.com/office/drawing/2014/chart" uri="{C3380CC4-5D6E-409C-BE32-E72D297353CC}">
              <c16:uniqueId val="{00000002-8DA9-4CFE-9F2C-0380C4630C7B}"/>
            </c:ext>
          </c:extLst>
        </c:ser>
        <c:dLbls>
          <c:showLegendKey val="0"/>
          <c:showVal val="0"/>
          <c:showCatName val="0"/>
          <c:showSerName val="0"/>
          <c:showPercent val="0"/>
          <c:showBubbleSize val="0"/>
        </c:dLbls>
        <c:gapWidth val="150"/>
        <c:overlap val="100"/>
        <c:axId val="989143752"/>
        <c:axId val="989146704"/>
      </c:barChart>
      <c:catAx>
        <c:axId val="989143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6704"/>
        <c:crosses val="autoZero"/>
        <c:auto val="1"/>
        <c:lblAlgn val="ctr"/>
        <c:lblOffset val="100"/>
        <c:noMultiLvlLbl val="0"/>
      </c:catAx>
      <c:valAx>
        <c:axId val="989146704"/>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37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917661315465937E-2"/>
          <c:y val="3.804043559430216E-2"/>
          <c:w val="0.61554139974391098"/>
          <c:h val="0.87836318840390282"/>
        </c:manualLayout>
      </c:layout>
      <c:lineChart>
        <c:grouping val="standard"/>
        <c:varyColors val="0"/>
        <c:ser>
          <c:idx val="0"/>
          <c:order val="0"/>
          <c:tx>
            <c:strRef>
              <c:f>Blad1!$B$1</c:f>
              <c:strCache>
                <c:ptCount val="1"/>
                <c:pt idx="0">
                  <c:v>Field nomalized citation score</c:v>
                </c:pt>
              </c:strCache>
            </c:strRef>
          </c:tx>
          <c:spPr>
            <a:ln w="28575" cap="rnd">
              <a:solidFill>
                <a:schemeClr val="accent1"/>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0.00</c:formatCode>
                <c:ptCount val="16"/>
                <c:pt idx="0">
                  <c:v>1.42156453160648</c:v>
                </c:pt>
                <c:pt idx="1">
                  <c:v>1.4608002779437399</c:v>
                </c:pt>
                <c:pt idx="2">
                  <c:v>1.6241051741161801</c:v>
                </c:pt>
                <c:pt idx="3">
                  <c:v>1.49360527137708</c:v>
                </c:pt>
                <c:pt idx="4">
                  <c:v>1.7273704534382099</c:v>
                </c:pt>
                <c:pt idx="5">
                  <c:v>1.64061644788038</c:v>
                </c:pt>
                <c:pt idx="6">
                  <c:v>1.8225011412971099</c:v>
                </c:pt>
                <c:pt idx="7">
                  <c:v>1.7186638189185299</c:v>
                </c:pt>
                <c:pt idx="8">
                  <c:v>1.7705346824208801</c:v>
                </c:pt>
                <c:pt idx="9">
                  <c:v>1.8616531200292801</c:v>
                </c:pt>
                <c:pt idx="10">
                  <c:v>1.77226526545779</c:v>
                </c:pt>
                <c:pt idx="11">
                  <c:v>1.86040677393041</c:v>
                </c:pt>
                <c:pt idx="12">
                  <c:v>1.6659053081409601</c:v>
                </c:pt>
                <c:pt idx="13">
                  <c:v>1.67468765918833</c:v>
                </c:pt>
                <c:pt idx="14">
                  <c:v>1.8296154211357001</c:v>
                </c:pt>
                <c:pt idx="15">
                  <c:v>1.79106268672215</c:v>
                </c:pt>
              </c:numCache>
            </c:numRef>
          </c:val>
          <c:smooth val="0"/>
          <c:extLst>
            <c:ext xmlns:c16="http://schemas.microsoft.com/office/drawing/2014/chart" uri="{C3380CC4-5D6E-409C-BE32-E72D297353CC}">
              <c16:uniqueId val="{00000000-BBE1-4D99-B57E-DF68F9D193D9}"/>
            </c:ext>
          </c:extLst>
        </c:ser>
        <c:ser>
          <c:idx val="1"/>
          <c:order val="1"/>
          <c:tx>
            <c:strRef>
              <c:f>Blad1!$C$1</c:f>
              <c:strCache>
                <c:ptCount val="1"/>
                <c:pt idx="0">
                  <c:v>EU27+Great Britain</c:v>
                </c:pt>
              </c:strCache>
            </c:strRef>
          </c:tx>
          <c:spPr>
            <a:ln w="28575" cap="rnd">
              <a:solidFill>
                <a:schemeClr val="accent2"/>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0.00</c:formatCode>
                <c:ptCount val="16"/>
                <c:pt idx="0">
                  <c:v>1.0376994333637199</c:v>
                </c:pt>
                <c:pt idx="1">
                  <c:v>1.03883525824163</c:v>
                </c:pt>
                <c:pt idx="2">
                  <c:v>1.04573166489491</c:v>
                </c:pt>
                <c:pt idx="3">
                  <c:v>1.0569199852341999</c:v>
                </c:pt>
                <c:pt idx="4">
                  <c:v>1.0607334961708299</c:v>
                </c:pt>
                <c:pt idx="5">
                  <c:v>1.06652908830089</c:v>
                </c:pt>
                <c:pt idx="6">
                  <c:v>1.06929994540894</c:v>
                </c:pt>
                <c:pt idx="7">
                  <c:v>1.07501952386643</c:v>
                </c:pt>
                <c:pt idx="8">
                  <c:v>1.0753564206731601</c:v>
                </c:pt>
                <c:pt idx="9">
                  <c:v>1.0673859896062301</c:v>
                </c:pt>
                <c:pt idx="10">
                  <c:v>1.05705871822245</c:v>
                </c:pt>
                <c:pt idx="11">
                  <c:v>1.0551416763924899</c:v>
                </c:pt>
                <c:pt idx="12">
                  <c:v>1.0462964830080199</c:v>
                </c:pt>
                <c:pt idx="13">
                  <c:v>1.05563489775867</c:v>
                </c:pt>
                <c:pt idx="14">
                  <c:v>1.0550130221771199</c:v>
                </c:pt>
                <c:pt idx="15">
                  <c:v>1.04048422114508</c:v>
                </c:pt>
              </c:numCache>
            </c:numRef>
          </c:val>
          <c:smooth val="0"/>
          <c:extLst>
            <c:ext xmlns:c16="http://schemas.microsoft.com/office/drawing/2014/chart" uri="{C3380CC4-5D6E-409C-BE32-E72D297353CC}">
              <c16:uniqueId val="{00000001-BBE1-4D99-B57E-DF68F9D193D9}"/>
            </c:ext>
          </c:extLst>
        </c:ser>
        <c:dLbls>
          <c:showLegendKey val="0"/>
          <c:showVal val="0"/>
          <c:showCatName val="0"/>
          <c:showSerName val="0"/>
          <c:showPercent val="0"/>
          <c:showBubbleSize val="0"/>
        </c:dLbls>
        <c:smooth val="0"/>
        <c:axId val="726330336"/>
        <c:axId val="726327712"/>
      </c:lineChart>
      <c:catAx>
        <c:axId val="72633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27712"/>
        <c:crosses val="autoZero"/>
        <c:auto val="1"/>
        <c:lblAlgn val="ctr"/>
        <c:lblOffset val="100"/>
        <c:noMultiLvlLbl val="0"/>
      </c:catAx>
      <c:valAx>
        <c:axId val="7263277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30336"/>
        <c:crosses val="autoZero"/>
        <c:crossBetween val="between"/>
      </c:valAx>
      <c:spPr>
        <a:noFill/>
        <a:ln>
          <a:noFill/>
        </a:ln>
        <a:effectLst/>
      </c:spPr>
    </c:plotArea>
    <c:legend>
      <c:legendPos val="r"/>
      <c:layout>
        <c:manualLayout>
          <c:xMode val="edge"/>
          <c:yMode val="edge"/>
          <c:x val="0.69125273920841845"/>
          <c:y val="0.2523820882647026"/>
          <c:w val="0.23207546767781417"/>
          <c:h val="0.1217479103629008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2025-10-22</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atin typeface="DM Sans" pitchFamily="2" charset="0"/>
              </a:defRPr>
            </a:lvl1pPr>
          </a:lstStyle>
          <a:p>
            <a:endParaRPr lang="sv-SE" dirty="0"/>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8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8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DM Sans" pitchFamily="2" charset="0"/>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solidFill>
                  <a:schemeClr val="tx1"/>
                </a:solidFill>
              </a:rPr>
              <a:t>Siffrorna är hämtade från KI:s årsredovisning för 2024</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0" dirty="0"/>
              <a:t>Fån KI:s årsredovisning 2024 (</a:t>
            </a:r>
            <a:r>
              <a:rPr lang="sv-SE" b="0" i="0" u="none" strike="noStrike" baseline="0" dirty="0"/>
              <a:t>2023 års siffror inom parentes).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b="0" i="0" u="none" strike="noStrike" baseline="0" dirty="0"/>
              <a:t>Siffrorna för antalet studenter och forskarstudenter är dock inte helt jämförbara sinsemellan. </a:t>
            </a:r>
            <a:r>
              <a:rPr lang="sv-SE" dirty="0">
                <a:effectLst/>
                <a:ea typeface="Arial" panose="020B0604020202020204" pitchFamily="34" charset="0"/>
              </a:rPr>
              <a:t>”Helårsstudenter” är inte individer utan ett mått </a:t>
            </a:r>
            <a:br>
              <a:rPr lang="sv-SE" dirty="0">
                <a:effectLst/>
                <a:ea typeface="Arial" panose="020B0604020202020204" pitchFamily="34" charset="0"/>
              </a:rPr>
            </a:br>
            <a:r>
              <a:rPr lang="sv-SE" dirty="0">
                <a:effectLst/>
                <a:ea typeface="Arial" panose="020B0604020202020204" pitchFamily="34" charset="0"/>
              </a:rPr>
              <a:t>på utbildningsvolym (ungefär: om vi slår samman alla registrerade studenter/individer på olika kurser och program som läser olika antal </a:t>
            </a:r>
            <a:r>
              <a:rPr lang="sv-SE" dirty="0" err="1">
                <a:effectLst/>
                <a:ea typeface="Arial" panose="020B0604020202020204" pitchFamily="34" charset="0"/>
              </a:rPr>
              <a:t>hp</a:t>
            </a:r>
            <a:r>
              <a:rPr lang="sv-SE" dirty="0">
                <a:effectLst/>
                <a:ea typeface="Arial" panose="020B0604020202020204" pitchFamily="34" charset="0"/>
              </a:rPr>
              <a:t> till helårsstudenter så får vi denna siffra), antalet redovisade ”forskarstuderande” här är dock individer.</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dirty="0"/>
              <a:t>Årsredovisning 2024 (</a:t>
            </a:r>
            <a:r>
              <a:rPr lang="sv-SE" b="0" i="0" u="none" strike="noStrike" baseline="0" dirty="0">
                <a:solidFill>
                  <a:srgbClr val="000000"/>
                </a:solidFill>
              </a:rPr>
              <a:t>2023 års siffror inom parentes). </a:t>
            </a:r>
            <a:endParaRPr lang="sv-SE" i="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0" i="0" u="none" strike="noStrike" kern="1200" baseline="0" dirty="0"/>
              <a:t>Intäkter Karolinska Institutet år 2024, totalt 8 682 mnkr</a:t>
            </a:r>
          </a:p>
          <a:p>
            <a:endParaRPr lang="sv-SE" b="1" i="0" u="none" strike="noStrike" kern="1200" baseline="0" dirty="0"/>
          </a:p>
          <a:p>
            <a:r>
              <a:rPr lang="sv-SE" b="0" i="0" u="none" strike="noStrike" kern="1200" baseline="0" dirty="0"/>
              <a:t>Forskning 85 % </a:t>
            </a:r>
          </a:p>
          <a:p>
            <a:r>
              <a:rPr lang="sv-SE" b="0" i="0" u="none" strike="noStrike" kern="1200" baseline="0" dirty="0"/>
              <a:t>Utbildning 15 %</a:t>
            </a:r>
          </a:p>
          <a:p>
            <a:endParaRPr lang="sv-SE" b="0" i="0" u="none" strike="noStrike" kern="1200" baseline="0" dirty="0"/>
          </a:p>
          <a:p>
            <a:r>
              <a:rPr lang="sv-SE" b="0" i="0" u="none" strike="noStrike" kern="1200" baseline="0" dirty="0"/>
              <a:t>Anslag 40 %</a:t>
            </a:r>
          </a:p>
          <a:p>
            <a:r>
              <a:rPr lang="sv-SE" b="0" i="0" u="none" strike="noStrike" kern="1200" baseline="0" dirty="0"/>
              <a:t>Externa medel 60 %</a:t>
            </a:r>
          </a:p>
          <a:p>
            <a:endParaRPr lang="sv-SE" b="0" i="0" u="none" strike="noStrike" kern="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59</a:t>
            </a:r>
            <a:r>
              <a:rPr lang="sv-SE" b="0" i="1" u="none" strike="noStrike" kern="1200" baseline="0" dirty="0"/>
              <a:t>)</a:t>
            </a:r>
          </a:p>
          <a:p>
            <a:endParaRPr lang="sv-SE" b="0" i="1" u="none" strike="noStrike" kern="1200" baseline="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t>Intäkter Karolinska Institutet år 2024, totalt 8 682 mnkr</a:t>
            </a:r>
          </a:p>
          <a:p>
            <a:endParaRPr lang="sv-SE" b="1" i="0" u="none" strike="noStrike" kern="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sv-SE" b="1" i="0" u="none" strike="noStrike" kern="1200" baseline="0" dirty="0"/>
              <a:t>Fördelning 2024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b="0" i="0" u="none" strike="noStrike" kern="1200" baseline="0" dirty="0"/>
              <a:t>Statsanslag 40 % </a:t>
            </a:r>
          </a:p>
          <a:p>
            <a:r>
              <a:rPr lang="sv-SE" b="0" i="0" u="none" strike="noStrike" kern="1200" baseline="0" dirty="0"/>
              <a:t>Forskningsråd 13 % </a:t>
            </a:r>
          </a:p>
          <a:p>
            <a:r>
              <a:rPr lang="sv-SE" b="0" i="0" u="none" strike="noStrike" kern="1200" baseline="0" dirty="0"/>
              <a:t>Övriga statliga 6 %</a:t>
            </a:r>
          </a:p>
          <a:p>
            <a:r>
              <a:rPr lang="sv-SE" b="0" i="0" u="none" strike="noStrike" kern="1200" baseline="0" dirty="0"/>
              <a:t>Kommuner och regioner 5 % </a:t>
            </a:r>
          </a:p>
          <a:p>
            <a:r>
              <a:rPr lang="sv-SE" b="0" i="0" u="none" strike="noStrike" kern="1200" baseline="0" dirty="0"/>
              <a:t>Svenska stiftelser och organisationer 19 %  </a:t>
            </a:r>
          </a:p>
          <a:p>
            <a:r>
              <a:rPr lang="sv-SE" b="0" i="0" u="none" strike="noStrike" kern="1200" baseline="0" dirty="0"/>
              <a:t>Utländska stiftelser och organisationer 9 %  </a:t>
            </a:r>
          </a:p>
          <a:p>
            <a:r>
              <a:rPr lang="sv-SE" b="0" i="0" u="none" strike="noStrike" kern="1200" baseline="0" dirty="0"/>
              <a:t>Svenska företag 2 % </a:t>
            </a:r>
          </a:p>
          <a:p>
            <a:r>
              <a:rPr lang="sv-SE" b="0" i="0" u="none" strike="noStrike" kern="1200" baseline="0" dirty="0"/>
              <a:t>Utländska företag 3 % </a:t>
            </a:r>
          </a:p>
          <a:p>
            <a:r>
              <a:rPr lang="sv-SE" b="0" i="0" u="none" strike="noStrike" kern="1200" baseline="0" dirty="0"/>
              <a:t>Finansiella intäkter 3 % </a:t>
            </a:r>
            <a:endParaRPr lang="sv-SE" b="0" i="1" u="none" strike="noStrike" kern="1200" baseline="0" dirty="0"/>
          </a:p>
          <a:p>
            <a:endParaRPr lang="sv-SE" b="0" i="1" u="none" strike="noStrike" kern="1200" baseline="0" dirty="0"/>
          </a:p>
          <a:p>
            <a:r>
              <a:rPr lang="sv-SE" i="1" dirty="0"/>
              <a:t>(Årsredovisning 2024 </a:t>
            </a:r>
            <a:r>
              <a:rPr lang="sv-SE" b="0" i="1" u="none" strike="noStrike" kern="1200" baseline="0" dirty="0"/>
              <a:t>s. 59)</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33</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0" i="0" u="none" strike="noStrike" baseline="0" dirty="0">
                <a:latin typeface="DM Sans" pitchFamily="2" charset="0"/>
              </a:rPr>
              <a:t>De senaste åren har KI:s forskare årligen publicerat drygt 7 200 vetenskapliga artiklar (</a:t>
            </a:r>
            <a:r>
              <a:rPr lang="sv-SE" b="0" i="0" u="none" strike="noStrike" baseline="0" dirty="0" err="1">
                <a:latin typeface="DM Sans" pitchFamily="2" charset="0"/>
              </a:rPr>
              <a:t>articles</a:t>
            </a:r>
            <a:r>
              <a:rPr lang="sv-SE" b="0" i="0" u="none" strike="noStrike" baseline="0" dirty="0">
                <a:latin typeface="DM Sans" pitchFamily="2" charset="0"/>
              </a:rPr>
              <a:t> + </a:t>
            </a:r>
            <a:r>
              <a:rPr lang="sv-SE" b="0" i="0" u="none" strike="noStrike" baseline="0" dirty="0" err="1">
                <a:latin typeface="DM Sans" pitchFamily="2" charset="0"/>
              </a:rPr>
              <a:t>reviews</a:t>
            </a:r>
            <a:r>
              <a:rPr lang="sv-SE" b="0" i="0" u="none" strike="noStrike" baseline="0" dirty="0">
                <a:latin typeface="DM Sans" pitchFamily="2" charset="0"/>
              </a:rPr>
              <a:t>). Av dessa artiklar har drygt 90 procent publicerats i samarbete med andra aktörer utanför det egna universitetet, i Sverige och utomlands. En stor andel av forskningen har någon form av koppling till hälso-och sjukvården, se nedan om klinisk forskning för mer information. Många av de vetenskapliga artiklarna ingår också som delarbeten i de doktorsavhandlingar som läggs fram vid KI.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38)</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fältnormerade citeringsgraden speglar en artikels citeringar i relation till citeringsgraden för jämförbara publikationer, det vill säga publikationer av samma dokumenttyp, publicerade samma år och inom samma ämne. </a:t>
            </a:r>
            <a:br>
              <a:rPr lang="sv-SE" dirty="0"/>
            </a:br>
            <a:r>
              <a:rPr lang="sv-SE" dirty="0"/>
              <a:t>I diagrammet visas medelvärdet per år av den fältnormerade citeringsgraden (cf) för alla artiklar från KI. Detta ställs i diagrammet i relation till motsvarande Cf-värde för EU:s 27 medlemsländer (EU27) och Storbritannien. KI:s citeringsgrad ligger på en nivå som överstiger motsvarande värde för EU27 och Storbritannien. </a:t>
            </a:r>
            <a:endParaRPr lang="sv-SE" b="0" i="1" u="none" strike="noStrike" kern="1200" baseline="0" dirty="0">
              <a:solidFill>
                <a:schemeClr val="tx1"/>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a:t>
            </a:r>
            <a:r>
              <a:rPr lang="sv-SE" i="1" dirty="0">
                <a:effectLst/>
                <a:ea typeface="Times" panose="02020603050405020304" pitchFamily="18" charset="0"/>
                <a:cs typeface="Times New Roman" panose="02020603050405020304" pitchFamily="18" charset="0"/>
              </a:rPr>
              <a:t>2024 s. 39</a:t>
            </a:r>
            <a:r>
              <a:rPr lang="sv-SE" b="0" i="1" u="none" strike="noStrike" kern="1200" baseline="0" dirty="0">
                <a:solidFill>
                  <a:schemeClr val="tx1"/>
                </a:solidFill>
              </a:rPr>
              <a:t>)</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dirty="0"/>
              <a:t>13 nybörjarprogram</a:t>
            </a:r>
          </a:p>
          <a:p>
            <a:pPr marL="0" indent="0">
              <a:buFont typeface="Arial" panose="020B0604020202020204" pitchFamily="34" charset="0"/>
              <a:buNone/>
            </a:pPr>
            <a:r>
              <a:rPr lang="sv-SE" b="1" dirty="0"/>
              <a:t>32 påbyggnadsprogram</a:t>
            </a:r>
          </a:p>
          <a:p>
            <a:pPr marL="0" indent="0">
              <a:buFont typeface="Arial" panose="020B0604020202020204" pitchFamily="34" charset="0"/>
              <a:buNone/>
            </a:pPr>
            <a:r>
              <a:rPr lang="sv-SE" b="1" dirty="0"/>
              <a:t>98 fristående kurser</a:t>
            </a:r>
          </a:p>
          <a:p>
            <a:endParaRPr lang="sv-SE" dirty="0">
              <a:effectLst/>
              <a:ea typeface="Calibri" panose="020F0502020204030204" pitchFamily="34" charset="0"/>
              <a:cs typeface="Biome" panose="020B0502040204020203" pitchFamily="34" charset="0"/>
            </a:endParaRPr>
          </a:p>
          <a:p>
            <a:r>
              <a:rPr lang="sv-SE" dirty="0">
                <a:effectLst/>
                <a:ea typeface="Calibri" panose="020F0502020204030204" pitchFamily="34" charset="0"/>
                <a:cs typeface="Biome" panose="020B0502040204020203" pitchFamily="34" charset="0"/>
              </a:rPr>
              <a:t>- Söktryck till KI:s utbildningar på grund-och avancerad nivå: </a:t>
            </a:r>
            <a:br>
              <a:rPr lang="sv-SE" dirty="0">
                <a:effectLst/>
                <a:ea typeface="Calibri" panose="020F0502020204030204" pitchFamily="34" charset="0"/>
                <a:cs typeface="Biome" panose="020B0502040204020203" pitchFamily="34" charset="0"/>
              </a:rPr>
            </a:br>
            <a:r>
              <a:rPr lang="sv-SE" dirty="0">
                <a:effectLst/>
                <a:ea typeface="Calibri" panose="020F0502020204030204" pitchFamily="34" charset="0"/>
                <a:cs typeface="Biome" panose="020B0502040204020203" pitchFamily="34" charset="0"/>
              </a:rPr>
              <a:t>I genomsnitt 2,4 behöriga förstahandssökande per antagen student. </a:t>
            </a:r>
          </a:p>
          <a:p>
            <a:pPr marL="0" lvl="0" indent="0">
              <a:buFont typeface="Calibri" panose="020F0502020204030204" pitchFamily="34" charset="0"/>
              <a:buNone/>
            </a:pPr>
            <a:r>
              <a:rPr lang="sv-SE" dirty="0">
                <a:effectLst/>
                <a:ea typeface="Times New Roman" panose="02020603050405020304" pitchFamily="18" charset="0"/>
                <a:cs typeface="Biome" panose="020B0502040204020203" pitchFamily="34" charset="0"/>
              </a:rPr>
              <a:t>- Antal deltagare i uppdragsutbildning 1 565 stycken</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dirty="0">
                <a:effectLst/>
                <a:ea typeface="Calibri" panose="020F0502020204030204" pitchFamily="34" charset="0"/>
              </a:rPr>
              <a:t>- Helårsprestationer: 6 168, vilket ger en prestationsgrad på 91,4 procent.*</a:t>
            </a:r>
            <a:endParaRPr lang="sv-SE" dirty="0">
              <a:effectLst/>
              <a:ea typeface="Times New Roman" panose="02020603050405020304" pitchFamily="18" charset="0"/>
              <a:cs typeface="Biome" panose="020B0502040204020203" pitchFamily="34" charset="0"/>
            </a:endParaRPr>
          </a:p>
          <a:p>
            <a:pPr marL="0" lvl="0" indent="0">
              <a:buFontTx/>
              <a:buNone/>
            </a:pPr>
            <a:r>
              <a:rPr lang="sv-SE" dirty="0">
                <a:effectLst/>
                <a:ea typeface="Times New Roman" panose="02020603050405020304" pitchFamily="18" charset="0"/>
                <a:cs typeface="Biome" panose="020B0502040204020203" pitchFamily="34" charset="0"/>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a:p>
            <a:pPr marL="0" indent="0">
              <a:buFont typeface="Arial" panose="020B0604020202020204" pitchFamily="34" charset="0"/>
              <a:buNone/>
            </a:pPr>
            <a:endParaRPr lang="sv-SE" b="1" dirty="0"/>
          </a:p>
          <a:p>
            <a:pPr marL="0" indent="0">
              <a:buFont typeface="Arial" panose="020B0604020202020204" pitchFamily="34" charset="0"/>
              <a:buNone/>
            </a:pPr>
            <a:r>
              <a:rPr lang="sv-SE" b="1" dirty="0"/>
              <a:t>Ett av världens ledande medicinska universitet. </a:t>
            </a:r>
            <a:r>
              <a:rPr lang="sv-SE" dirty="0"/>
              <a:t>KI har Sveriges bredaste utbud av medicinska utbildningar på </a:t>
            </a:r>
            <a:r>
              <a:rPr lang="sv-SE" kern="1200" dirty="0"/>
              <a:t>grund- och avancerad nivå. </a:t>
            </a:r>
            <a:r>
              <a:rPr lang="sv-SE" dirty="0"/>
              <a:t>Cirka 10 000 studenter läser längre eller kortare utbildningsprogram och kurser vid KI. </a:t>
            </a:r>
            <a:r>
              <a:rPr lang="sv-SE" b="1" dirty="0"/>
              <a:t>Våra lärare forskar ofta parallellt </a:t>
            </a:r>
            <a:r>
              <a:rPr lang="sv-SE" dirty="0"/>
              <a:t>med sin undervisning, det gör att studenterna får ta del av det senaste inom hela det medicinska området. I de flesta av KI:s utbildningar ingår verksamhetsförlagd utbildning, som består av klinisk praktik och utbildning på plats i vården. </a:t>
            </a:r>
            <a:r>
              <a:rPr lang="sv-SE" b="1" dirty="0"/>
              <a:t>Merparten av utbildningarna </a:t>
            </a:r>
            <a:r>
              <a:rPr lang="sv-SE" dirty="0"/>
              <a:t>leder till en </a:t>
            </a:r>
            <a:r>
              <a:rPr lang="sv-SE" b="0" i="0" dirty="0"/>
              <a:t>yrkesexamen och flera av utbildningarna leder även till en generell examen.</a:t>
            </a:r>
            <a:endParaRPr lang="en-GB"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1883585126"/>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668007741"/>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516801876"/>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22 oktober 2025</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610912522"/>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22 oktober 2025</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22 oktober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22 oktober 2025</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22 oktober 2025</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22 oktober 2025</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7526799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22 oktober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32254625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95203059"/>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568287068"/>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22 oktober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37551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22 oktober 2025</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538443157"/>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22 oktober 2025</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119438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22 oktober 2025</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11990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22 oktober 2025</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844011384"/>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2" name="Underrubrik 1">
            <a:extLst>
              <a:ext uri="{FF2B5EF4-FFF2-40B4-BE49-F238E27FC236}">
                <a16:creationId xmlns:a16="http://schemas.microsoft.com/office/drawing/2014/main" id="{5E886BE3-5D01-4CD4-BD99-F0994E4D6DE5}"/>
              </a:ext>
            </a:extLst>
          </p:cNvPr>
          <p:cNvSpPr>
            <a:spLocks noGrp="1"/>
          </p:cNvSpPr>
          <p:nvPr>
            <p:ph type="subTitle" idx="1"/>
          </p:nvPr>
        </p:nvSpPr>
        <p:spPr/>
        <p:txBody>
          <a:bodyPr/>
          <a:lstStyle/>
          <a:p>
            <a:r>
              <a:rPr lang="sv-SE" dirty="0"/>
              <a:t>i siffror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a:t>
            </a:r>
          </a:p>
        </p:txBody>
      </p:sp>
      <p:sp>
        <p:nvSpPr>
          <p:cNvPr id="19" name="textruta 18">
            <a:extLst>
              <a:ext uri="{FF2B5EF4-FFF2-40B4-BE49-F238E27FC236}">
                <a16:creationId xmlns:a16="http://schemas.microsoft.com/office/drawing/2014/main" id="{00704C6C-1B8D-4FC2-8477-7D04194D02F4}"/>
              </a:ext>
            </a:extLst>
          </p:cNvPr>
          <p:cNvSpPr txBox="1"/>
          <p:nvPr/>
        </p:nvSpPr>
        <p:spPr>
          <a:xfrm>
            <a:off x="485535" y="1420033"/>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Helårssstudenter</a:t>
            </a:r>
            <a:endParaRPr lang="sv-SE" sz="1400" dirty="0">
              <a:solidFill>
                <a:schemeClr val="accent1"/>
              </a:solidFill>
              <a:latin typeface="+mj-lt"/>
            </a:endParaRPr>
          </a:p>
          <a:p>
            <a:r>
              <a:rPr lang="sv-SE" sz="4800" dirty="0">
                <a:solidFill>
                  <a:schemeClr val="accent1"/>
                </a:solidFill>
                <a:latin typeface="+mj-lt"/>
              </a:rPr>
              <a:t>6 483</a:t>
            </a:r>
            <a:r>
              <a:rPr lang="sv-SE" sz="4800" spc="-300" dirty="0">
                <a:solidFill>
                  <a:schemeClr val="accent1"/>
                </a:solidFill>
                <a:latin typeface="+mj-lt"/>
              </a:rPr>
              <a:t> </a:t>
            </a:r>
            <a:r>
              <a:rPr lang="sv-SE" sz="1400" dirty="0">
                <a:solidFill>
                  <a:schemeClr val="accent1"/>
                </a:solidFill>
                <a:latin typeface="+mj-lt"/>
              </a:rPr>
              <a:t>(6 517)</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E8252B3A-11E9-4B75-90EA-4EDAA93FC86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AC11455D-9803-46C1-BACD-37A3CC9EB147}"/>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Män</a:t>
            </a:r>
          </a:p>
          <a:p>
            <a:endParaRPr lang="sv-SE" sz="1000" b="1" dirty="0">
              <a:latin typeface="+mj-lt"/>
              <a:cs typeface="Arial" panose="020B0604020202020204" pitchFamily="34" charset="0"/>
            </a:endParaRPr>
          </a:p>
        </p:txBody>
      </p:sp>
      <p:sp>
        <p:nvSpPr>
          <p:cNvPr id="20" name="textruta 19">
            <a:extLst>
              <a:ext uri="{FF2B5EF4-FFF2-40B4-BE49-F238E27FC236}">
                <a16:creationId xmlns:a16="http://schemas.microsoft.com/office/drawing/2014/main" id="{D34A79E6-3DA6-4011-895C-6739CDECC44B}"/>
              </a:ext>
            </a:extLst>
          </p:cNvPr>
          <p:cNvSpPr txBox="1"/>
          <p:nvPr/>
        </p:nvSpPr>
        <p:spPr>
          <a:xfrm>
            <a:off x="5940152" y="1419622"/>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Examina</a:t>
            </a:r>
            <a:endParaRPr lang="sv-SE" sz="1400" dirty="0">
              <a:solidFill>
                <a:schemeClr val="accent1"/>
              </a:solidFill>
              <a:latin typeface="+mj-lt"/>
            </a:endParaRPr>
          </a:p>
          <a:p>
            <a:pPr algn="r"/>
            <a:r>
              <a:rPr lang="sv-SE" sz="4800" dirty="0">
                <a:solidFill>
                  <a:schemeClr val="accent1"/>
                </a:solidFill>
                <a:latin typeface="+mj-lt"/>
              </a:rPr>
              <a:t>2 860</a:t>
            </a:r>
            <a:r>
              <a:rPr lang="sv-SE" sz="4800" spc="-300" dirty="0">
                <a:solidFill>
                  <a:schemeClr val="accent1"/>
                </a:solidFill>
                <a:latin typeface="+mj-lt"/>
              </a:rPr>
              <a:t> </a:t>
            </a:r>
            <a:r>
              <a:rPr lang="sv-SE" sz="1400" dirty="0">
                <a:solidFill>
                  <a:schemeClr val="accent1"/>
                </a:solidFill>
                <a:latin typeface="+mj-lt"/>
              </a:rPr>
              <a:t>(2 794)</a:t>
            </a:r>
          </a:p>
          <a:p>
            <a:pPr algn="r"/>
            <a:endParaRPr lang="sv-SE" sz="1000" b="1" dirty="0">
              <a:solidFill>
                <a:schemeClr val="accent1"/>
              </a:solidFill>
              <a:latin typeface="+mj-lt"/>
              <a:cs typeface="Arial" panose="020B0604020202020204" pitchFamily="34" charset="0"/>
            </a:endParaRPr>
          </a:p>
        </p:txBody>
      </p:sp>
      <p:sp>
        <p:nvSpPr>
          <p:cNvPr id="6" name="Rektangel 5">
            <a:extLst>
              <a:ext uri="{FF2B5EF4-FFF2-40B4-BE49-F238E27FC236}">
                <a16:creationId xmlns:a16="http://schemas.microsoft.com/office/drawing/2014/main" id="{9780805F-A37F-4397-9E8F-38F01E9F6D1D}"/>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21" name="textruta 20">
            <a:extLst>
              <a:ext uri="{FF2B5EF4-FFF2-40B4-BE49-F238E27FC236}">
                <a16:creationId xmlns:a16="http://schemas.microsoft.com/office/drawing/2014/main" id="{76B1740A-22D2-4923-AE68-3E7F14B89A05}"/>
              </a:ext>
            </a:extLst>
          </p:cNvPr>
          <p:cNvSpPr txBox="1"/>
          <p:nvPr/>
        </p:nvSpPr>
        <p:spPr>
          <a:xfrm>
            <a:off x="475703" y="2583365"/>
            <a:ext cx="2732510" cy="1938992"/>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Forskarstuderande</a:t>
            </a:r>
            <a:endParaRPr lang="sv-SE" sz="1400" dirty="0">
              <a:solidFill>
                <a:schemeClr val="accent1"/>
              </a:solidFill>
              <a:latin typeface="+mj-lt"/>
            </a:endParaRPr>
          </a:p>
          <a:p>
            <a:r>
              <a:rPr lang="sv-SE" sz="4800" dirty="0">
                <a:solidFill>
                  <a:schemeClr val="accent1"/>
                </a:solidFill>
                <a:latin typeface="+mj-lt"/>
              </a:rPr>
              <a:t>2 230</a:t>
            </a:r>
            <a:r>
              <a:rPr lang="sv-SE" sz="4800" spc="-300" dirty="0">
                <a:solidFill>
                  <a:schemeClr val="accent1"/>
                </a:solidFill>
                <a:latin typeface="+mj-lt"/>
              </a:rPr>
              <a:t> </a:t>
            </a:r>
            <a:r>
              <a:rPr lang="sv-SE" sz="1400" dirty="0">
                <a:solidFill>
                  <a:schemeClr val="accent1"/>
                </a:solidFill>
                <a:latin typeface="+mj-lt"/>
              </a:rPr>
              <a:t>(2 173)</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9" name="textruta 28">
            <a:extLst>
              <a:ext uri="{FF2B5EF4-FFF2-40B4-BE49-F238E27FC236}">
                <a16:creationId xmlns:a16="http://schemas.microsoft.com/office/drawing/2014/main" id="{2B74690A-CF1B-43A5-8FDF-16EBDE6FF07E}"/>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28" name="textruta 27">
            <a:extLst>
              <a:ext uri="{FF2B5EF4-FFF2-40B4-BE49-F238E27FC236}">
                <a16:creationId xmlns:a16="http://schemas.microsoft.com/office/drawing/2014/main" id="{1F341574-E6AE-4CD9-A3EB-73A06C358964}"/>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22" name="textruta 21">
            <a:extLst>
              <a:ext uri="{FF2B5EF4-FFF2-40B4-BE49-F238E27FC236}">
                <a16:creationId xmlns:a16="http://schemas.microsoft.com/office/drawing/2014/main" id="{83CA3111-F8B9-4294-BB02-0BE7D988B6BF}"/>
              </a:ext>
            </a:extLst>
          </p:cNvPr>
          <p:cNvSpPr txBox="1"/>
          <p:nvPr/>
        </p:nvSpPr>
        <p:spPr>
          <a:xfrm>
            <a:off x="5940152" y="2575620"/>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Doktorsexamina</a:t>
            </a:r>
            <a:endParaRPr lang="sv-SE" sz="1400" dirty="0">
              <a:solidFill>
                <a:schemeClr val="accent1"/>
              </a:solidFill>
              <a:latin typeface="+mj-lt"/>
            </a:endParaRPr>
          </a:p>
          <a:p>
            <a:pPr algn="r"/>
            <a:r>
              <a:rPr lang="sv-SE" sz="4800" dirty="0">
                <a:solidFill>
                  <a:schemeClr val="accent1"/>
                </a:solidFill>
                <a:latin typeface="+mj-lt"/>
              </a:rPr>
              <a:t>341</a:t>
            </a:r>
            <a:r>
              <a:rPr lang="sv-SE" sz="4800" spc="-300" dirty="0">
                <a:solidFill>
                  <a:schemeClr val="accent1"/>
                </a:solidFill>
                <a:latin typeface="+mj-lt"/>
              </a:rPr>
              <a:t> </a:t>
            </a:r>
            <a:r>
              <a:rPr lang="sv-SE" sz="1400" dirty="0">
                <a:solidFill>
                  <a:schemeClr val="accent1"/>
                </a:solidFill>
                <a:latin typeface="+mj-lt"/>
              </a:rPr>
              <a:t>(329)</a:t>
            </a:r>
          </a:p>
          <a:p>
            <a:pPr algn="r"/>
            <a:endParaRPr lang="sv-SE" sz="1000" b="1" dirty="0">
              <a:solidFill>
                <a:srgbClr val="D40963"/>
              </a:solidFill>
              <a:latin typeface="Arial" panose="020B0604020202020204" pitchFamily="34" charset="0"/>
              <a:cs typeface="Arial" panose="020B0604020202020204" pitchFamily="34" charset="0"/>
            </a:endParaRPr>
          </a:p>
        </p:txBody>
      </p:sp>
      <p:sp>
        <p:nvSpPr>
          <p:cNvPr id="10" name="Platshållare för sidfot 5">
            <a:extLst>
              <a:ext uri="{FF2B5EF4-FFF2-40B4-BE49-F238E27FC236}">
                <a16:creationId xmlns:a16="http://schemas.microsoft.com/office/drawing/2014/main" id="{F147F470-1BF3-2B70-FB27-DC330E4BAED4}"/>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grpSp>
        <p:nvGrpSpPr>
          <p:cNvPr id="34" name="Grupp 33">
            <a:extLst>
              <a:ext uri="{FF2B5EF4-FFF2-40B4-BE49-F238E27FC236}">
                <a16:creationId xmlns:a16="http://schemas.microsoft.com/office/drawing/2014/main" id="{1D63AC47-AA6F-E1DB-FB37-AF5C2A3928DD}"/>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F6FA5C12-B7E5-45BD-CBE0-09C4A1F24CFB}"/>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2" name="Grupp 31">
              <a:extLst>
                <a:ext uri="{FF2B5EF4-FFF2-40B4-BE49-F238E27FC236}">
                  <a16:creationId xmlns:a16="http://schemas.microsoft.com/office/drawing/2014/main" id="{0069F616-D59A-4ACB-4C13-812766ECDBA5}"/>
                </a:ext>
              </a:extLst>
            </p:cNvPr>
            <p:cNvGrpSpPr/>
            <p:nvPr/>
          </p:nvGrpSpPr>
          <p:grpSpPr>
            <a:xfrm>
              <a:off x="5984911" y="763748"/>
              <a:ext cx="502365" cy="561330"/>
              <a:chOff x="5633601" y="822761"/>
              <a:chExt cx="957614" cy="1070014"/>
            </a:xfrm>
          </p:grpSpPr>
          <p:pic>
            <p:nvPicPr>
              <p:cNvPr id="12" name="Bild 11" descr="Kvinna med hel fyllning">
                <a:extLst>
                  <a:ext uri="{FF2B5EF4-FFF2-40B4-BE49-F238E27FC236}">
                    <a16:creationId xmlns:a16="http://schemas.microsoft.com/office/drawing/2014/main" id="{9D95F358-F5A2-5721-28D1-A4A44B73C5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18" name="Bild 17" descr="Man med hel fyllning">
                <a:extLst>
                  <a:ext uri="{FF2B5EF4-FFF2-40B4-BE49-F238E27FC236}">
                    <a16:creationId xmlns:a16="http://schemas.microsoft.com/office/drawing/2014/main" id="{A28D3BD1-B345-DEC6-F0C4-794DCB8DB4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51" name="Grupp 50">
            <a:extLst>
              <a:ext uri="{FF2B5EF4-FFF2-40B4-BE49-F238E27FC236}">
                <a16:creationId xmlns:a16="http://schemas.microsoft.com/office/drawing/2014/main" id="{F6CE798D-F3E1-5BF4-FE73-62F272D289B1}"/>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52" name="Ellips 51">
              <a:extLst>
                <a:ext uri="{FF2B5EF4-FFF2-40B4-BE49-F238E27FC236}">
                  <a16:creationId xmlns:a16="http://schemas.microsoft.com/office/drawing/2014/main" id="{B718A3D2-6A51-07D7-02E3-D417436EE8D3}"/>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53" name="Grupp 52">
              <a:extLst>
                <a:ext uri="{FF2B5EF4-FFF2-40B4-BE49-F238E27FC236}">
                  <a16:creationId xmlns:a16="http://schemas.microsoft.com/office/drawing/2014/main" id="{A64E7F29-ACC1-0A30-CEB7-577D7C577A50}"/>
                </a:ext>
              </a:extLst>
            </p:cNvPr>
            <p:cNvGrpSpPr/>
            <p:nvPr/>
          </p:nvGrpSpPr>
          <p:grpSpPr>
            <a:xfrm>
              <a:off x="5984911" y="763748"/>
              <a:ext cx="502365" cy="561330"/>
              <a:chOff x="5633601" y="822761"/>
              <a:chExt cx="957614" cy="1070014"/>
            </a:xfrm>
          </p:grpSpPr>
          <p:pic>
            <p:nvPicPr>
              <p:cNvPr id="54" name="Bild 53" descr="Kvinna med hel fyllning">
                <a:extLst>
                  <a:ext uri="{FF2B5EF4-FFF2-40B4-BE49-F238E27FC236}">
                    <a16:creationId xmlns:a16="http://schemas.microsoft.com/office/drawing/2014/main" id="{862BA02D-77B1-251D-FF4B-DCA9B3210A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55" name="Bild 54" descr="Man med hel fyllning">
                <a:extLst>
                  <a:ext uri="{FF2B5EF4-FFF2-40B4-BE49-F238E27FC236}">
                    <a16:creationId xmlns:a16="http://schemas.microsoft.com/office/drawing/2014/main" id="{C9D36D9B-8ED5-30C0-6079-F4BB224B0D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dirty="0"/>
          </a:p>
        </p:txBody>
      </p:sp>
    </p:spTree>
    <p:extLst>
      <p:ext uri="{BB962C8B-B14F-4D97-AF65-F5344CB8AC3E}">
        <p14:creationId xmlns:p14="http://schemas.microsoft.com/office/powerpoint/2010/main" val="145525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 forts.</a:t>
            </a:r>
          </a:p>
        </p:txBody>
      </p:sp>
      <p:sp>
        <p:nvSpPr>
          <p:cNvPr id="19" name="textruta 18">
            <a:extLst>
              <a:ext uri="{FF2B5EF4-FFF2-40B4-BE49-F238E27FC236}">
                <a16:creationId xmlns:a16="http://schemas.microsoft.com/office/drawing/2014/main" id="{00704C6C-1B8D-4FC2-8477-7D04194D02F4}"/>
              </a:ext>
            </a:extLst>
          </p:cNvPr>
          <p:cNvSpPr txBox="1"/>
          <p:nvPr/>
        </p:nvSpPr>
        <p:spPr>
          <a:xfrm>
            <a:off x="485535" y="1420033"/>
            <a:ext cx="2732510" cy="2677656"/>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Professorer</a:t>
            </a:r>
            <a:endParaRPr lang="sv-SE" sz="1400" dirty="0">
              <a:solidFill>
                <a:schemeClr val="accent1"/>
              </a:solidFill>
              <a:latin typeface="+mj-lt"/>
            </a:endParaRPr>
          </a:p>
          <a:p>
            <a:r>
              <a:rPr lang="sv-SE" sz="4800" dirty="0">
                <a:solidFill>
                  <a:schemeClr val="accent1"/>
                </a:solidFill>
                <a:latin typeface="+mj-lt"/>
              </a:rPr>
              <a:t>328</a:t>
            </a:r>
            <a:r>
              <a:rPr lang="sv-SE" sz="4800" spc="-300" dirty="0">
                <a:solidFill>
                  <a:schemeClr val="accent1"/>
                </a:solidFill>
                <a:latin typeface="+mj-lt"/>
              </a:rPr>
              <a:t> </a:t>
            </a:r>
            <a:r>
              <a:rPr lang="sv-SE" sz="1400" dirty="0">
                <a:solidFill>
                  <a:schemeClr val="accent1"/>
                </a:solidFill>
                <a:latin typeface="+mj-lt"/>
              </a:rPr>
              <a:t>(341) </a:t>
            </a:r>
            <a:r>
              <a:rPr lang="sv-SE" sz="4800" dirty="0">
                <a:solidFill>
                  <a:schemeClr val="accent1"/>
                </a:solidFill>
                <a:latin typeface="+mj-lt"/>
              </a:rPr>
              <a:t>560)</a:t>
            </a:r>
          </a:p>
          <a:p>
            <a:endParaRPr lang="sv-SE" sz="4800" dirty="0">
              <a:solidFill>
                <a:schemeClr val="accent1"/>
              </a:solidFill>
              <a:latin typeface="+mj-lt"/>
            </a:endParaRPr>
          </a:p>
          <a:p>
            <a:endParaRPr lang="sv-SE" sz="1000" b="1" dirty="0">
              <a:solidFill>
                <a:schemeClr val="accent1"/>
              </a:solidFill>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E8252B3A-11E9-4B75-90EA-4EDAA93FC86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34 %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AC11455D-9803-46C1-BACD-37A3CC9EB147}"/>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66 %</a:t>
            </a:r>
          </a:p>
          <a:p>
            <a:pPr algn="r"/>
            <a:r>
              <a:rPr lang="sv-SE" sz="1000" dirty="0">
                <a:latin typeface="+mj-lt"/>
              </a:rPr>
              <a:t>Män</a:t>
            </a:r>
          </a:p>
          <a:p>
            <a:endParaRPr lang="sv-SE" sz="1000" b="1" dirty="0">
              <a:latin typeface="+mj-lt"/>
              <a:cs typeface="Arial" panose="020B0604020202020204" pitchFamily="34" charset="0"/>
            </a:endParaRPr>
          </a:p>
        </p:txBody>
      </p:sp>
      <p:sp>
        <p:nvSpPr>
          <p:cNvPr id="6" name="Rektangel 5">
            <a:extLst>
              <a:ext uri="{FF2B5EF4-FFF2-40B4-BE49-F238E27FC236}">
                <a16:creationId xmlns:a16="http://schemas.microsoft.com/office/drawing/2014/main" id="{9780805F-A37F-4397-9E8F-38F01E9F6D1D}"/>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5" name="Grupp 4" descr="Externa forskningsmedel 4,8 miljarder kronor">
            <a:extLst>
              <a:ext uri="{FF2B5EF4-FFF2-40B4-BE49-F238E27FC236}">
                <a16:creationId xmlns:a16="http://schemas.microsoft.com/office/drawing/2014/main" id="{91A566A8-48F9-4F97-AEBD-97F441C1EC48}"/>
              </a:ext>
            </a:extLst>
          </p:cNvPr>
          <p:cNvGrpSpPr/>
          <p:nvPr/>
        </p:nvGrpSpPr>
        <p:grpSpPr>
          <a:xfrm>
            <a:off x="5868139" y="1419622"/>
            <a:ext cx="3375424" cy="1046440"/>
            <a:chOff x="5571974" y="3690198"/>
            <a:chExt cx="3530478" cy="1046440"/>
          </a:xfrm>
        </p:grpSpPr>
        <p:sp>
          <p:nvSpPr>
            <p:cNvPr id="24" name="textruta 23">
              <a:extLst>
                <a:ext uri="{FF2B5EF4-FFF2-40B4-BE49-F238E27FC236}">
                  <a16:creationId xmlns:a16="http://schemas.microsoft.com/office/drawing/2014/main" id="{61E4F18F-B9EC-4729-9FBC-A2CE1C8A30E1}"/>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a:solidFill>
                    <a:schemeClr val="accent1"/>
                  </a:solidFill>
                  <a:latin typeface="+mj-lt"/>
                  <a:cs typeface="Arial" panose="020B0604020202020204" pitchFamily="34" charset="0"/>
                </a:rPr>
                <a:t>Externa forskningsmedel</a:t>
              </a:r>
              <a:endParaRPr lang="sv-SE" sz="1400" dirty="0">
                <a:solidFill>
                  <a:schemeClr val="accent1"/>
                </a:solidFill>
                <a:latin typeface="+mj-lt"/>
              </a:endParaRPr>
            </a:p>
            <a:p>
              <a:pPr>
                <a:tabLst>
                  <a:tab pos="1166813"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5</a:t>
              </a:r>
              <a:endParaRPr lang="sv-SE" sz="1000" b="1" dirty="0">
                <a:solidFill>
                  <a:srgbClr val="D40963"/>
                </a:solidFill>
                <a:latin typeface="Arial" panose="020B0604020202020204" pitchFamily="34" charset="0"/>
                <a:cs typeface="Arial" panose="020B0604020202020204" pitchFamily="34" charset="0"/>
              </a:endParaRPr>
            </a:p>
          </p:txBody>
        </p:sp>
        <p:sp>
          <p:nvSpPr>
            <p:cNvPr id="25" name="Rektangel 24">
              <a:extLst>
                <a:ext uri="{FF2B5EF4-FFF2-40B4-BE49-F238E27FC236}">
                  <a16:creationId xmlns:a16="http://schemas.microsoft.com/office/drawing/2014/main" id="{0A327C3E-562C-4CC7-ABB3-690E69081EAA}"/>
                </a:ext>
                <a:ext uri="{C183D7F6-B498-43B3-948B-1728B52AA6E4}">
                  <adec:decorative xmlns:adec="http://schemas.microsoft.com/office/drawing/2017/decorative" val="1"/>
                </a:ext>
              </a:extLst>
            </p:cNvPr>
            <p:cNvSpPr/>
            <p:nvPr/>
          </p:nvSpPr>
          <p:spPr>
            <a:xfrm>
              <a:off x="7294034" y="3978230"/>
              <a:ext cx="1808418" cy="646331"/>
            </a:xfrm>
            <a:prstGeom prst="rect">
              <a:avLst/>
            </a:prstGeom>
          </p:spPr>
          <p:txBody>
            <a:bodyPr wrap="square">
              <a:spAutoFit/>
            </a:bodyPr>
            <a:lstStyle/>
            <a:p>
              <a:r>
                <a:rPr lang="sv-SE" sz="1800" dirty="0">
                  <a:solidFill>
                    <a:schemeClr val="accent1"/>
                  </a:solidFill>
                  <a:latin typeface="+mj-lt"/>
                </a:rPr>
                <a:t>miljarder kronor</a:t>
              </a:r>
              <a:endParaRPr lang="sv-SE" sz="2200" dirty="0">
                <a:solidFill>
                  <a:schemeClr val="accent1"/>
                </a:solidFill>
                <a:latin typeface="+mj-lt"/>
              </a:endParaRPr>
            </a:p>
          </p:txBody>
        </p:sp>
      </p:grpSp>
      <p:sp>
        <p:nvSpPr>
          <p:cNvPr id="21" name="textruta 20">
            <a:extLst>
              <a:ext uri="{FF2B5EF4-FFF2-40B4-BE49-F238E27FC236}">
                <a16:creationId xmlns:a16="http://schemas.microsoft.com/office/drawing/2014/main" id="{76B1740A-22D2-4923-AE68-3E7F14B89A05}"/>
              </a:ext>
            </a:extLst>
          </p:cNvPr>
          <p:cNvSpPr txBox="1"/>
          <p:nvPr/>
        </p:nvSpPr>
        <p:spPr>
          <a:xfrm>
            <a:off x="475703" y="2583365"/>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Anställda</a:t>
            </a:r>
            <a:endParaRPr lang="sv-SE" sz="1400" dirty="0">
              <a:solidFill>
                <a:schemeClr val="accent1"/>
              </a:solidFill>
              <a:latin typeface="+mj-lt"/>
            </a:endParaRPr>
          </a:p>
          <a:p>
            <a:r>
              <a:rPr lang="sv-SE" sz="4800" dirty="0">
                <a:solidFill>
                  <a:schemeClr val="accent1"/>
                </a:solidFill>
                <a:latin typeface="+mj-lt"/>
              </a:rPr>
              <a:t>5 021 </a:t>
            </a:r>
            <a:r>
              <a:rPr lang="sv-SE" sz="1400" dirty="0">
                <a:solidFill>
                  <a:schemeClr val="accent1"/>
                </a:solidFill>
                <a:latin typeface="+mj-lt"/>
              </a:rPr>
              <a:t>(4 986)</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9" name="textruta 28">
            <a:extLst>
              <a:ext uri="{FF2B5EF4-FFF2-40B4-BE49-F238E27FC236}">
                <a16:creationId xmlns:a16="http://schemas.microsoft.com/office/drawing/2014/main" id="{2B74690A-CF1B-43A5-8FDF-16EBDE6FF07E}"/>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28" name="textruta 27">
            <a:extLst>
              <a:ext uri="{FF2B5EF4-FFF2-40B4-BE49-F238E27FC236}">
                <a16:creationId xmlns:a16="http://schemas.microsoft.com/office/drawing/2014/main" id="{1F341574-E6AE-4CD9-A3EB-73A06C358964}"/>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22" name="textruta 21">
            <a:extLst>
              <a:ext uri="{FF2B5EF4-FFF2-40B4-BE49-F238E27FC236}">
                <a16:creationId xmlns:a16="http://schemas.microsoft.com/office/drawing/2014/main" id="{83CA3111-F8B9-4294-BB02-0BE7D988B6BF}"/>
              </a:ext>
            </a:extLst>
          </p:cNvPr>
          <p:cNvSpPr txBox="1"/>
          <p:nvPr/>
        </p:nvSpPr>
        <p:spPr>
          <a:xfrm>
            <a:off x="5724128" y="2639297"/>
            <a:ext cx="2948534" cy="180466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832 </a:t>
            </a:r>
            <a:r>
              <a:rPr lang="sv-SE" sz="1400" dirty="0">
                <a:solidFill>
                  <a:schemeClr val="accent1"/>
                </a:solidFill>
                <a:latin typeface="+mj-lt"/>
                <a:cs typeface="Arial" panose="020B0604020202020204" pitchFamily="34" charset="0"/>
              </a:rPr>
              <a:t>(833) lärare</a:t>
            </a:r>
          </a:p>
          <a:p>
            <a:pPr algn="r">
              <a:lnSpc>
                <a:spcPts val="3500"/>
              </a:lnSpc>
            </a:pPr>
            <a:r>
              <a:rPr lang="sv-SE" sz="1400" dirty="0">
                <a:solidFill>
                  <a:schemeClr val="accent1"/>
                </a:solidFill>
                <a:latin typeface="+mj-lt"/>
                <a:cs typeface="Arial" panose="020B0604020202020204" pitchFamily="34" charset="0"/>
              </a:rPr>
              <a:t>varav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disputerade</a:t>
            </a:r>
            <a:endParaRPr lang="sv-SE" sz="1400" dirty="0">
              <a:solidFill>
                <a:schemeClr val="accent1"/>
              </a:solidFill>
              <a:latin typeface="+mj-lt"/>
            </a:endParaRPr>
          </a:p>
          <a:p>
            <a:pPr algn="r">
              <a:lnSpc>
                <a:spcPts val="3500"/>
              </a:lnSpc>
            </a:pPr>
            <a:endParaRPr lang="sv-SE" sz="4800" dirty="0">
              <a:solidFill>
                <a:schemeClr val="accent1"/>
              </a:solidFill>
              <a:latin typeface="+mj-lt"/>
            </a:endParaRPr>
          </a:p>
          <a:p>
            <a:pPr algn="r">
              <a:lnSpc>
                <a:spcPts val="3500"/>
              </a:lnSpc>
            </a:pPr>
            <a:endParaRPr lang="sv-SE" sz="1000" b="1" dirty="0">
              <a:solidFill>
                <a:srgbClr val="D40963"/>
              </a:solidFill>
              <a:latin typeface="Arial" panose="020B0604020202020204" pitchFamily="34" charset="0"/>
              <a:cs typeface="Arial" panose="020B0604020202020204" pitchFamily="34" charset="0"/>
            </a:endParaRPr>
          </a:p>
        </p:txBody>
      </p:sp>
      <p:grpSp>
        <p:nvGrpSpPr>
          <p:cNvPr id="34" name="Grupp 33">
            <a:extLst>
              <a:ext uri="{FF2B5EF4-FFF2-40B4-BE49-F238E27FC236}">
                <a16:creationId xmlns:a16="http://schemas.microsoft.com/office/drawing/2014/main" id="{1D63AC47-AA6F-E1DB-FB37-AF5C2A3928DD}"/>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F6FA5C12-B7E5-45BD-CBE0-09C4A1F24CFB}"/>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2" name="Grupp 31">
              <a:extLst>
                <a:ext uri="{FF2B5EF4-FFF2-40B4-BE49-F238E27FC236}">
                  <a16:creationId xmlns:a16="http://schemas.microsoft.com/office/drawing/2014/main" id="{0069F616-D59A-4ACB-4C13-812766ECDBA5}"/>
                </a:ext>
              </a:extLst>
            </p:cNvPr>
            <p:cNvGrpSpPr/>
            <p:nvPr/>
          </p:nvGrpSpPr>
          <p:grpSpPr>
            <a:xfrm>
              <a:off x="5984911" y="763748"/>
              <a:ext cx="502365" cy="561330"/>
              <a:chOff x="5633601" y="822761"/>
              <a:chExt cx="957614" cy="1070014"/>
            </a:xfrm>
          </p:grpSpPr>
          <p:pic>
            <p:nvPicPr>
              <p:cNvPr id="12" name="Bild 11" descr="Kvinna med hel fyllning">
                <a:extLst>
                  <a:ext uri="{FF2B5EF4-FFF2-40B4-BE49-F238E27FC236}">
                    <a16:creationId xmlns:a16="http://schemas.microsoft.com/office/drawing/2014/main" id="{9D95F358-F5A2-5721-28D1-A4A44B73C5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18" name="Bild 17" descr="Man med hel fyllning">
                <a:extLst>
                  <a:ext uri="{FF2B5EF4-FFF2-40B4-BE49-F238E27FC236}">
                    <a16:creationId xmlns:a16="http://schemas.microsoft.com/office/drawing/2014/main" id="{A28D3BD1-B345-DEC6-F0C4-794DCB8DB4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51" name="Grupp 50">
            <a:extLst>
              <a:ext uri="{FF2B5EF4-FFF2-40B4-BE49-F238E27FC236}">
                <a16:creationId xmlns:a16="http://schemas.microsoft.com/office/drawing/2014/main" id="{F6CE798D-F3E1-5BF4-FE73-62F272D289B1}"/>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52" name="Ellips 51">
              <a:extLst>
                <a:ext uri="{FF2B5EF4-FFF2-40B4-BE49-F238E27FC236}">
                  <a16:creationId xmlns:a16="http://schemas.microsoft.com/office/drawing/2014/main" id="{B718A3D2-6A51-07D7-02E3-D417436EE8D3}"/>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53" name="Grupp 52">
              <a:extLst>
                <a:ext uri="{FF2B5EF4-FFF2-40B4-BE49-F238E27FC236}">
                  <a16:creationId xmlns:a16="http://schemas.microsoft.com/office/drawing/2014/main" id="{A64E7F29-ACC1-0A30-CEB7-577D7C577A50}"/>
                </a:ext>
              </a:extLst>
            </p:cNvPr>
            <p:cNvGrpSpPr/>
            <p:nvPr/>
          </p:nvGrpSpPr>
          <p:grpSpPr>
            <a:xfrm>
              <a:off x="5984911" y="763748"/>
              <a:ext cx="502365" cy="561330"/>
              <a:chOff x="5633601" y="822761"/>
              <a:chExt cx="957614" cy="1070014"/>
            </a:xfrm>
          </p:grpSpPr>
          <p:pic>
            <p:nvPicPr>
              <p:cNvPr id="54" name="Bild 53" descr="Kvinna med hel fyllning">
                <a:extLst>
                  <a:ext uri="{FF2B5EF4-FFF2-40B4-BE49-F238E27FC236}">
                    <a16:creationId xmlns:a16="http://schemas.microsoft.com/office/drawing/2014/main" id="{862BA02D-77B1-251D-FF4B-DCA9B3210A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55" name="Bild 54" descr="Man med hel fyllning">
                <a:extLst>
                  <a:ext uri="{FF2B5EF4-FFF2-40B4-BE49-F238E27FC236}">
                    <a16:creationId xmlns:a16="http://schemas.microsoft.com/office/drawing/2014/main" id="{C9D36D9B-8ED5-30C0-6079-F4BB224B0D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3" name="Platshållare för sidfot 5">
            <a:extLst>
              <a:ext uri="{FF2B5EF4-FFF2-40B4-BE49-F238E27FC236}">
                <a16:creationId xmlns:a16="http://schemas.microsoft.com/office/drawing/2014/main" id="{903851B8-71FE-D3FE-3A4E-695E8EE9421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spTree>
    <p:extLst>
      <p:ext uri="{BB962C8B-B14F-4D97-AF65-F5344CB8AC3E}">
        <p14:creationId xmlns:p14="http://schemas.microsoft.com/office/powerpoint/2010/main" val="132023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Diagram 33">
            <a:extLst>
              <a:ext uri="{FF2B5EF4-FFF2-40B4-BE49-F238E27FC236}">
                <a16:creationId xmlns:a16="http://schemas.microsoft.com/office/drawing/2014/main" id="{EBFF4009-AF6B-6E9A-71A5-80918A132D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499972168"/>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Ekonomi</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dirty="0"/>
          </a:p>
        </p:txBody>
      </p:sp>
      <p:grpSp>
        <p:nvGrpSpPr>
          <p:cNvPr id="23" name="Grupp 22" descr="8,4 miljarder kronor i omsättning">
            <a:extLst>
              <a:ext uri="{FF2B5EF4-FFF2-40B4-BE49-F238E27FC236}">
                <a16:creationId xmlns:a16="http://schemas.microsoft.com/office/drawing/2014/main" id="{346424B5-D899-3221-0270-2F045C9E6CDC}"/>
              </a:ext>
            </a:extLst>
          </p:cNvPr>
          <p:cNvGrpSpPr/>
          <p:nvPr/>
        </p:nvGrpSpPr>
        <p:grpSpPr>
          <a:xfrm>
            <a:off x="2170733" y="956563"/>
            <a:ext cx="6723950" cy="1415772"/>
            <a:chOff x="281798" y="1560750"/>
            <a:chExt cx="6723950" cy="1415772"/>
          </a:xfrm>
        </p:grpSpPr>
        <p:sp>
          <p:nvSpPr>
            <p:cNvPr id="7" name="textruta 6">
              <a:extLst>
                <a:ext uri="{FF2B5EF4-FFF2-40B4-BE49-F238E27FC236}">
                  <a16:creationId xmlns:a16="http://schemas.microsoft.com/office/drawing/2014/main" id="{92232049-2BA6-1EAE-4997-8C317B750E55}"/>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8" name="textruta 17">
              <a:extLst>
                <a:ext uri="{FF2B5EF4-FFF2-40B4-BE49-F238E27FC236}">
                  <a16:creationId xmlns:a16="http://schemas.microsoft.com/office/drawing/2014/main" id="{2E14E7CE-DD52-7095-F8C6-EB2ACBE20436}"/>
                </a:ext>
              </a:extLst>
            </p:cNvPr>
            <p:cNvSpPr txBox="1"/>
            <p:nvPr/>
          </p:nvSpPr>
          <p:spPr>
            <a:xfrm>
              <a:off x="2433748" y="1951503"/>
              <a:ext cx="4572000" cy="523220"/>
            </a:xfrm>
            <a:prstGeom prst="rect">
              <a:avLst/>
            </a:prstGeom>
            <a:noFill/>
          </p:spPr>
          <p:txBody>
            <a:bodyPr wrap="square">
              <a:spAutoFit/>
            </a:bodyPr>
            <a:lstStyle/>
            <a:p>
              <a:r>
                <a:rPr lang="sv-SE" sz="1400" dirty="0">
                  <a:solidFill>
                    <a:schemeClr val="accent1"/>
                  </a:solidFill>
                  <a:latin typeface="+mj-lt"/>
                </a:rPr>
                <a:t>miljarder kronor </a:t>
              </a:r>
            </a:p>
            <a:p>
              <a:r>
                <a:rPr lang="sv-SE" sz="1400" dirty="0">
                  <a:solidFill>
                    <a:schemeClr val="accent1"/>
                  </a:solidFill>
                  <a:latin typeface="+mj-lt"/>
                </a:rPr>
                <a:t>i omsättning</a:t>
              </a:r>
              <a:endParaRPr lang="sv-SE" sz="1400" dirty="0"/>
            </a:p>
          </p:txBody>
        </p:sp>
      </p:grpSp>
      <p:sp>
        <p:nvSpPr>
          <p:cNvPr id="24" name="textruta 23">
            <a:extLst>
              <a:ext uri="{FF2B5EF4-FFF2-40B4-BE49-F238E27FC236}">
                <a16:creationId xmlns:a16="http://schemas.microsoft.com/office/drawing/2014/main" id="{2DF20F2C-BFBF-9DF0-0F32-A046A54C1700}"/>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85 %</a:t>
            </a:r>
          </a:p>
          <a:p>
            <a:r>
              <a:rPr lang="sv-SE" sz="1000" dirty="0">
                <a:latin typeface="+mj-lt"/>
              </a:rPr>
              <a:t>Forskning</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219F1280-EF41-1ABC-6016-7EBC02378F59}"/>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15 %</a:t>
            </a:r>
          </a:p>
          <a:p>
            <a:r>
              <a:rPr lang="sv-SE" sz="1000" dirty="0">
                <a:latin typeface="+mj-lt"/>
              </a:rPr>
              <a:t>Utbildning</a:t>
            </a:r>
          </a:p>
          <a:p>
            <a:endParaRPr lang="sv-SE" sz="1000" b="1" dirty="0">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D69C2785-5CA6-3114-1CD5-CC9439A7EEC4}"/>
              </a:ext>
            </a:extLst>
          </p:cNvPr>
          <p:cNvSpPr txBox="1"/>
          <p:nvPr/>
        </p:nvSpPr>
        <p:spPr>
          <a:xfrm>
            <a:off x="8028384" y="2507191"/>
            <a:ext cx="1010477" cy="707886"/>
          </a:xfrm>
          <a:prstGeom prst="rect">
            <a:avLst/>
          </a:prstGeom>
          <a:noFill/>
        </p:spPr>
        <p:txBody>
          <a:bodyPr wrap="square" rtlCol="0">
            <a:spAutoFit/>
          </a:bodyPr>
          <a:lstStyle/>
          <a:p>
            <a:r>
              <a:rPr lang="sv-SE" sz="2000" dirty="0">
                <a:latin typeface="+mj-lt"/>
              </a:rPr>
              <a:t>40 %</a:t>
            </a:r>
          </a:p>
          <a:p>
            <a:r>
              <a:rPr lang="sv-SE" sz="1000" dirty="0">
                <a:latin typeface="+mj-lt"/>
              </a:rPr>
              <a:t>Anslag</a:t>
            </a:r>
          </a:p>
          <a:p>
            <a:endParaRPr lang="sv-SE" sz="1000" b="1" dirty="0">
              <a:latin typeface="Arial" panose="020B0604020202020204" pitchFamily="34" charset="0"/>
              <a:cs typeface="Arial" panose="020B0604020202020204" pitchFamily="34" charset="0"/>
            </a:endParaRPr>
          </a:p>
        </p:txBody>
      </p:sp>
      <p:sp>
        <p:nvSpPr>
          <p:cNvPr id="28" name="textruta 27">
            <a:extLst>
              <a:ext uri="{FF2B5EF4-FFF2-40B4-BE49-F238E27FC236}">
                <a16:creationId xmlns:a16="http://schemas.microsoft.com/office/drawing/2014/main" id="{DB8DC4FB-2565-B979-C589-0EC747B6960E}"/>
              </a:ext>
            </a:extLst>
          </p:cNvPr>
          <p:cNvSpPr txBox="1"/>
          <p:nvPr/>
        </p:nvSpPr>
        <p:spPr>
          <a:xfrm>
            <a:off x="7668344" y="3565958"/>
            <a:ext cx="1080120" cy="707886"/>
          </a:xfrm>
          <a:prstGeom prst="rect">
            <a:avLst/>
          </a:prstGeom>
          <a:noFill/>
        </p:spPr>
        <p:txBody>
          <a:bodyPr wrap="square" rtlCol="0">
            <a:spAutoFit/>
          </a:bodyPr>
          <a:lstStyle/>
          <a:p>
            <a:r>
              <a:rPr lang="sv-SE" sz="2000" dirty="0">
                <a:latin typeface="+mj-lt"/>
              </a:rPr>
              <a:t>60 %</a:t>
            </a:r>
          </a:p>
          <a:p>
            <a:r>
              <a:rPr lang="sv-SE" sz="1000" dirty="0">
                <a:latin typeface="+mj-lt"/>
              </a:rPr>
              <a:t>Externa medel</a:t>
            </a:r>
          </a:p>
          <a:p>
            <a:endParaRPr lang="sv-SE" sz="1000" b="1" dirty="0">
              <a:latin typeface="Arial" panose="020B0604020202020204" pitchFamily="34" charset="0"/>
              <a:cs typeface="Arial" panose="020B0604020202020204" pitchFamily="34" charset="0"/>
            </a:endParaRPr>
          </a:p>
        </p:txBody>
      </p:sp>
      <p:graphicFrame>
        <p:nvGraphicFramePr>
          <p:cNvPr id="31" name="Diagram 30">
            <a:extLst>
              <a:ext uri="{FF2B5EF4-FFF2-40B4-BE49-F238E27FC236}">
                <a16:creationId xmlns:a16="http://schemas.microsoft.com/office/drawing/2014/main" id="{069B3DED-B182-DE65-B5A2-03924AEB8054}"/>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51279553"/>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cxnSp>
        <p:nvCxnSpPr>
          <p:cNvPr id="36" name="Rak koppling 35">
            <a:extLst>
              <a:ext uri="{FF2B5EF4-FFF2-40B4-BE49-F238E27FC236}">
                <a16:creationId xmlns:a16="http://schemas.microsoft.com/office/drawing/2014/main" id="{7542F60E-6AA4-6607-C0D3-E426DF081F5D}"/>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Rak koppling 36">
            <a:extLst>
              <a:ext uri="{FF2B5EF4-FFF2-40B4-BE49-F238E27FC236}">
                <a16:creationId xmlns:a16="http://schemas.microsoft.com/office/drawing/2014/main" id="{84066B9F-EBE4-5B36-8A46-40D74B4ACBE2}"/>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Rak koppling 38">
            <a:extLst>
              <a:ext uri="{FF2B5EF4-FFF2-40B4-BE49-F238E27FC236}">
                <a16:creationId xmlns:a16="http://schemas.microsoft.com/office/drawing/2014/main" id="{933AB633-3A6A-3CD0-598B-A904027FAE8E}"/>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Rak koppling 39">
            <a:extLst>
              <a:ext uri="{FF2B5EF4-FFF2-40B4-BE49-F238E27FC236}">
                <a16:creationId xmlns:a16="http://schemas.microsoft.com/office/drawing/2014/main" id="{C7367462-247B-CE86-A419-2EFF599D3125}"/>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Platshållare för sidfot 5">
            <a:extLst>
              <a:ext uri="{FF2B5EF4-FFF2-40B4-BE49-F238E27FC236}">
                <a16:creationId xmlns:a16="http://schemas.microsoft.com/office/drawing/2014/main" id="{48E0FB07-132C-1B3A-527B-DBF4C81D6730}"/>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Intäkter</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sp>
        <p:nvSpPr>
          <p:cNvPr id="3" name="textruta 2">
            <a:extLst>
              <a:ext uri="{FF2B5EF4-FFF2-40B4-BE49-F238E27FC236}">
                <a16:creationId xmlns:a16="http://schemas.microsoft.com/office/drawing/2014/main" id="{3C16B98A-D40E-1260-5EFF-4983D3A8ED54}"/>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miljarder kronor </a:t>
            </a:r>
            <a:br>
              <a:rPr lang="sv-SE" sz="2000" dirty="0">
                <a:solidFill>
                  <a:schemeClr val="accent1"/>
                </a:solidFill>
                <a:latin typeface="+mj-lt"/>
              </a:rPr>
            </a:br>
            <a:r>
              <a:rPr lang="sv-SE" sz="2000" dirty="0">
                <a:solidFill>
                  <a:schemeClr val="accent1"/>
                </a:solidFill>
                <a:latin typeface="+mj-lt"/>
              </a:rPr>
              <a:t>i omsättning</a:t>
            </a:r>
            <a:endParaRPr lang="sv-SE" sz="2000" b="1" dirty="0">
              <a:solidFill>
                <a:schemeClr val="accent1"/>
              </a:solidFill>
              <a:latin typeface="+mj-lt"/>
              <a:cs typeface="Arial" panose="020B0604020202020204" pitchFamily="34" charset="0"/>
            </a:endParaRPr>
          </a:p>
        </p:txBody>
      </p:sp>
      <p:graphicFrame>
        <p:nvGraphicFramePr>
          <p:cNvPr id="7" name="Diagram 6"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693C33E2-A3FD-97CC-73B8-87FB46449B12}"/>
              </a:ext>
            </a:extLst>
          </p:cNvPr>
          <p:cNvGraphicFramePr/>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Platshållare för sidfot 5">
            <a:extLst>
              <a:ext uri="{FF2B5EF4-FFF2-40B4-BE49-F238E27FC236}">
                <a16:creationId xmlns:a16="http://schemas.microsoft.com/office/drawing/2014/main" id="{405B5E47-9BCA-BB0E-BC2C-521BF07403A5}"/>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68833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Extern forskningsfinansiering</a:t>
            </a:r>
          </a:p>
        </p:txBody>
      </p:sp>
      <p:sp>
        <p:nvSpPr>
          <p:cNvPr id="8" name="textruta 7">
            <a:extLst>
              <a:ext uri="{FF2B5EF4-FFF2-40B4-BE49-F238E27FC236}">
                <a16:creationId xmlns:a16="http://schemas.microsoft.com/office/drawing/2014/main" id="{A15E3EBE-F3EA-6533-294C-8009AF950175}"/>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största externa bidragsfinansiärerna forskning totalt 2022-2024, mnkr, </a:t>
            </a:r>
            <a:br>
              <a:rPr lang="sv-SE" sz="1200" b="0" dirty="0">
                <a:latin typeface="+mj-lt"/>
              </a:rPr>
            </a:br>
            <a:r>
              <a:rPr lang="sv-SE" sz="1200" b="0" dirty="0">
                <a:latin typeface="+mj-lt"/>
              </a:rPr>
              <a:t>exklusive kapitalförvaltning</a:t>
            </a:r>
          </a:p>
        </p:txBody>
      </p:sp>
      <p:graphicFrame>
        <p:nvGraphicFramePr>
          <p:cNvPr id="7" name="Tabell 8" descr="En tabell som visar de tio största externa bidragsfinansiärerna för KI 2021-2023. Totalt 3 686 miljoner kronor för år 2023. (Förändring 2022-2023 är 5 %).">
            <a:extLst>
              <a:ext uri="{FF2B5EF4-FFF2-40B4-BE49-F238E27FC236}">
                <a16:creationId xmlns:a16="http://schemas.microsoft.com/office/drawing/2014/main" id="{209257E8-AEAD-8FDE-DEDC-D6D093B52D3E}"/>
              </a:ext>
            </a:extLst>
          </p:cNvPr>
          <p:cNvGraphicFramePr>
            <a:graphicFrameLocks noGrp="1"/>
          </p:cNvGraphicFramePr>
          <p:nvPr>
            <p:extLst>
              <p:ext uri="{D42A27DB-BD31-4B8C-83A1-F6EECF244321}">
                <p14:modId xmlns:p14="http://schemas.microsoft.com/office/powerpoint/2010/main" val="1077661427"/>
              </p:ext>
            </p:extLst>
          </p:nvPr>
        </p:nvGraphicFramePr>
        <p:xfrm>
          <a:off x="350737"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a:t>Verksamhet</a:t>
                      </a:r>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2022</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Förändring 2023-2024</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r>
                        <a:rPr lang="sv-SE" sz="900" dirty="0"/>
                        <a:t>Vetenskapsrådet</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958</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Europeiska Unionen </a:t>
                      </a:r>
                    </a:p>
                  </a:txBody>
                  <a:tcPr marL="85482" marR="85482" marT="42741" marB="42741">
                    <a:solidFill>
                      <a:schemeClr val="bg1"/>
                    </a:solidFill>
                  </a:tcPr>
                </a:tc>
                <a:tc>
                  <a:txBody>
                    <a:bodyPr/>
                    <a:lstStyle/>
                    <a:p>
                      <a:pPr algn="r"/>
                      <a:r>
                        <a:rPr lang="sv-SE" sz="900" dirty="0"/>
                        <a:t>299</a:t>
                      </a:r>
                    </a:p>
                  </a:txBody>
                  <a:tcPr marL="85482" marR="85482" marT="42741" marB="42741">
                    <a:solidFill>
                      <a:schemeClr val="bg1"/>
                    </a:solidFill>
                  </a:tcPr>
                </a:tc>
                <a:tc>
                  <a:txBody>
                    <a:bodyPr/>
                    <a:lstStyle/>
                    <a:p>
                      <a:pPr algn="r"/>
                      <a:r>
                        <a:rPr lang="sv-SE" sz="900" dirty="0"/>
                        <a:t>296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366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24 %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r>
                        <a:rPr lang="sv-SE" sz="900" dirty="0"/>
                        <a:t>Cancerfonden</a:t>
                      </a:r>
                    </a:p>
                  </a:txBody>
                  <a:tcPr marL="85482" marR="85482" marT="42741" marB="42741">
                    <a:solidFill>
                      <a:schemeClr val="accent4"/>
                    </a:solidFill>
                  </a:tcPr>
                </a:tc>
                <a:tc>
                  <a:txBody>
                    <a:bodyPr/>
                    <a:lstStyle/>
                    <a:p>
                      <a:pPr algn="r"/>
                      <a:r>
                        <a:rPr lang="sv-SE" sz="900" dirty="0"/>
                        <a:t>279</a:t>
                      </a:r>
                    </a:p>
                  </a:txBody>
                  <a:tcPr marL="85482" marR="85482" marT="42741" marB="42741">
                    <a:solidFill>
                      <a:schemeClr val="accent4"/>
                    </a:solidFill>
                  </a:tcPr>
                </a:tc>
                <a:tc>
                  <a:txBody>
                    <a:bodyPr/>
                    <a:lstStyle/>
                    <a:p>
                      <a:pPr algn="r"/>
                      <a:r>
                        <a:rPr lang="sv-SE" sz="900" dirty="0"/>
                        <a:t>326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336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Wallenbergs stiftelser</a:t>
                      </a:r>
                    </a:p>
                  </a:txBody>
                  <a:tcPr marL="85482" marR="85482" marT="42741" marB="42741">
                    <a:solidFill>
                      <a:schemeClr val="bg1"/>
                    </a:solidFill>
                  </a:tcPr>
                </a:tc>
                <a:tc>
                  <a:txBody>
                    <a:bodyPr/>
                    <a:lstStyle/>
                    <a:p>
                      <a:pPr algn="r"/>
                      <a:r>
                        <a:rPr lang="sv-SE" sz="900" dirty="0"/>
                        <a:t>229</a:t>
                      </a:r>
                    </a:p>
                  </a:txBody>
                  <a:tcPr marL="85482" marR="85482" marT="42741" marB="42741">
                    <a:solidFill>
                      <a:schemeClr val="bg1"/>
                    </a:solidFill>
                  </a:tcPr>
                </a:tc>
                <a:tc>
                  <a:txBody>
                    <a:bodyPr/>
                    <a:lstStyle/>
                    <a:p>
                      <a:pPr algn="r"/>
                      <a:r>
                        <a:rPr lang="sv-SE" sz="900" dirty="0"/>
                        <a:t>207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241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148</a:t>
                      </a:r>
                    </a:p>
                  </a:txBody>
                  <a:tcPr marL="85482" marR="85482" marT="42741" marB="42741">
                    <a:solidFill>
                      <a:schemeClr val="accent4"/>
                    </a:solidFill>
                  </a:tcPr>
                </a:tc>
                <a:tc>
                  <a:txBody>
                    <a:bodyPr/>
                    <a:lstStyle/>
                    <a:p>
                      <a:pPr algn="r"/>
                      <a:r>
                        <a:rPr lang="sv-SE" sz="900" dirty="0"/>
                        <a:t>161</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165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Kungliga Tekniska högskolan</a:t>
                      </a:r>
                    </a:p>
                  </a:txBody>
                  <a:tcPr marL="85482" marR="85482" marT="42741" marB="42741">
                    <a:solidFill>
                      <a:schemeClr val="bg1"/>
                    </a:solidFill>
                  </a:tcPr>
                </a:tc>
                <a:tc>
                  <a:txBody>
                    <a:bodyPr/>
                    <a:lstStyle/>
                    <a:p>
                      <a:pPr algn="r"/>
                      <a:r>
                        <a:rPr lang="sv-SE" sz="900" dirty="0"/>
                        <a:t>116</a:t>
                      </a:r>
                    </a:p>
                  </a:txBody>
                  <a:tcPr marL="85482" marR="85482" marT="42741" marB="42741">
                    <a:solidFill>
                      <a:schemeClr val="bg1"/>
                    </a:solidFill>
                  </a:tcPr>
                </a:tc>
                <a:tc>
                  <a:txBody>
                    <a:bodyPr/>
                    <a:lstStyle/>
                    <a:p>
                      <a:pPr algn="r"/>
                      <a:r>
                        <a:rPr lang="sv-SE" sz="900" dirty="0"/>
                        <a:t>120</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124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r>
                        <a:rPr lang="sv-SE" sz="900" dirty="0"/>
                        <a:t>Barncancerfonden</a:t>
                      </a:r>
                    </a:p>
                  </a:txBody>
                  <a:tcPr marL="85482" marR="85482" marT="42741" marB="42741">
                    <a:solidFill>
                      <a:schemeClr val="accent4"/>
                    </a:solidFill>
                  </a:tcPr>
                </a:tc>
                <a:tc>
                  <a:txBody>
                    <a:bodyPr/>
                    <a:lstStyle/>
                    <a:p>
                      <a:pPr algn="r"/>
                      <a:r>
                        <a:rPr lang="sv-SE" sz="900" dirty="0"/>
                        <a:t>128</a:t>
                      </a:r>
                    </a:p>
                  </a:txBody>
                  <a:tcPr marL="85482" marR="85482" marT="42741" marB="42741">
                    <a:solidFill>
                      <a:schemeClr val="accent4"/>
                    </a:solidFill>
                  </a:tcPr>
                </a:tc>
                <a:tc>
                  <a:txBody>
                    <a:bodyPr/>
                    <a:lstStyle/>
                    <a:p>
                      <a:pPr algn="r"/>
                      <a:r>
                        <a:rPr lang="sv-SE" sz="900" dirty="0"/>
                        <a:t>142</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118</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Hjärt-lungfonden</a:t>
                      </a:r>
                    </a:p>
                  </a:txBody>
                  <a:tcPr marL="85482" marR="85482" marT="42741" marB="42741">
                    <a:solidFill>
                      <a:schemeClr val="bg1"/>
                    </a:solidFill>
                  </a:tcPr>
                </a:tc>
                <a:tc>
                  <a:txBody>
                    <a:bodyPr/>
                    <a:lstStyle/>
                    <a:p>
                      <a:pPr algn="r"/>
                      <a:r>
                        <a:rPr lang="sv-SE" sz="900" dirty="0"/>
                        <a:t>99</a:t>
                      </a:r>
                    </a:p>
                  </a:txBody>
                  <a:tcPr marL="85482" marR="85482" marT="42741" marB="42741">
                    <a:solidFill>
                      <a:schemeClr val="bg1"/>
                    </a:solidFill>
                  </a:tcPr>
                </a:tc>
                <a:tc>
                  <a:txBody>
                    <a:bodyPr/>
                    <a:lstStyle/>
                    <a:p>
                      <a:pPr algn="r"/>
                      <a:r>
                        <a:rPr lang="sv-SE" sz="900" dirty="0"/>
                        <a:t>85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31 %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r>
                        <a:rPr lang="sv-SE" sz="900" dirty="0"/>
                        <a:t>Region Stockholm </a:t>
                      </a:r>
                    </a:p>
                  </a:txBody>
                  <a:tcPr marL="85482" marR="85482" marT="42741" marB="42741">
                    <a:solidFill>
                      <a:schemeClr val="accent4"/>
                    </a:solidFill>
                  </a:tcPr>
                </a:tc>
                <a:tc>
                  <a:txBody>
                    <a:bodyPr/>
                    <a:lstStyle/>
                    <a:p>
                      <a:pPr algn="r"/>
                      <a:r>
                        <a:rPr lang="sv-SE" sz="900" dirty="0"/>
                        <a:t>90</a:t>
                      </a:r>
                    </a:p>
                  </a:txBody>
                  <a:tcPr marL="85482" marR="85482" marT="42741" marB="42741">
                    <a:solidFill>
                      <a:schemeClr val="accent4"/>
                    </a:solidFill>
                  </a:tcPr>
                </a:tc>
                <a:tc>
                  <a:txBody>
                    <a:bodyPr/>
                    <a:lstStyle/>
                    <a:p>
                      <a:pPr algn="r"/>
                      <a:r>
                        <a:rPr lang="sv-SE" sz="900" dirty="0"/>
                        <a:t>94</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89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Hjärnfonden</a:t>
                      </a:r>
                    </a:p>
                  </a:txBody>
                  <a:tcPr marL="85482" marR="85482" marT="42741" marB="42741">
                    <a:solidFill>
                      <a:schemeClr val="bg1"/>
                    </a:solidFill>
                  </a:tcPr>
                </a:tc>
                <a:tc>
                  <a:txBody>
                    <a:bodyPr/>
                    <a:lstStyle/>
                    <a:p>
                      <a:pPr algn="r"/>
                      <a:r>
                        <a:rPr lang="sv-SE" sz="900" dirty="0"/>
                        <a:t>41</a:t>
                      </a:r>
                    </a:p>
                  </a:txBody>
                  <a:tcPr marL="85482" marR="85482" marT="42741" marB="42741">
                    <a:solidFill>
                      <a:schemeClr val="bg1"/>
                    </a:solidFill>
                  </a:tcPr>
                </a:tc>
                <a:tc>
                  <a:txBody>
                    <a:bodyPr/>
                    <a:lstStyle/>
                    <a:p>
                      <a:pPr algn="r"/>
                      <a:r>
                        <a:rPr lang="sv-SE" sz="900" dirty="0"/>
                        <a:t>47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30 %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a:t>Övriga</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1 113</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1 202</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1 292</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Totalt</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3 516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3 867</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5 %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
        <p:nvSpPr>
          <p:cNvPr id="10" name="Platshållare för sidfot 4">
            <a:extLst>
              <a:ext uri="{FF2B5EF4-FFF2-40B4-BE49-F238E27FC236}">
                <a16:creationId xmlns:a16="http://schemas.microsoft.com/office/drawing/2014/main" id="{50AAB92C-AAD9-E3E5-5F27-8494124C104B}"/>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Källa: Unit4 ERP</a:t>
            </a:r>
          </a:p>
        </p:txBody>
      </p:sp>
      <p:sp>
        <p:nvSpPr>
          <p:cNvPr id="3" name="Platshållare för sidfot 5">
            <a:extLst>
              <a:ext uri="{FF2B5EF4-FFF2-40B4-BE49-F238E27FC236}">
                <a16:creationId xmlns:a16="http://schemas.microsoft.com/office/drawing/2014/main" id="{AB74DEED-633B-9BB9-FCFE-85E10B24A3DF}"/>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spTree>
    <p:extLst>
      <p:ext uri="{BB962C8B-B14F-4D97-AF65-F5344CB8AC3E}">
        <p14:creationId xmlns:p14="http://schemas.microsoft.com/office/powerpoint/2010/main" val="182696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a:t>Publikationer</a:t>
            </a:r>
          </a:p>
        </p:txBody>
      </p:sp>
      <p:sp>
        <p:nvSpPr>
          <p:cNvPr id="2" name="Platshållare för datum 1">
            <a:extLst>
              <a:ext uri="{FF2B5EF4-FFF2-40B4-BE49-F238E27FC236}">
                <a16:creationId xmlns:a16="http://schemas.microsoft.com/office/drawing/2014/main" id="{40B99EA2-31F0-4E67-B419-A7E7F019BA64}"/>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sp>
        <p:nvSpPr>
          <p:cNvPr id="14" name="Platshållare för sidfot 4">
            <a:extLst>
              <a:ext uri="{FF2B5EF4-FFF2-40B4-BE49-F238E27FC236}">
                <a16:creationId xmlns:a16="http://schemas.microsoft.com/office/drawing/2014/main" id="{6221C816-3002-4146-A05C-83E4BA81A3B5}"/>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2025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grpSp>
        <p:nvGrpSpPr>
          <p:cNvPr id="7" name="Grupp 6" descr="7 667 antal publikationer (articles and reviews)">
            <a:extLst>
              <a:ext uri="{FF2B5EF4-FFF2-40B4-BE49-F238E27FC236}">
                <a16:creationId xmlns:a16="http://schemas.microsoft.com/office/drawing/2014/main" id="{CB05F40E-D676-1BBE-ED6F-9BA82F3482B3}"/>
              </a:ext>
            </a:extLst>
          </p:cNvPr>
          <p:cNvGrpSpPr/>
          <p:nvPr/>
        </p:nvGrpSpPr>
        <p:grpSpPr>
          <a:xfrm>
            <a:off x="3491880" y="627534"/>
            <a:ext cx="6887926" cy="830997"/>
            <a:chOff x="899592" y="3795886"/>
            <a:chExt cx="6887926" cy="830997"/>
          </a:xfrm>
        </p:grpSpPr>
        <p:sp>
          <p:nvSpPr>
            <p:cNvPr id="8" name="textruta 7">
              <a:extLst>
                <a:ext uri="{FF2B5EF4-FFF2-40B4-BE49-F238E27FC236}">
                  <a16:creationId xmlns:a16="http://schemas.microsoft.com/office/drawing/2014/main" id="{D2B06CE4-0EE9-7203-4510-907C27281F6E}"/>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7 200</a:t>
              </a:r>
            </a:p>
          </p:txBody>
        </p:sp>
        <p:sp>
          <p:nvSpPr>
            <p:cNvPr id="11" name="Rektangel 10">
              <a:extLst>
                <a:ext uri="{FF2B5EF4-FFF2-40B4-BE49-F238E27FC236}">
                  <a16:creationId xmlns:a16="http://schemas.microsoft.com/office/drawing/2014/main" id="{7F346E35-3DD3-D58D-4AC7-293215B00B99}"/>
                </a:ext>
              </a:extLst>
            </p:cNvPr>
            <p:cNvSpPr/>
            <p:nvPr/>
          </p:nvSpPr>
          <p:spPr>
            <a:xfrm>
              <a:off x="3215518" y="3988752"/>
              <a:ext cx="4572000" cy="523220"/>
            </a:xfrm>
            <a:prstGeom prst="rect">
              <a:avLst/>
            </a:prstGeom>
          </p:spPr>
          <p:txBody>
            <a:bodyPr>
              <a:spAutoFit/>
            </a:bodyPr>
            <a:lstStyle/>
            <a:p>
              <a:r>
                <a:rPr lang="sv-SE" sz="1400" dirty="0">
                  <a:solidFill>
                    <a:schemeClr val="accent1"/>
                  </a:solidFill>
                  <a:latin typeface="+mj-lt"/>
                  <a:cs typeface="Arial" panose="020B0604020202020204" pitchFamily="34" charset="0"/>
                </a:rPr>
                <a:t>Antal publikationer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graphicFrame>
        <p:nvGraphicFramePr>
          <p:cNvPr id="15" name="Diagram 14" descr="Ett diagram med det antal publikationer med någon adress som kan anknytas till KI i antingen Web of Science eller Medline mellan åren 2007-2022.">
            <a:extLst>
              <a:ext uri="{FF2B5EF4-FFF2-40B4-BE49-F238E27FC236}">
                <a16:creationId xmlns:a16="http://schemas.microsoft.com/office/drawing/2014/main" id="{24E4636E-D071-2854-0E5A-B607CDF68C85}"/>
              </a:ext>
            </a:extLst>
          </p:cNvPr>
          <p:cNvGraphicFramePr/>
          <p:nvPr>
            <p:extLst>
              <p:ext uri="{D42A27DB-BD31-4B8C-83A1-F6EECF244321}">
                <p14:modId xmlns:p14="http://schemas.microsoft.com/office/powerpoint/2010/main" val="4211535127"/>
              </p:ext>
            </p:extLst>
          </p:nvPr>
        </p:nvGraphicFramePr>
        <p:xfrm>
          <a:off x="226070" y="1328409"/>
          <a:ext cx="7802314" cy="3475589"/>
        </p:xfrm>
        <a:graphic>
          <a:graphicData uri="http://schemas.openxmlformats.org/drawingml/2006/chart">
            <c:chart xmlns:c="http://schemas.openxmlformats.org/drawingml/2006/chart" xmlns:r="http://schemas.openxmlformats.org/officeDocument/2006/relationships" r:id="rId3"/>
          </a:graphicData>
        </a:graphic>
      </p:graphicFrame>
      <p:sp>
        <p:nvSpPr>
          <p:cNvPr id="6" name="Platshållare för sidfot 5">
            <a:extLst>
              <a:ext uri="{FF2B5EF4-FFF2-40B4-BE49-F238E27FC236}">
                <a16:creationId xmlns:a16="http://schemas.microsoft.com/office/drawing/2014/main" id="{ABBA6AA0-5378-94F5-820C-DC9AF06DABD9}"/>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Fältnormerad citeringsgrad</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sp>
        <p:nvSpPr>
          <p:cNvPr id="6" name="Platshållare för sidfot 5">
            <a:extLst>
              <a:ext uri="{FF2B5EF4-FFF2-40B4-BE49-F238E27FC236}">
                <a16:creationId xmlns:a16="http://schemas.microsoft.com/office/drawing/2014/main" id="{A6ECE294-9798-F05F-7F88-03580B4BA4D3}"/>
              </a:ext>
            </a:extLst>
          </p:cNvPr>
          <p:cNvSpPr>
            <a:spLocks noGrp="1"/>
          </p:cNvSpPr>
          <p:nvPr>
            <p:ph type="ftr" sz="quarter" idx="3"/>
          </p:nvPr>
        </p:nvSpPr>
        <p:spPr>
          <a:xfrm>
            <a:off x="255983" y="4787115"/>
            <a:ext cx="2803849" cy="171450"/>
          </a:xfrm>
        </p:spPr>
        <p:txBody>
          <a:bodyPr anchor="t"/>
          <a:lstStyle/>
          <a:p>
            <a:r>
              <a:rPr lang="sv-SE" dirty="0"/>
              <a:t>Karolinska Institutet – ett medicinskt universitet</a:t>
            </a:r>
          </a:p>
        </p:txBody>
      </p:sp>
      <p:graphicFrame>
        <p:nvGraphicFramePr>
          <p:cNvPr id="9" name="Diagram 8" descr="I diagrammet visas medelvärdet per år av den fältnormerade citeringsgraden för alla artiklar från KI. Detta ställs i diagrammet i relation till motsvarande Cf-värde för EU:s 27 medlemsländer (EU27) och Storbritannien. KI:s citeringsgrad ligger på en nivå som överstiger motsvarande värde för EU27 och Storbritannien. ">
            <a:extLst>
              <a:ext uri="{FF2B5EF4-FFF2-40B4-BE49-F238E27FC236}">
                <a16:creationId xmlns:a16="http://schemas.microsoft.com/office/drawing/2014/main" id="{843CC075-3C8A-1BC2-FA16-C4995B57330A}"/>
              </a:ext>
            </a:extLst>
          </p:cNvPr>
          <p:cNvGraphicFramePr/>
          <p:nvPr/>
        </p:nvGraphicFramePr>
        <p:xfrm>
          <a:off x="228760" y="1131590"/>
          <a:ext cx="8447696"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8" name="Platshållare för sidfot 4">
            <a:extLst>
              <a:ext uri="{FF2B5EF4-FFF2-40B4-BE49-F238E27FC236}">
                <a16:creationId xmlns:a16="http://schemas.microsoft.com/office/drawing/2014/main" id="{CFAEEB2B-6027-7425-9BC2-62F9E11CDD4F}"/>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b="0" i="0" u="none" strike="noStrike" baseline="0" dirty="0">
                <a:solidFill>
                  <a:srgbClr val="000000"/>
                </a:solidFill>
                <a:latin typeface="DM Sans" pitchFamily="2" charset="0"/>
              </a:rPr>
              <a:t>Indikatorer av typen fältnormerad citeringsgrad kräver en viss volym på publikationer och citeringar för att bli statistiskt signifikanta. Publikationer från 2024 har ännu fått relativt få citeringar och kan därför inte anses utgöra stabila och tillförlitliga resultat och har därför exkluderats från ovanstående figur. </a:t>
            </a:r>
            <a:r>
              <a:rPr lang="sv-SE" sz="600" b="0" i="0" u="none" strike="noStrike" baseline="0" dirty="0" err="1">
                <a:solidFill>
                  <a:srgbClr val="000000"/>
                </a:solidFill>
                <a:latin typeface="DM Sans" pitchFamily="2" charset="0"/>
              </a:rPr>
              <a:t>Certain</a:t>
            </a:r>
            <a:r>
              <a:rPr lang="sv-SE" sz="600" b="0" i="0" u="none" strike="noStrike" baseline="0" dirty="0">
                <a:solidFill>
                  <a:srgbClr val="000000"/>
                </a:solidFill>
                <a:latin typeface="DM Sans" pitchFamily="2" charset="0"/>
              </a:rPr>
              <a:t> data </a:t>
            </a:r>
            <a:r>
              <a:rPr lang="sv-SE" sz="600" b="0" i="0" u="none" strike="noStrike" baseline="0" dirty="0" err="1">
                <a:solidFill>
                  <a:srgbClr val="000000"/>
                </a:solidFill>
                <a:latin typeface="DM Sans" pitchFamily="2" charset="0"/>
              </a:rPr>
              <a:t>included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herein</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are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derived</a:t>
            </a:r>
            <a:r>
              <a:rPr lang="sv-SE" sz="600" b="0" i="0" u="none" strike="noStrike" baseline="0" dirty="0">
                <a:solidFill>
                  <a:srgbClr val="000000"/>
                </a:solidFill>
                <a:latin typeface="DM Sans" pitchFamily="2" charset="0"/>
              </a:rPr>
              <a:t> from the © Web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Science 2024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Clarivate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Analytics</a:t>
            </a:r>
            <a:r>
              <a:rPr lang="sv-SE" sz="600" b="0" i="0" u="none" strike="noStrike" baseline="0" dirty="0">
                <a:solidFill>
                  <a:srgbClr val="000000"/>
                </a:solidFill>
                <a:latin typeface="DM Sans" pitchFamily="2" charset="0"/>
              </a:rPr>
              <a:t> (UK) Ltd. All </a:t>
            </a:r>
            <a:r>
              <a:rPr lang="sv-SE" sz="600" b="0" i="0" u="none" strike="noStrike" baseline="0" dirty="0" err="1">
                <a:solidFill>
                  <a:srgbClr val="000000"/>
                </a:solidFill>
                <a:latin typeface="DM Sans" pitchFamily="2" charset="0"/>
              </a:rPr>
              <a:t>rights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reserved</a:t>
            </a:r>
            <a:r>
              <a:rPr lang="sv-SE" sz="600" b="0" i="0" u="none" strike="noStrike" baseline="0" dirty="0">
                <a:solidFill>
                  <a:srgbClr val="000000"/>
                </a:solidFill>
                <a:latin typeface="DM Sans" pitchFamily="2" charset="0"/>
              </a:rPr>
              <a:t>. No part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these</a:t>
            </a:r>
            <a:r>
              <a:rPr lang="sv-SE" sz="600" b="0" i="0" u="none" strike="noStrike" baseline="0" dirty="0">
                <a:solidFill>
                  <a:srgbClr val="000000"/>
                </a:solidFill>
                <a:latin typeface="DM Sans" pitchFamily="2" charset="0"/>
              </a:rPr>
              <a:t> materials </a:t>
            </a:r>
            <a:r>
              <a:rPr lang="sv-SE" sz="600" b="0" i="0" u="none" strike="noStrike" baseline="0" dirty="0" err="1">
                <a:solidFill>
                  <a:srgbClr val="000000"/>
                </a:solidFill>
                <a:latin typeface="DM Sans" pitchFamily="2" charset="0"/>
              </a:rPr>
              <a:t>may</a:t>
            </a:r>
            <a:r>
              <a:rPr lang="sv-SE" sz="600" b="0" i="0" u="none" strike="noStrike" baseline="0" dirty="0">
                <a:solidFill>
                  <a:srgbClr val="000000"/>
                </a:solidFill>
                <a:latin typeface="DM Sans" pitchFamily="2" charset="0"/>
              </a:rPr>
              <a:t> be </a:t>
            </a:r>
            <a:r>
              <a:rPr lang="sv-SE" sz="600" b="0" i="0" u="none" strike="noStrike" baseline="0" dirty="0" err="1">
                <a:solidFill>
                  <a:srgbClr val="000000"/>
                </a:solidFill>
                <a:latin typeface="DM Sans" pitchFamily="2" charset="0"/>
              </a:rPr>
              <a:t>reproduced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stored</a:t>
            </a:r>
            <a:r>
              <a:rPr lang="sv-SE" sz="600" b="0" i="0" u="none" strike="noStrike" baseline="0" dirty="0">
                <a:solidFill>
                  <a:srgbClr val="000000"/>
                </a:solidFill>
                <a:latin typeface="DM Sans" pitchFamily="2" charset="0"/>
              </a:rPr>
              <a:t> in a </a:t>
            </a:r>
            <a:r>
              <a:rPr lang="sv-SE" sz="600" b="0" i="0" u="none" strike="noStrike" baseline="0" dirty="0" err="1">
                <a:solidFill>
                  <a:srgbClr val="000000"/>
                </a:solidFill>
                <a:latin typeface="DM Sans" pitchFamily="2" charset="0"/>
              </a:rPr>
              <a:t>retrieval</a:t>
            </a:r>
            <a:r>
              <a:rPr lang="sv-SE" sz="600" b="0" i="0" u="none" strike="noStrike" baseline="0" dirty="0">
                <a:solidFill>
                  <a:srgbClr val="000000"/>
                </a:solidFill>
                <a:latin typeface="DM Sans" pitchFamily="2" charset="0"/>
              </a:rPr>
              <a:t> system or </a:t>
            </a:r>
            <a:r>
              <a:rPr lang="sv-SE" sz="600" b="0" i="0" u="none" strike="noStrike" baseline="0" dirty="0" err="1">
                <a:solidFill>
                  <a:srgbClr val="000000"/>
                </a:solidFill>
                <a:latin typeface="DM Sans" pitchFamily="2" charset="0"/>
              </a:rPr>
              <a:t>transmitted</a:t>
            </a:r>
            <a:r>
              <a:rPr lang="sv-SE" sz="600" b="0" i="0" u="none" strike="noStrike" baseline="0" dirty="0">
                <a:solidFill>
                  <a:srgbClr val="000000"/>
                </a:solidFill>
                <a:latin typeface="DM Sans" pitchFamily="2" charset="0"/>
              </a:rPr>
              <a:t> in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form or by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including</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electronic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mechanical</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photographic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magnetic</a:t>
            </a:r>
            <a:r>
              <a:rPr lang="sv-SE" sz="600" b="0" i="0" u="none" strike="noStrike" baseline="0" dirty="0">
                <a:solidFill>
                  <a:srgbClr val="000000"/>
                </a:solidFill>
                <a:latin typeface="DM Sans" pitchFamily="2" charset="0"/>
              </a:rPr>
              <a:t> or </a:t>
            </a:r>
            <a:r>
              <a:rPr lang="sv-SE" sz="600" b="0" i="0" u="none" strike="noStrike" baseline="0" dirty="0" err="1">
                <a:solidFill>
                  <a:srgbClr val="000000"/>
                </a:solidFill>
                <a:latin typeface="DM Sans" pitchFamily="2" charset="0"/>
              </a:rPr>
              <a:t>other</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without</a:t>
            </a:r>
            <a:r>
              <a:rPr lang="sv-SE" sz="600" b="0" i="0" u="none" strike="noStrike" baseline="0" dirty="0">
                <a:solidFill>
                  <a:srgbClr val="000000"/>
                </a:solidFill>
                <a:latin typeface="DM Sans" pitchFamily="2" charset="0"/>
              </a:rPr>
              <a:t> the express permission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Karolinska Institutet University </a:t>
            </a:r>
            <a:r>
              <a:rPr lang="sv-SE" sz="600" b="0" i="0" u="none" strike="noStrike" baseline="0" dirty="0" err="1">
                <a:solidFill>
                  <a:srgbClr val="000000"/>
                </a:solidFill>
                <a:latin typeface="DM Sans" pitchFamily="2" charset="0"/>
              </a:rPr>
              <a:t>Library</a:t>
            </a:r>
            <a:r>
              <a:rPr lang="sv-SE" sz="600" b="0" i="0" u="none" strike="noStrike" baseline="0" dirty="0">
                <a:solidFill>
                  <a:srgbClr val="000000"/>
                </a:solidFill>
                <a:latin typeface="DM Sans" pitchFamily="2" charset="0"/>
              </a:rPr>
              <a:t>.</a:t>
            </a:r>
            <a:endParaRPr lang="en-US" altLang="sv-SE" sz="600" dirty="0">
              <a:solidFill>
                <a:schemeClr val="tx1"/>
              </a:solidFill>
            </a:endParaRPr>
          </a:p>
        </p:txBody>
      </p: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a:t>Utbildning på grundnivå och avancerad nivå</a:t>
            </a: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844431" y="2301381"/>
            <a:ext cx="490428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1" name="Rektangel 10">
            <a:extLst>
              <a:ext uri="{FF2B5EF4-FFF2-40B4-BE49-F238E27FC236}">
                <a16:creationId xmlns:a16="http://schemas.microsoft.com/office/drawing/2014/main" id="{4CFD8BED-450D-ED59-8172-FE51D0E8ED16}"/>
              </a:ext>
              <a:ext uri="{C183D7F6-B498-43B3-948B-1728B52AA6E4}">
                <adec:decorative xmlns:adec="http://schemas.microsoft.com/office/drawing/2017/decorative" val="1"/>
              </a:ext>
            </a:extLst>
          </p:cNvPr>
          <p:cNvSpPr/>
          <p:nvPr/>
        </p:nvSpPr>
        <p:spPr bwMode="auto">
          <a:xfrm>
            <a:off x="323528" y="1556954"/>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12" name="textruta 11">
            <a:extLst>
              <a:ext uri="{FF2B5EF4-FFF2-40B4-BE49-F238E27FC236}">
                <a16:creationId xmlns:a16="http://schemas.microsoft.com/office/drawing/2014/main" id="{90987C69-EBB4-4914-60EC-772015B03FD8}"/>
              </a:ext>
            </a:extLst>
          </p:cNvPr>
          <p:cNvSpPr txBox="1"/>
          <p:nvPr/>
        </p:nvSpPr>
        <p:spPr>
          <a:xfrm>
            <a:off x="480900" y="1663180"/>
            <a:ext cx="3443387"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nybörjarprogram</a:t>
            </a:r>
          </a:p>
        </p:txBody>
      </p:sp>
      <p:sp>
        <p:nvSpPr>
          <p:cNvPr id="13" name="textruta 12">
            <a:extLst>
              <a:ext uri="{FF2B5EF4-FFF2-40B4-BE49-F238E27FC236}">
                <a16:creationId xmlns:a16="http://schemas.microsoft.com/office/drawing/2014/main" id="{B65A1149-452E-25E2-978E-27B6561E2A85}"/>
              </a:ext>
            </a:extLst>
          </p:cNvPr>
          <p:cNvSpPr txBox="1"/>
          <p:nvPr/>
        </p:nvSpPr>
        <p:spPr>
          <a:xfrm>
            <a:off x="495679" y="2531967"/>
            <a:ext cx="3644740" cy="1015663"/>
          </a:xfrm>
          <a:prstGeom prst="rect">
            <a:avLst/>
          </a:prstGeom>
          <a:noFill/>
        </p:spPr>
        <p:txBody>
          <a:bodyPr wrap="square" rtlCol="0">
            <a:spAutoFit/>
          </a:bodyPr>
          <a:lstStyle/>
          <a:p>
            <a:r>
              <a:rPr lang="sv-SE" sz="6000" dirty="0">
                <a:solidFill>
                  <a:schemeClr val="bg1"/>
                </a:solidFill>
                <a:latin typeface="+mj-lt"/>
              </a:rPr>
              <a:t>32</a:t>
            </a:r>
            <a:r>
              <a:rPr lang="sv-SE" sz="1000" dirty="0">
                <a:solidFill>
                  <a:schemeClr val="bg1"/>
                </a:solidFill>
                <a:latin typeface="+mj-lt"/>
              </a:rPr>
              <a:t> </a:t>
            </a:r>
            <a:r>
              <a:rPr lang="sv-SE" sz="1000" b="1" dirty="0">
                <a:solidFill>
                  <a:schemeClr val="bg1"/>
                </a:solidFill>
                <a:latin typeface="+mn-lt"/>
                <a:cs typeface="Arial" panose="020B0604020202020204" pitchFamily="34" charset="0"/>
              </a:rPr>
              <a:t>påbyggnadsprogram</a:t>
            </a:r>
            <a:endParaRPr lang="sv-SE" sz="1000" dirty="0">
              <a:solidFill>
                <a:schemeClr val="bg1"/>
              </a:solidFill>
              <a:latin typeface="+mn-lt"/>
            </a:endParaRPr>
          </a:p>
        </p:txBody>
      </p:sp>
      <p:sp>
        <p:nvSpPr>
          <p:cNvPr id="28" name="textruta 27">
            <a:extLst>
              <a:ext uri="{FF2B5EF4-FFF2-40B4-BE49-F238E27FC236}">
                <a16:creationId xmlns:a16="http://schemas.microsoft.com/office/drawing/2014/main" id="{9AE1D47C-4642-051A-2940-68F6A8E657BA}"/>
              </a:ext>
            </a:extLst>
          </p:cNvPr>
          <p:cNvSpPr txBox="1"/>
          <p:nvPr/>
        </p:nvSpPr>
        <p:spPr>
          <a:xfrm>
            <a:off x="529594" y="3447406"/>
            <a:ext cx="3122162" cy="1015663"/>
          </a:xfrm>
          <a:prstGeom prst="rect">
            <a:avLst/>
          </a:prstGeom>
          <a:noFill/>
        </p:spPr>
        <p:txBody>
          <a:bodyPr wrap="square" rtlCol="0">
            <a:spAutoFit/>
          </a:bodyPr>
          <a:lstStyle/>
          <a:p>
            <a:r>
              <a:rPr lang="sv-SE" sz="6000" spc="-300" dirty="0">
                <a:solidFill>
                  <a:schemeClr val="bg1"/>
                </a:solidFill>
                <a:latin typeface="+mj-lt"/>
              </a:rPr>
              <a:t>98</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fristående kurser</a:t>
            </a:r>
          </a:p>
        </p:txBody>
      </p:sp>
      <p:grpSp>
        <p:nvGrpSpPr>
          <p:cNvPr id="7" name="Grupp 6" descr="2,4 behöriga förstahandssökande per antagen student">
            <a:extLst>
              <a:ext uri="{FF2B5EF4-FFF2-40B4-BE49-F238E27FC236}">
                <a16:creationId xmlns:a16="http://schemas.microsoft.com/office/drawing/2014/main" id="{634D4C28-F7B6-46B9-A269-D16CF769AD55}"/>
              </a:ext>
            </a:extLst>
          </p:cNvPr>
          <p:cNvGrpSpPr/>
          <p:nvPr/>
        </p:nvGrpSpPr>
        <p:grpSpPr>
          <a:xfrm>
            <a:off x="3347864" y="1157198"/>
            <a:ext cx="6220466" cy="1415772"/>
            <a:chOff x="3504580" y="1157198"/>
            <a:chExt cx="6220466"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504580" y="1157198"/>
              <a:ext cx="2160240" cy="1415772"/>
            </a:xfrm>
            <a:prstGeom prst="rect">
              <a:avLst/>
            </a:prstGeom>
            <a:noFill/>
          </p:spPr>
          <p:txBody>
            <a:bodyPr wrap="square" rtlCol="0">
              <a:spAutoFit/>
            </a:bodyPr>
            <a:lstStyle/>
            <a:p>
              <a:pPr algn="ctr"/>
              <a:r>
                <a:rPr lang="sv-SE" sz="4800" dirty="0">
                  <a:solidFill>
                    <a:schemeClr val="accent1"/>
                  </a:solidFill>
                  <a:latin typeface="+mj-lt"/>
                </a:rPr>
                <a:t>2,4</a:t>
              </a:r>
              <a:r>
                <a:rPr lang="sv-SE" sz="6600" dirty="0">
                  <a:solidFill>
                    <a:srgbClr val="D40963"/>
                  </a:solidFill>
                  <a:latin typeface="Arial Black" panose="020B0A04020102020204" pitchFamily="34" charset="0"/>
                </a:rPr>
                <a:t>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5153046" y="1579024"/>
              <a:ext cx="4572000" cy="523220"/>
            </a:xfrm>
            <a:prstGeom prst="rect">
              <a:avLst/>
            </a:prstGeom>
            <a:noFill/>
          </p:spPr>
          <p:txBody>
            <a:bodyPr wrap="square">
              <a:spAutoFit/>
            </a:bodyPr>
            <a:lstStyle/>
            <a:p>
              <a:r>
                <a:rPr lang="sv-SE" sz="1400" dirty="0">
                  <a:solidFill>
                    <a:schemeClr val="accent1"/>
                  </a:solidFill>
                  <a:latin typeface="+mn-lt"/>
                </a:rPr>
                <a:t>behöriga förstahandssökande </a:t>
              </a:r>
            </a:p>
            <a:p>
              <a:r>
                <a:rPr lang="sv-SE" sz="1400" dirty="0">
                  <a:solidFill>
                    <a:schemeClr val="accent1"/>
                  </a:solidFill>
                  <a:latin typeface="+mn-lt"/>
                </a:rPr>
                <a:t>per antagen student</a:t>
              </a:r>
            </a:p>
          </p:txBody>
        </p:sp>
      </p:grpSp>
      <p:grpSp>
        <p:nvGrpSpPr>
          <p:cNvPr id="8" name="Grupp 7" descr="1 819 antal deltagare i uppdragsutbildning">
            <a:extLst>
              <a:ext uri="{FF2B5EF4-FFF2-40B4-BE49-F238E27FC236}">
                <a16:creationId xmlns:a16="http://schemas.microsoft.com/office/drawing/2014/main" id="{FCAE2557-21A4-43EE-AEE9-70271CA18087}"/>
              </a:ext>
            </a:extLst>
          </p:cNvPr>
          <p:cNvGrpSpPr/>
          <p:nvPr/>
        </p:nvGrpSpPr>
        <p:grpSpPr>
          <a:xfrm>
            <a:off x="3653317" y="2297073"/>
            <a:ext cx="6486095" cy="1138773"/>
            <a:chOff x="3810033" y="2297073"/>
            <a:chExt cx="6486095" cy="1138773"/>
          </a:xfrm>
        </p:grpSpPr>
        <p:sp>
          <p:nvSpPr>
            <p:cNvPr id="18" name="textruta 17">
              <a:extLst>
                <a:ext uri="{FF2B5EF4-FFF2-40B4-BE49-F238E27FC236}">
                  <a16:creationId xmlns:a16="http://schemas.microsoft.com/office/drawing/2014/main" id="{63FA8093-4EB3-426A-86A2-40B7A7CBF97A}"/>
                </a:ext>
              </a:extLst>
            </p:cNvPr>
            <p:cNvSpPr txBox="1"/>
            <p:nvPr/>
          </p:nvSpPr>
          <p:spPr>
            <a:xfrm>
              <a:off x="3810033" y="2297073"/>
              <a:ext cx="2160240" cy="1138773"/>
            </a:xfrm>
            <a:prstGeom prst="rect">
              <a:avLst/>
            </a:prstGeom>
            <a:noFill/>
          </p:spPr>
          <p:txBody>
            <a:bodyPr wrap="square" rtlCol="0">
              <a:spAutoFit/>
            </a:bodyPr>
            <a:lstStyle/>
            <a:p>
              <a:pPr algn="ctr"/>
              <a:r>
                <a:rPr lang="sv-SE" sz="4800" dirty="0">
                  <a:solidFill>
                    <a:schemeClr val="accent1"/>
                  </a:solidFill>
                  <a:latin typeface="+mj-lt"/>
                </a:rPr>
                <a:t>1 565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724128" y="2480578"/>
              <a:ext cx="4572000" cy="523220"/>
            </a:xfrm>
            <a:prstGeom prst="rect">
              <a:avLst/>
            </a:prstGeom>
            <a:noFill/>
          </p:spPr>
          <p:txBody>
            <a:bodyPr wrap="square">
              <a:spAutoFit/>
            </a:bodyPr>
            <a:lstStyle/>
            <a:p>
              <a:r>
                <a:rPr lang="sv-SE" sz="1400" dirty="0">
                  <a:solidFill>
                    <a:schemeClr val="accent1"/>
                  </a:solidFill>
                  <a:latin typeface="+mn-lt"/>
                </a:rPr>
                <a:t>antal deltagare i </a:t>
              </a:r>
              <a:br>
                <a:rPr lang="sv-SE" sz="1400" dirty="0">
                  <a:solidFill>
                    <a:schemeClr val="accent1"/>
                  </a:solidFill>
                  <a:latin typeface="+mn-lt"/>
                </a:rPr>
              </a:br>
              <a:r>
                <a:rPr lang="sv-SE" sz="1400" dirty="0">
                  <a:solidFill>
                    <a:schemeClr val="accent1"/>
                  </a:solidFill>
                  <a:latin typeface="+mn-lt"/>
                </a:rPr>
                <a:t>uppdragsutbildning</a:t>
              </a:r>
            </a:p>
          </p:txBody>
        </p:sp>
      </p:grpSp>
      <p:grpSp>
        <p:nvGrpSpPr>
          <p:cNvPr id="9" name="Grupp 8" descr="6 115 helårsprestationer, prestationsgrad 90,6 %">
            <a:extLst>
              <a:ext uri="{FF2B5EF4-FFF2-40B4-BE49-F238E27FC236}">
                <a16:creationId xmlns:a16="http://schemas.microsoft.com/office/drawing/2014/main" id="{5FDF5F1F-C6CE-4CFD-9501-20A639C6675E}"/>
              </a:ext>
            </a:extLst>
          </p:cNvPr>
          <p:cNvGrpSpPr/>
          <p:nvPr/>
        </p:nvGrpSpPr>
        <p:grpSpPr>
          <a:xfrm>
            <a:off x="3652536" y="3262794"/>
            <a:ext cx="6765846" cy="830997"/>
            <a:chOff x="3809252" y="3262794"/>
            <a:chExt cx="676584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809252" y="3262794"/>
              <a:ext cx="2160240" cy="830997"/>
            </a:xfrm>
            <a:prstGeom prst="rect">
              <a:avLst/>
            </a:prstGeom>
            <a:noFill/>
          </p:spPr>
          <p:txBody>
            <a:bodyPr wrap="square" rtlCol="0">
              <a:spAutoFit/>
            </a:bodyPr>
            <a:lstStyle/>
            <a:p>
              <a:pPr algn="ctr"/>
              <a:r>
                <a:rPr lang="sv-SE" sz="4800" dirty="0">
                  <a:solidFill>
                    <a:schemeClr val="accent1"/>
                  </a:solidFill>
                  <a:latin typeface="+mj-lt"/>
                </a:rPr>
                <a:t>6 168</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796136" y="3442588"/>
              <a:ext cx="4778962" cy="523220"/>
            </a:xfrm>
            <a:prstGeom prst="rect">
              <a:avLst/>
            </a:prstGeom>
            <a:noFill/>
          </p:spPr>
          <p:txBody>
            <a:bodyPr wrap="square">
              <a:spAutoFit/>
            </a:bodyPr>
            <a:lstStyle/>
            <a:p>
              <a:r>
                <a:rPr lang="sv-SE" sz="1400" dirty="0">
                  <a:solidFill>
                    <a:schemeClr val="accent1"/>
                  </a:solidFill>
                  <a:latin typeface="+mn-lt"/>
                </a:rPr>
                <a:t>helårsprestationer, </a:t>
              </a:r>
              <a:br>
                <a:rPr lang="sv-SE" sz="1400" dirty="0">
                  <a:solidFill>
                    <a:schemeClr val="accent1"/>
                  </a:solidFill>
                  <a:latin typeface="+mn-lt"/>
                </a:rPr>
              </a:br>
              <a:r>
                <a:rPr lang="sv-SE" sz="1400" dirty="0">
                  <a:solidFill>
                    <a:schemeClr val="accent1"/>
                  </a:solidFill>
                  <a:latin typeface="+mn-lt"/>
                </a:rPr>
                <a:t>prestationsgrad 91,4 %*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741812" y="4035871"/>
            <a:ext cx="5065960"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p:txBody>
      </p:sp>
      <p:sp>
        <p:nvSpPr>
          <p:cNvPr id="3" name="Platshållare för sidfot 5">
            <a:extLst>
              <a:ext uri="{FF2B5EF4-FFF2-40B4-BE49-F238E27FC236}">
                <a16:creationId xmlns:a16="http://schemas.microsoft.com/office/drawing/2014/main" id="{D2A840A2-5855-FB82-5456-97319E9EB94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22 oktober 2025</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5765</TotalTime>
  <Words>1260</Words>
  <Application>Microsoft Office PowerPoint</Application>
  <PresentationFormat>Bildspel på skärmen (16:9)</PresentationFormat>
  <Paragraphs>223</Paragraphs>
  <Slides>9</Slides>
  <Notes>9</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9</vt:i4>
      </vt:variant>
    </vt:vector>
  </HeadingPairs>
  <TitlesOfParts>
    <vt:vector size="18" baseType="lpstr">
      <vt:lpstr>Arial</vt:lpstr>
      <vt:lpstr>Arial Black</vt:lpstr>
      <vt:lpstr>Calibri</vt:lpstr>
      <vt:lpstr>DM Sans</vt:lpstr>
      <vt:lpstr>DM Sans Medium</vt:lpstr>
      <vt:lpstr>Times</vt:lpstr>
      <vt:lpstr>Times New Roman</vt:lpstr>
      <vt:lpstr>Wingdings</vt:lpstr>
      <vt:lpstr>PPT KI</vt:lpstr>
      <vt:lpstr>Karolinska Institutet</vt:lpstr>
      <vt:lpstr>KI i siffror</vt:lpstr>
      <vt:lpstr>KI i siffror forts.</vt:lpstr>
      <vt:lpstr>Ekonomi</vt:lpstr>
      <vt:lpstr>Intäkter</vt:lpstr>
      <vt:lpstr>Extern forskningsfinansiering</vt:lpstr>
      <vt:lpstr>Publikationer</vt:lpstr>
      <vt:lpstr>Fältnormerad citeringsgrad</vt:lpstr>
      <vt:lpstr>Utbildning på grundnivå och avancerad nivå</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Sofia Lindberg</cp:lastModifiedBy>
  <cp:revision>391</cp:revision>
  <cp:lastPrinted>2005-09-23T14:22:03Z</cp:lastPrinted>
  <dcterms:created xsi:type="dcterms:W3CDTF">2018-02-12T08:19:50Z</dcterms:created>
  <dcterms:modified xsi:type="dcterms:W3CDTF">2025-10-22T08:52:20Z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