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5.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8.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9.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59" r:id="rId1"/>
  </p:sldMasterIdLst>
  <p:notesMasterIdLst>
    <p:notesMasterId r:id="rId11"/>
  </p:notesMasterIdLst>
  <p:handoutMasterIdLst>
    <p:handoutMasterId r:id="rId12"/>
  </p:handoutMasterIdLst>
  <p:sldIdLst>
    <p:sldId id="256" r:id="rId2"/>
    <p:sldId id="291" r:id="rId3"/>
    <p:sldId id="292" r:id="rId4"/>
    <p:sldId id="267" r:id="rId5"/>
    <p:sldId id="290" r:id="rId6"/>
    <p:sldId id="266" r:id="rId7"/>
    <p:sldId id="288" r:id="rId8"/>
    <p:sldId id="265" r:id="rId9"/>
    <p:sldId id="279" r:id="rId10"/>
  </p:sldIdLst>
  <p:sldSz cx="9144000" cy="5143500" type="screen16x9"/>
  <p:notesSz cx="6858000" cy="9144000"/>
  <p:defaultTextStyle>
    <a:defPPr>
      <a:defRPr lang="sv-SE"/>
    </a:defPPr>
    <a:lvl1pPr algn="l" rtl="0" eaLnBrk="0" fontAlgn="base" hangingPunct="0">
      <a:spcBef>
        <a:spcPct val="0"/>
      </a:spcBef>
      <a:spcAft>
        <a:spcPct val="0"/>
      </a:spcAft>
      <a:defRPr sz="2400" kern="1200">
        <a:solidFill>
          <a:schemeClr val="tx1"/>
        </a:solidFill>
        <a:latin typeface="Times"/>
        <a:ea typeface="+mn-ea"/>
        <a:cs typeface="+mn-cs"/>
      </a:defRPr>
    </a:lvl1pPr>
    <a:lvl2pPr marL="457200" algn="l" rtl="0" eaLnBrk="0" fontAlgn="base" hangingPunct="0">
      <a:spcBef>
        <a:spcPct val="0"/>
      </a:spcBef>
      <a:spcAft>
        <a:spcPct val="0"/>
      </a:spcAft>
      <a:defRPr sz="2400" kern="1200">
        <a:solidFill>
          <a:schemeClr val="tx1"/>
        </a:solidFill>
        <a:latin typeface="Times"/>
        <a:ea typeface="+mn-ea"/>
        <a:cs typeface="+mn-cs"/>
      </a:defRPr>
    </a:lvl2pPr>
    <a:lvl3pPr marL="914400" algn="l" rtl="0" eaLnBrk="0" fontAlgn="base" hangingPunct="0">
      <a:spcBef>
        <a:spcPct val="0"/>
      </a:spcBef>
      <a:spcAft>
        <a:spcPct val="0"/>
      </a:spcAft>
      <a:defRPr sz="2400" kern="1200">
        <a:solidFill>
          <a:schemeClr val="tx1"/>
        </a:solidFill>
        <a:latin typeface="Times"/>
        <a:ea typeface="+mn-ea"/>
        <a:cs typeface="+mn-cs"/>
      </a:defRPr>
    </a:lvl3pPr>
    <a:lvl4pPr marL="1371600" algn="l" rtl="0" eaLnBrk="0" fontAlgn="base" hangingPunct="0">
      <a:spcBef>
        <a:spcPct val="0"/>
      </a:spcBef>
      <a:spcAft>
        <a:spcPct val="0"/>
      </a:spcAft>
      <a:defRPr sz="2400" kern="1200">
        <a:solidFill>
          <a:schemeClr val="tx1"/>
        </a:solidFill>
        <a:latin typeface="Times"/>
        <a:ea typeface="+mn-ea"/>
        <a:cs typeface="+mn-cs"/>
      </a:defRPr>
    </a:lvl4pPr>
    <a:lvl5pPr marL="1828800" algn="l" rtl="0" eaLnBrk="0" fontAlgn="base" hangingPunct="0">
      <a:spcBef>
        <a:spcPct val="0"/>
      </a:spcBef>
      <a:spcAft>
        <a:spcPct val="0"/>
      </a:spcAft>
      <a:defRPr sz="2400" kern="1200">
        <a:solidFill>
          <a:schemeClr val="tx1"/>
        </a:solidFill>
        <a:latin typeface="Times"/>
        <a:ea typeface="+mn-ea"/>
        <a:cs typeface="+mn-cs"/>
      </a:defRPr>
    </a:lvl5pPr>
    <a:lvl6pPr marL="2286000" algn="l" defTabSz="914400" rtl="0" eaLnBrk="1" latinLnBrk="0" hangingPunct="1">
      <a:defRPr sz="2400" kern="1200">
        <a:solidFill>
          <a:schemeClr val="tx1"/>
        </a:solidFill>
        <a:latin typeface="Times"/>
        <a:ea typeface="+mn-ea"/>
        <a:cs typeface="+mn-cs"/>
      </a:defRPr>
    </a:lvl6pPr>
    <a:lvl7pPr marL="2743200" algn="l" defTabSz="914400" rtl="0" eaLnBrk="1" latinLnBrk="0" hangingPunct="1">
      <a:defRPr sz="2400" kern="1200">
        <a:solidFill>
          <a:schemeClr val="tx1"/>
        </a:solidFill>
        <a:latin typeface="Times"/>
        <a:ea typeface="+mn-ea"/>
        <a:cs typeface="+mn-cs"/>
      </a:defRPr>
    </a:lvl7pPr>
    <a:lvl8pPr marL="3200400" algn="l" defTabSz="914400" rtl="0" eaLnBrk="1" latinLnBrk="0" hangingPunct="1">
      <a:defRPr sz="2400" kern="1200">
        <a:solidFill>
          <a:schemeClr val="tx1"/>
        </a:solidFill>
        <a:latin typeface="Times"/>
        <a:ea typeface="+mn-ea"/>
        <a:cs typeface="+mn-cs"/>
      </a:defRPr>
    </a:lvl8pPr>
    <a:lvl9pPr marL="3657600" algn="l" defTabSz="914400" rtl="0" eaLnBrk="1" latinLnBrk="0" hangingPunct="1">
      <a:defRPr sz="2400" kern="1200">
        <a:solidFill>
          <a:schemeClr val="tx1"/>
        </a:solidFill>
        <a:latin typeface="Times"/>
        <a:ea typeface="+mn-ea"/>
        <a:cs typeface="+mn-cs"/>
      </a:defRPr>
    </a:lvl9pPr>
  </p:defaultTextStyle>
  <p:extLst>
    <p:ext uri="{EFAFB233-063F-42B5-8137-9DF3F51BA10A}">
      <p15:sldGuideLst xmlns:p15="http://schemas.microsoft.com/office/powerpoint/2012/main">
        <p15:guide id="1" orient="horz" pos="441" userDrawn="1">
          <p15:clr>
            <a:srgbClr val="A4A3A4"/>
          </p15:clr>
        </p15:guide>
        <p15:guide id="2" pos="204" userDrawn="1">
          <p15:clr>
            <a:srgbClr val="A4A3A4"/>
          </p15:clr>
        </p15:guide>
        <p15:guide id="3" orient="horz" pos="3106" userDrawn="1">
          <p15:clr>
            <a:srgbClr val="A4A3A4"/>
          </p15:clr>
        </p15:guide>
        <p15:guide id="4" pos="2517" userDrawn="1">
          <p15:clr>
            <a:srgbClr val="A4A3A4"/>
          </p15:clr>
        </p15:guide>
        <p15:guide id="5" orient="horz" pos="1410" userDrawn="1">
          <p15:clr>
            <a:srgbClr val="A4A3A4"/>
          </p15:clr>
        </p15:guide>
        <p15:guide id="6" pos="5511"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84E8FF1-2A7B-189D-AE63-6CD0567A1A4B}" name="Malin Öhrman" initials="MÖ" userId="S::malin.ohrman@ki.se::2fe92a77-e3d2-44d8-8794-139f08ce9292"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0963"/>
    <a:srgbClr val="870052"/>
    <a:srgbClr val="FBABCF"/>
    <a:srgbClr val="F864A7"/>
    <a:srgbClr val="FFA3E7"/>
    <a:srgbClr val="FF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825" autoAdjust="0"/>
    <p:restoredTop sz="74465" autoAdjust="0"/>
  </p:normalViewPr>
  <p:slideViewPr>
    <p:cSldViewPr>
      <p:cViewPr varScale="1">
        <p:scale>
          <a:sx n="155" d="100"/>
          <a:sy n="155" d="100"/>
        </p:scale>
        <p:origin x="2104" y="96"/>
      </p:cViewPr>
      <p:guideLst>
        <p:guide orient="horz" pos="441"/>
        <p:guide pos="204"/>
        <p:guide orient="horz" pos="3106"/>
        <p:guide pos="2517"/>
        <p:guide orient="horz" pos="1410"/>
        <p:guide pos="5511"/>
      </p:guideLst>
    </p:cSldViewPr>
  </p:slideViewPr>
  <p:outlineViewPr>
    <p:cViewPr>
      <p:scale>
        <a:sx n="33" d="100"/>
        <a:sy n="33" d="100"/>
      </p:scale>
      <p:origin x="0" y="0"/>
    </p:cViewPr>
  </p:outlineViewPr>
  <p:notesTextViewPr>
    <p:cViewPr>
      <p:scale>
        <a:sx n="3" d="2"/>
        <a:sy n="3" d="2"/>
      </p:scale>
      <p:origin x="0" y="0"/>
    </p:cViewPr>
  </p:notesTextViewPr>
  <p:sorterViewPr>
    <p:cViewPr>
      <p:scale>
        <a:sx n="90" d="100"/>
        <a:sy n="90" d="100"/>
      </p:scale>
      <p:origin x="0" y="-5552"/>
    </p:cViewPr>
  </p:sorterViewPr>
  <p:notesViewPr>
    <p:cSldViewPr showGuides="1">
      <p:cViewPr varScale="1">
        <p:scale>
          <a:sx n="96" d="100"/>
          <a:sy n="96" d="100"/>
        </p:scale>
        <p:origin x="3558" y="7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microsoft.com/office/2018/10/relationships/authors" Targe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5.xml"/><Relationship Id="rId1" Type="http://schemas.microsoft.com/office/2011/relationships/chartStyle" Target="style5.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90C0-4B08-8572-DA81D210357F}"/>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3-90C0-4B08-8572-DA81D210357F}"/>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90C0-4B08-8572-DA81D210357F}"/>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90C0-4B08-8572-DA81D210357F}"/>
              </c:ext>
            </c:extLst>
          </c:dPt>
          <c:dLbls>
            <c:dLbl>
              <c:idx val="0"/>
              <c:delete val="1"/>
              <c:extLst>
                <c:ext xmlns:c15="http://schemas.microsoft.com/office/drawing/2012/chart" uri="{CE6537A1-D6FC-4f65-9D91-7224C49458BB}"/>
                <c:ext xmlns:c16="http://schemas.microsoft.com/office/drawing/2014/chart" uri="{C3380CC4-5D6E-409C-BE32-E72D297353CC}">
                  <c16:uniqueId val="{00000001-90C0-4B08-8572-DA81D210357F}"/>
                </c:ext>
              </c:extLst>
            </c:dLbl>
            <c:dLbl>
              <c:idx val="1"/>
              <c:delete val="1"/>
              <c:extLst>
                <c:ext xmlns:c15="http://schemas.microsoft.com/office/drawing/2012/chart" uri="{CE6537A1-D6FC-4f65-9D91-7224C49458BB}"/>
                <c:ext xmlns:c16="http://schemas.microsoft.com/office/drawing/2014/chart" uri="{C3380CC4-5D6E-409C-BE32-E72D297353CC}">
                  <c16:uniqueId val="{00000003-90C0-4B08-8572-DA81D210357F}"/>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43</c:v>
                </c:pt>
                <c:pt idx="1">
                  <c:v>57</c:v>
                </c:pt>
              </c:numCache>
            </c:numRef>
          </c:val>
          <c:extLst>
            <c:ext xmlns:c16="http://schemas.microsoft.com/office/drawing/2014/chart" uri="{C3380CC4-5D6E-409C-BE32-E72D297353CC}">
              <c16:uniqueId val="{00000008-90C0-4B08-8572-DA81D210357F}"/>
            </c:ext>
          </c:extLst>
        </c:ser>
        <c:dLbls>
          <c:showLegendKey val="0"/>
          <c:showVal val="0"/>
          <c:showCatName val="0"/>
          <c:showSerName val="0"/>
          <c:showPercent val="1"/>
          <c:showBubbleSize val="0"/>
          <c:showLeaderLines val="1"/>
        </c:dLbls>
        <c:firstSliceAng val="304"/>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doughnutChart>
        <c:varyColors val="1"/>
        <c:ser>
          <c:idx val="0"/>
          <c:order val="0"/>
          <c:tx>
            <c:strRef>
              <c:f>Blad1!$B$1</c:f>
              <c:strCache>
                <c:ptCount val="1"/>
                <c:pt idx="0">
                  <c:v>Försäljning</c:v>
                </c:pt>
              </c:strCache>
            </c:strRef>
          </c:tx>
          <c:spPr>
            <a:effectLst>
              <a:softEdge rad="0"/>
            </a:effectLst>
            <a:scene3d>
              <a:camera prst="orthographicFront"/>
              <a:lightRig rig="brightRoom" dir="t"/>
            </a:scene3d>
            <a:sp3d prstMaterial="flat">
              <a:contourClr>
                <a:srgbClr val="000000"/>
              </a:contourClr>
            </a:sp3d>
          </c:spPr>
          <c:dPt>
            <c:idx val="0"/>
            <c:bubble3D val="0"/>
            <c:spPr>
              <a:solidFill>
                <a:schemeClr val="accent1"/>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2-56D4-4D4B-BD89-B37951D96CC7}"/>
              </c:ext>
            </c:extLst>
          </c:dPt>
          <c:dPt>
            <c:idx val="1"/>
            <c:bubble3D val="0"/>
            <c:spPr>
              <a:solidFill>
                <a:schemeClr val="accent2"/>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1-56D4-4D4B-BD89-B37951D96CC7}"/>
              </c:ext>
            </c:extLst>
          </c:dPt>
          <c:dPt>
            <c:idx val="2"/>
            <c:bubble3D val="0"/>
            <c:spPr>
              <a:solidFill>
                <a:schemeClr val="accent3"/>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5-4847-4300-B7FB-008B8EF4EDEE}"/>
              </c:ext>
            </c:extLst>
          </c:dPt>
          <c:dPt>
            <c:idx val="3"/>
            <c:bubble3D val="0"/>
            <c:spPr>
              <a:solidFill>
                <a:schemeClr val="accent4"/>
              </a:solidFill>
              <a:ln>
                <a:noFill/>
              </a:ln>
              <a:effectLst>
                <a:softEdge rad="0"/>
              </a:effectLst>
              <a:scene3d>
                <a:camera prst="orthographicFront"/>
                <a:lightRig rig="brightRoom" dir="t"/>
              </a:scene3d>
              <a:sp3d prstMaterial="flat">
                <a:contourClr>
                  <a:srgbClr val="000000"/>
                </a:contourClr>
              </a:sp3d>
            </c:spPr>
            <c:extLst>
              <c:ext xmlns:c16="http://schemas.microsoft.com/office/drawing/2014/chart" uri="{C3380CC4-5D6E-409C-BE32-E72D297353CC}">
                <c16:uniqueId val="{00000007-4847-4300-B7FB-008B8EF4EDEE}"/>
              </c:ext>
            </c:extLst>
          </c:dPt>
          <c:dLbls>
            <c:dLbl>
              <c:idx val="0"/>
              <c:delete val="1"/>
              <c:extLst>
                <c:ext xmlns:c15="http://schemas.microsoft.com/office/drawing/2012/chart" uri="{CE6537A1-D6FC-4f65-9D91-7224C49458BB}"/>
                <c:ext xmlns:c16="http://schemas.microsoft.com/office/drawing/2014/chart" uri="{C3380CC4-5D6E-409C-BE32-E72D297353CC}">
                  <c16:uniqueId val="{00000002-56D4-4D4B-BD89-B37951D96CC7}"/>
                </c:ext>
              </c:extLst>
            </c:dLbl>
            <c:dLbl>
              <c:idx val="1"/>
              <c:delete val="1"/>
              <c:extLst>
                <c:ext xmlns:c15="http://schemas.microsoft.com/office/drawing/2012/chart" uri="{CE6537A1-D6FC-4f65-9D91-7224C49458BB}"/>
                <c:ext xmlns:c16="http://schemas.microsoft.com/office/drawing/2014/chart" uri="{C3380CC4-5D6E-409C-BE32-E72D297353CC}">
                  <c16:uniqueId val="{00000001-56D4-4D4B-BD89-B37951D96CC7}"/>
                </c:ext>
              </c:extLst>
            </c:dLbl>
            <c:spPr>
              <a:noFill/>
              <a:ln>
                <a:noFill/>
              </a:ln>
              <a:effectLst/>
            </c:spPr>
            <c:txPr>
              <a:bodyPr rot="0" spcFirstLastPara="1" vertOverflow="ellipsis" vert="horz" wrap="square" anchor="ctr" anchorCtr="1"/>
              <a:lstStyle/>
              <a:p>
                <a:pPr>
                  <a:defRPr lang="en-US" sz="1197" b="1" i="0" u="none" strike="noStrike" kern="1200" baseline="0">
                    <a:solidFill>
                      <a:schemeClr val="lt1"/>
                    </a:solidFill>
                    <a:latin typeface="+mn-lt"/>
                    <a:ea typeface="+mn-ea"/>
                    <a:cs typeface="+mn-cs"/>
                  </a:defRPr>
                </a:pPr>
                <a:endParaRPr lang="sv-SE"/>
              </a:p>
            </c:txPr>
            <c:showLegendKey val="0"/>
            <c:showVal val="0"/>
            <c:showCatName val="0"/>
            <c:showSerName val="0"/>
            <c:showPercent val="1"/>
            <c:showBubbleSize val="0"/>
            <c:showLeaderLines val="1"/>
            <c:leaderLines>
              <c:spPr>
                <a:ln w="9525" cap="flat" cmpd="sng" algn="ctr">
                  <a:solidFill>
                    <a:schemeClr val="tx1">
                      <a:lumMod val="35000"/>
                      <a:lumOff val="65000"/>
                    </a:schemeClr>
                  </a:solidFill>
                  <a:round/>
                </a:ln>
                <a:effectLst/>
              </c:spPr>
            </c:leaderLines>
            <c:extLst>
              <c:ext xmlns:c15="http://schemas.microsoft.com/office/drawing/2012/chart" uri="{CE6537A1-D6FC-4f65-9D91-7224C49458BB}"/>
            </c:extLst>
          </c:dLbls>
          <c:cat>
            <c:strRef>
              <c:f>Blad1!$A$2:$A$5</c:f>
              <c:strCache>
                <c:ptCount val="2"/>
                <c:pt idx="0">
                  <c:v>Kv 1</c:v>
                </c:pt>
                <c:pt idx="1">
                  <c:v>Kv 2</c:v>
                </c:pt>
              </c:strCache>
            </c:strRef>
          </c:cat>
          <c:val>
            <c:numRef>
              <c:f>Blad1!$B$2:$B$5</c:f>
              <c:numCache>
                <c:formatCode>General</c:formatCode>
                <c:ptCount val="4"/>
                <c:pt idx="0">
                  <c:v>84</c:v>
                </c:pt>
                <c:pt idx="1">
                  <c:v>16</c:v>
                </c:pt>
              </c:numCache>
            </c:numRef>
          </c:val>
          <c:extLst>
            <c:ext xmlns:c16="http://schemas.microsoft.com/office/drawing/2014/chart" uri="{C3380CC4-5D6E-409C-BE32-E72D297353CC}">
              <c16:uniqueId val="{00000000-56D4-4D4B-BD89-B37951D96CC7}"/>
            </c:ext>
          </c:extLst>
        </c:ser>
        <c:dLbls>
          <c:showLegendKey val="0"/>
          <c:showVal val="0"/>
          <c:showCatName val="0"/>
          <c:showSerName val="0"/>
          <c:showPercent val="1"/>
          <c:showBubbleSize val="0"/>
          <c:showLeaderLines val="1"/>
        </c:dLbls>
        <c:firstSliceAng val="260"/>
        <c:holeSize val="50"/>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lang="en-US"/>
      </a:pPr>
      <a:endParaRPr lang="sv-SE"/>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pieChart>
        <c:varyColors val="1"/>
        <c:ser>
          <c:idx val="0"/>
          <c:order val="0"/>
          <c:tx>
            <c:strRef>
              <c:f>Blad1!$B$1</c:f>
              <c:strCache>
                <c:ptCount val="1"/>
                <c:pt idx="0">
                  <c:v>Försäljning</c:v>
                </c:pt>
              </c:strCache>
            </c:strRef>
          </c:tx>
          <c:spPr>
            <a:ln w="3175">
              <a:solidFill>
                <a:schemeClr val="tx1"/>
              </a:solidFill>
            </a:ln>
          </c:spPr>
          <c:dPt>
            <c:idx val="0"/>
            <c:bubble3D val="0"/>
            <c:spPr>
              <a:solidFill>
                <a:schemeClr val="accent1"/>
              </a:solidFill>
              <a:ln w="3175">
                <a:solidFill>
                  <a:schemeClr val="tx1"/>
                </a:solidFill>
              </a:ln>
              <a:effectLst/>
            </c:spPr>
            <c:extLst>
              <c:ext xmlns:c16="http://schemas.microsoft.com/office/drawing/2014/chart" uri="{C3380CC4-5D6E-409C-BE32-E72D297353CC}">
                <c16:uniqueId val="{00000001-B800-41A4-A543-B02A369E02F8}"/>
              </c:ext>
            </c:extLst>
          </c:dPt>
          <c:dPt>
            <c:idx val="1"/>
            <c:bubble3D val="0"/>
            <c:spPr>
              <a:solidFill>
                <a:schemeClr val="accent2"/>
              </a:solidFill>
              <a:ln w="3175">
                <a:solidFill>
                  <a:schemeClr val="tx1"/>
                </a:solidFill>
              </a:ln>
              <a:effectLst/>
            </c:spPr>
            <c:extLst>
              <c:ext xmlns:c16="http://schemas.microsoft.com/office/drawing/2014/chart" uri="{C3380CC4-5D6E-409C-BE32-E72D297353CC}">
                <c16:uniqueId val="{00000003-B800-41A4-A543-B02A369E02F8}"/>
              </c:ext>
            </c:extLst>
          </c:dPt>
          <c:dPt>
            <c:idx val="2"/>
            <c:bubble3D val="0"/>
            <c:spPr>
              <a:solidFill>
                <a:schemeClr val="accent3"/>
              </a:solidFill>
              <a:ln w="3175">
                <a:solidFill>
                  <a:schemeClr val="tx1"/>
                </a:solidFill>
              </a:ln>
              <a:effectLst/>
            </c:spPr>
            <c:extLst>
              <c:ext xmlns:c16="http://schemas.microsoft.com/office/drawing/2014/chart" uri="{C3380CC4-5D6E-409C-BE32-E72D297353CC}">
                <c16:uniqueId val="{00000005-B800-41A4-A543-B02A369E02F8}"/>
              </c:ext>
            </c:extLst>
          </c:dPt>
          <c:dPt>
            <c:idx val="3"/>
            <c:bubble3D val="0"/>
            <c:spPr>
              <a:solidFill>
                <a:schemeClr val="accent4"/>
              </a:solidFill>
              <a:ln w="3175">
                <a:solidFill>
                  <a:schemeClr val="tx1"/>
                </a:solidFill>
              </a:ln>
              <a:effectLst/>
            </c:spPr>
            <c:extLst>
              <c:ext xmlns:c16="http://schemas.microsoft.com/office/drawing/2014/chart" uri="{C3380CC4-5D6E-409C-BE32-E72D297353CC}">
                <c16:uniqueId val="{00000007-B800-41A4-A543-B02A369E02F8}"/>
              </c:ext>
            </c:extLst>
          </c:dPt>
          <c:dPt>
            <c:idx val="4"/>
            <c:bubble3D val="0"/>
            <c:spPr>
              <a:solidFill>
                <a:schemeClr val="accent5"/>
              </a:solidFill>
              <a:ln w="3175">
                <a:solidFill>
                  <a:schemeClr val="tx1"/>
                </a:solidFill>
              </a:ln>
              <a:effectLst/>
            </c:spPr>
            <c:extLst>
              <c:ext xmlns:c16="http://schemas.microsoft.com/office/drawing/2014/chart" uri="{C3380CC4-5D6E-409C-BE32-E72D297353CC}">
                <c16:uniqueId val="{00000009-B800-41A4-A543-B02A369E02F8}"/>
              </c:ext>
            </c:extLst>
          </c:dPt>
          <c:dPt>
            <c:idx val="5"/>
            <c:bubble3D val="0"/>
            <c:spPr>
              <a:solidFill>
                <a:schemeClr val="accent6"/>
              </a:solidFill>
              <a:ln w="3175">
                <a:solidFill>
                  <a:schemeClr val="tx1"/>
                </a:solidFill>
              </a:ln>
              <a:effectLst/>
            </c:spPr>
            <c:extLst>
              <c:ext xmlns:c16="http://schemas.microsoft.com/office/drawing/2014/chart" uri="{C3380CC4-5D6E-409C-BE32-E72D297353CC}">
                <c16:uniqueId val="{0000000B-B800-41A4-A543-B02A369E02F8}"/>
              </c:ext>
            </c:extLst>
          </c:dPt>
          <c:dPt>
            <c:idx val="6"/>
            <c:bubble3D val="0"/>
            <c:spPr>
              <a:solidFill>
                <a:schemeClr val="tx1">
                  <a:lumMod val="65000"/>
                  <a:lumOff val="35000"/>
                </a:schemeClr>
              </a:solidFill>
              <a:ln w="3175">
                <a:solidFill>
                  <a:schemeClr val="tx1"/>
                </a:solidFill>
              </a:ln>
              <a:effectLst/>
            </c:spPr>
            <c:extLst>
              <c:ext xmlns:c16="http://schemas.microsoft.com/office/drawing/2014/chart" uri="{C3380CC4-5D6E-409C-BE32-E72D297353CC}">
                <c16:uniqueId val="{0000000D-B800-41A4-A543-B02A369E02F8}"/>
              </c:ext>
            </c:extLst>
          </c:dPt>
          <c:dPt>
            <c:idx val="7"/>
            <c:bubble3D val="0"/>
            <c:spPr>
              <a:solidFill>
                <a:schemeClr val="bg2"/>
              </a:solidFill>
              <a:ln w="3175">
                <a:solidFill>
                  <a:schemeClr val="tx1"/>
                </a:solidFill>
              </a:ln>
              <a:effectLst/>
            </c:spPr>
            <c:extLst>
              <c:ext xmlns:c16="http://schemas.microsoft.com/office/drawing/2014/chart" uri="{C3380CC4-5D6E-409C-BE32-E72D297353CC}">
                <c16:uniqueId val="{0000000F-B800-41A4-A543-B02A369E02F8}"/>
              </c:ext>
            </c:extLst>
          </c:dPt>
          <c:dPt>
            <c:idx val="8"/>
            <c:bubble3D val="0"/>
            <c:spPr>
              <a:solidFill>
                <a:srgbClr val="54B986"/>
              </a:solidFill>
              <a:ln w="3175">
                <a:solidFill>
                  <a:schemeClr val="tx1"/>
                </a:solidFill>
              </a:ln>
              <a:effectLst/>
            </c:spPr>
            <c:extLst>
              <c:ext xmlns:c16="http://schemas.microsoft.com/office/drawing/2014/chart" uri="{C3380CC4-5D6E-409C-BE32-E72D297353CC}">
                <c16:uniqueId val="{00000011-B800-41A4-A543-B02A369E02F8}"/>
              </c:ext>
            </c:extLst>
          </c:dPt>
          <c:cat>
            <c:strRef>
              <c:f>Blad1!$A$2:$A$10</c:f>
              <c:strCache>
                <c:ptCount val="9"/>
                <c:pt idx="0">
                  <c:v>Statsanslag</c:v>
                </c:pt>
                <c:pt idx="1">
                  <c:v>Forskningsråd</c:v>
                </c:pt>
                <c:pt idx="2">
                  <c:v>Övriga statliga</c:v>
                </c:pt>
                <c:pt idx="3">
                  <c:v>Kommuner och regioner</c:v>
                </c:pt>
                <c:pt idx="4">
                  <c:v>Svenska stiftelser och org.</c:v>
                </c:pt>
                <c:pt idx="5">
                  <c:v>Utländska stiftelser och org.</c:v>
                </c:pt>
                <c:pt idx="6">
                  <c:v>Svenska företag</c:v>
                </c:pt>
                <c:pt idx="7">
                  <c:v>Utländska företag</c:v>
                </c:pt>
                <c:pt idx="8">
                  <c:v>Finansiella intäkter</c:v>
                </c:pt>
              </c:strCache>
            </c:strRef>
          </c:cat>
          <c:val>
            <c:numRef>
              <c:f>Blad1!$B$2:$B$10</c:f>
              <c:numCache>
                <c:formatCode>General</c:formatCode>
                <c:ptCount val="9"/>
                <c:pt idx="0">
                  <c:v>41</c:v>
                </c:pt>
                <c:pt idx="1">
                  <c:v>14</c:v>
                </c:pt>
                <c:pt idx="2">
                  <c:v>7</c:v>
                </c:pt>
                <c:pt idx="3">
                  <c:v>6</c:v>
                </c:pt>
                <c:pt idx="4">
                  <c:v>17</c:v>
                </c:pt>
                <c:pt idx="5">
                  <c:v>8</c:v>
                </c:pt>
                <c:pt idx="6">
                  <c:v>2</c:v>
                </c:pt>
                <c:pt idx="7">
                  <c:v>2</c:v>
                </c:pt>
                <c:pt idx="8">
                  <c:v>3</c:v>
                </c:pt>
              </c:numCache>
            </c:numRef>
          </c:val>
          <c:extLst>
            <c:ext xmlns:c16="http://schemas.microsoft.com/office/drawing/2014/chart" uri="{C3380CC4-5D6E-409C-BE32-E72D297353CC}">
              <c16:uniqueId val="{00000012-B800-41A4-A543-B02A369E02F8}"/>
            </c:ext>
          </c:extLst>
        </c:ser>
        <c:dLbls>
          <c:showLegendKey val="0"/>
          <c:showVal val="0"/>
          <c:showCatName val="0"/>
          <c:showSerName val="0"/>
          <c:showPercent val="0"/>
          <c:showBubbleSize val="0"/>
          <c:showLeaderLines val="1"/>
        </c:dLbls>
        <c:firstSliceAng val="0"/>
      </c:pieChart>
      <c:spPr>
        <a:noFill/>
        <a:ln>
          <a:noFill/>
        </a:ln>
        <a:effectLst/>
      </c:spPr>
    </c:plotArea>
    <c:legend>
      <c:legendPos val="b"/>
      <c:legendEntry>
        <c:idx val="0"/>
        <c:txPr>
          <a:bodyPr rot="0" spcFirstLastPara="1" vertOverflow="ellipsis" vert="horz" wrap="square" anchor="ctr" anchorCtr="1"/>
          <a:lstStyle/>
          <a:p>
            <a:pPr>
              <a:defRPr sz="900" b="0" i="0" u="none" strike="noStrike" kern="1200" baseline="0">
                <a:ln>
                  <a:noFill/>
                </a:ln>
                <a:solidFill>
                  <a:schemeClr val="tx1">
                    <a:lumMod val="65000"/>
                    <a:lumOff val="35000"/>
                  </a:schemeClr>
                </a:solidFill>
                <a:latin typeface="+mn-lt"/>
                <a:ea typeface="+mn-ea"/>
                <a:cs typeface="+mn-cs"/>
              </a:defRPr>
            </a:pPr>
            <a:endParaRPr lang="sv-SE"/>
          </a:p>
        </c:txPr>
      </c:legendEntry>
      <c:layout>
        <c:manualLayout>
          <c:xMode val="edge"/>
          <c:yMode val="edge"/>
          <c:x val="0.10556742125984252"/>
          <c:y val="0.83653740157480316"/>
          <c:w val="0.78886515748031494"/>
          <c:h val="0.16033759842519685"/>
        </c:manualLayout>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0"/>
          <c:order val="0"/>
          <c:tx>
            <c:strRef>
              <c:f>Blad1!$B$1</c:f>
              <c:strCache>
                <c:ptCount val="1"/>
                <c:pt idx="0">
                  <c:v>Article</c:v>
                </c:pt>
              </c:strCache>
            </c:strRef>
          </c:tx>
          <c:spPr>
            <a:solidFill>
              <a:schemeClr val="accent1"/>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Blad1!$B$2:$B$17</c:f>
              <c:numCache>
                <c:formatCode>General</c:formatCode>
                <c:ptCount val="16"/>
                <c:pt idx="0">
                  <c:v>3477</c:v>
                </c:pt>
                <c:pt idx="1">
                  <c:v>3659</c:v>
                </c:pt>
                <c:pt idx="2">
                  <c:v>3674</c:v>
                </c:pt>
                <c:pt idx="3">
                  <c:v>3740</c:v>
                </c:pt>
                <c:pt idx="4">
                  <c:v>3916</c:v>
                </c:pt>
                <c:pt idx="5">
                  <c:v>4095</c:v>
                </c:pt>
                <c:pt idx="6">
                  <c:v>4548</c:v>
                </c:pt>
                <c:pt idx="7">
                  <c:v>4538</c:v>
                </c:pt>
                <c:pt idx="8">
                  <c:v>4972</c:v>
                </c:pt>
                <c:pt idx="9">
                  <c:v>5197</c:v>
                </c:pt>
                <c:pt idx="10">
                  <c:v>5645</c:v>
                </c:pt>
                <c:pt idx="11">
                  <c:v>5719</c:v>
                </c:pt>
                <c:pt idx="12">
                  <c:v>6050</c:v>
                </c:pt>
                <c:pt idx="13">
                  <c:v>6418</c:v>
                </c:pt>
                <c:pt idx="14">
                  <c:v>6955</c:v>
                </c:pt>
                <c:pt idx="15">
                  <c:v>6813</c:v>
                </c:pt>
              </c:numCache>
            </c:numRef>
          </c:val>
          <c:extLst>
            <c:ext xmlns:c16="http://schemas.microsoft.com/office/drawing/2014/chart" uri="{C3380CC4-5D6E-409C-BE32-E72D297353CC}">
              <c16:uniqueId val="{00000000-8DA9-4CFE-9F2C-0380C4630C7B}"/>
            </c:ext>
          </c:extLst>
        </c:ser>
        <c:ser>
          <c:idx val="1"/>
          <c:order val="1"/>
          <c:tx>
            <c:strRef>
              <c:f>Blad1!$C$1</c:f>
              <c:strCache>
                <c:ptCount val="1"/>
                <c:pt idx="0">
                  <c:v>Review</c:v>
                </c:pt>
              </c:strCache>
            </c:strRef>
          </c:tx>
          <c:spPr>
            <a:solidFill>
              <a:schemeClr val="accent2"/>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Blad1!$C$2:$C$17</c:f>
              <c:numCache>
                <c:formatCode>General</c:formatCode>
                <c:ptCount val="16"/>
                <c:pt idx="0">
                  <c:v>270</c:v>
                </c:pt>
                <c:pt idx="1">
                  <c:v>306</c:v>
                </c:pt>
                <c:pt idx="2">
                  <c:v>334</c:v>
                </c:pt>
                <c:pt idx="3">
                  <c:v>351</c:v>
                </c:pt>
                <c:pt idx="4">
                  <c:v>389</c:v>
                </c:pt>
                <c:pt idx="5">
                  <c:v>376</c:v>
                </c:pt>
                <c:pt idx="6">
                  <c:v>390</c:v>
                </c:pt>
                <c:pt idx="7">
                  <c:v>472</c:v>
                </c:pt>
                <c:pt idx="8">
                  <c:v>511</c:v>
                </c:pt>
                <c:pt idx="9">
                  <c:v>553</c:v>
                </c:pt>
                <c:pt idx="10">
                  <c:v>619</c:v>
                </c:pt>
                <c:pt idx="11">
                  <c:v>659</c:v>
                </c:pt>
                <c:pt idx="12">
                  <c:v>722</c:v>
                </c:pt>
                <c:pt idx="13">
                  <c:v>850</c:v>
                </c:pt>
                <c:pt idx="14">
                  <c:v>883</c:v>
                </c:pt>
                <c:pt idx="15">
                  <c:v>854</c:v>
                </c:pt>
              </c:numCache>
            </c:numRef>
          </c:val>
          <c:extLst>
            <c:ext xmlns:c16="http://schemas.microsoft.com/office/drawing/2014/chart" uri="{C3380CC4-5D6E-409C-BE32-E72D297353CC}">
              <c16:uniqueId val="{00000001-8DA9-4CFE-9F2C-0380C4630C7B}"/>
            </c:ext>
          </c:extLst>
        </c:ser>
        <c:ser>
          <c:idx val="2"/>
          <c:order val="2"/>
          <c:tx>
            <c:strRef>
              <c:f>Blad1!$D$1</c:f>
              <c:strCache>
                <c:ptCount val="1"/>
                <c:pt idx="0">
                  <c:v>Other</c:v>
                </c:pt>
              </c:strCache>
            </c:strRef>
          </c:tx>
          <c:spPr>
            <a:solidFill>
              <a:schemeClr val="accent3"/>
            </a:solidFill>
            <a:ln>
              <a:noFill/>
            </a:ln>
            <a:effectLst/>
          </c:spPr>
          <c:invertIfNegative val="0"/>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Blad1!$D$2:$D$17</c:f>
              <c:numCache>
                <c:formatCode>General</c:formatCode>
                <c:ptCount val="16"/>
                <c:pt idx="0">
                  <c:v>1284</c:v>
                </c:pt>
                <c:pt idx="1">
                  <c:v>1428</c:v>
                </c:pt>
                <c:pt idx="2">
                  <c:v>1454</c:v>
                </c:pt>
                <c:pt idx="3">
                  <c:v>1475</c:v>
                </c:pt>
                <c:pt idx="4">
                  <c:v>1529</c:v>
                </c:pt>
                <c:pt idx="5">
                  <c:v>1908</c:v>
                </c:pt>
                <c:pt idx="6">
                  <c:v>1770</c:v>
                </c:pt>
                <c:pt idx="7">
                  <c:v>1983</c:v>
                </c:pt>
                <c:pt idx="8">
                  <c:v>1929</c:v>
                </c:pt>
                <c:pt idx="9">
                  <c:v>2183</c:v>
                </c:pt>
                <c:pt idx="10">
                  <c:v>2214</c:v>
                </c:pt>
                <c:pt idx="11">
                  <c:v>2064</c:v>
                </c:pt>
                <c:pt idx="12">
                  <c:v>2222</c:v>
                </c:pt>
                <c:pt idx="13">
                  <c:v>1722</c:v>
                </c:pt>
                <c:pt idx="14">
                  <c:v>1941</c:v>
                </c:pt>
                <c:pt idx="15">
                  <c:v>2091</c:v>
                </c:pt>
              </c:numCache>
            </c:numRef>
          </c:val>
          <c:extLst>
            <c:ext xmlns:c16="http://schemas.microsoft.com/office/drawing/2014/chart" uri="{C3380CC4-5D6E-409C-BE32-E72D297353CC}">
              <c16:uniqueId val="{00000002-8DA9-4CFE-9F2C-0380C4630C7B}"/>
            </c:ext>
          </c:extLst>
        </c:ser>
        <c:dLbls>
          <c:showLegendKey val="0"/>
          <c:showVal val="0"/>
          <c:showCatName val="0"/>
          <c:showSerName val="0"/>
          <c:showPercent val="0"/>
          <c:showBubbleSize val="0"/>
        </c:dLbls>
        <c:gapWidth val="150"/>
        <c:overlap val="100"/>
        <c:axId val="989143752"/>
        <c:axId val="989146704"/>
      </c:barChart>
      <c:catAx>
        <c:axId val="98914375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6704"/>
        <c:crosses val="autoZero"/>
        <c:auto val="1"/>
        <c:lblAlgn val="ctr"/>
        <c:lblOffset val="100"/>
        <c:noMultiLvlLbl val="0"/>
      </c:catAx>
      <c:valAx>
        <c:axId val="989146704"/>
        <c:scaling>
          <c:orientation val="minMax"/>
          <c:max val="1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out"/>
        <c:minorTickMark val="none"/>
        <c:tickLblPos val="nextTo"/>
        <c:spPr>
          <a:noFill/>
          <a:ln>
            <a:solidFill>
              <a:schemeClr val="bg1">
                <a:lumMod val="75000"/>
              </a:schemeClr>
            </a:solid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989143752"/>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105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sv-SE"/>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Blad1!$B$1</c:f>
              <c:strCache>
                <c:ptCount val="1"/>
                <c:pt idx="0">
                  <c:v>Field nomalized citation score</c:v>
                </c:pt>
              </c:strCache>
            </c:strRef>
          </c:tx>
          <c:spPr>
            <a:ln w="28575" cap="rnd">
              <a:solidFill>
                <a:schemeClr val="accent1"/>
              </a:solidFill>
              <a:round/>
            </a:ln>
            <a:effectLst/>
          </c:spPr>
          <c:marker>
            <c:symbol val="none"/>
          </c:marker>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Blad1!$B$2:$B$17</c:f>
              <c:numCache>
                <c:formatCode>0.00</c:formatCode>
                <c:ptCount val="16"/>
                <c:pt idx="0">
                  <c:v>1.33857575387257</c:v>
                </c:pt>
                <c:pt idx="1">
                  <c:v>1.41926643240357</c:v>
                </c:pt>
                <c:pt idx="2">
                  <c:v>1.46414952078215</c:v>
                </c:pt>
                <c:pt idx="3">
                  <c:v>1.6220982936882</c:v>
                </c:pt>
                <c:pt idx="4">
                  <c:v>1.4983779673708799</c:v>
                </c:pt>
                <c:pt idx="5">
                  <c:v>1.7294817287225901</c:v>
                </c:pt>
                <c:pt idx="6">
                  <c:v>1.6436369904452499</c:v>
                </c:pt>
                <c:pt idx="7">
                  <c:v>1.8142671794798699</c:v>
                </c:pt>
                <c:pt idx="8">
                  <c:v>1.7231523919060501</c:v>
                </c:pt>
                <c:pt idx="9">
                  <c:v>1.7751246204795901</c:v>
                </c:pt>
                <c:pt idx="10">
                  <c:v>1.8468590436330501</c:v>
                </c:pt>
                <c:pt idx="11">
                  <c:v>1.7837907196962499</c:v>
                </c:pt>
                <c:pt idx="12">
                  <c:v>1.8253666424173201</c:v>
                </c:pt>
                <c:pt idx="13">
                  <c:v>1.6002451283961101</c:v>
                </c:pt>
                <c:pt idx="14">
                  <c:v>1.6362743739808601</c:v>
                </c:pt>
                <c:pt idx="15">
                  <c:v>1.7813911659683199</c:v>
                </c:pt>
              </c:numCache>
            </c:numRef>
          </c:val>
          <c:smooth val="0"/>
          <c:extLst>
            <c:ext xmlns:c16="http://schemas.microsoft.com/office/drawing/2014/chart" uri="{C3380CC4-5D6E-409C-BE32-E72D297353CC}">
              <c16:uniqueId val="{00000000-0193-42EA-900A-3D74840497B0}"/>
            </c:ext>
          </c:extLst>
        </c:ser>
        <c:ser>
          <c:idx val="1"/>
          <c:order val="1"/>
          <c:tx>
            <c:strRef>
              <c:f>Blad1!$C$1</c:f>
              <c:strCache>
                <c:ptCount val="1"/>
                <c:pt idx="0">
                  <c:v>Cf EU27+Great Britain</c:v>
                </c:pt>
              </c:strCache>
            </c:strRef>
          </c:tx>
          <c:spPr>
            <a:ln w="28575" cap="rnd">
              <a:solidFill>
                <a:schemeClr val="accent2"/>
              </a:solidFill>
              <a:round/>
            </a:ln>
            <a:effectLst/>
          </c:spPr>
          <c:marker>
            <c:symbol val="none"/>
          </c:marker>
          <c:cat>
            <c:numRef>
              <c:f>Blad1!$A$2:$A$17</c:f>
              <c:numCache>
                <c:formatCode>General</c:formatCode>
                <c:ptCount val="16"/>
                <c:pt idx="0">
                  <c:v>2007</c:v>
                </c:pt>
                <c:pt idx="1">
                  <c:v>2008</c:v>
                </c:pt>
                <c:pt idx="2">
                  <c:v>2009</c:v>
                </c:pt>
                <c:pt idx="3">
                  <c:v>2010</c:v>
                </c:pt>
                <c:pt idx="4">
                  <c:v>2011</c:v>
                </c:pt>
                <c:pt idx="5">
                  <c:v>2012</c:v>
                </c:pt>
                <c:pt idx="6">
                  <c:v>2013</c:v>
                </c:pt>
                <c:pt idx="7">
                  <c:v>2014</c:v>
                </c:pt>
                <c:pt idx="8">
                  <c:v>2015</c:v>
                </c:pt>
                <c:pt idx="9">
                  <c:v>2016</c:v>
                </c:pt>
                <c:pt idx="10">
                  <c:v>2017</c:v>
                </c:pt>
                <c:pt idx="11">
                  <c:v>2018</c:v>
                </c:pt>
                <c:pt idx="12">
                  <c:v>2019</c:v>
                </c:pt>
                <c:pt idx="13">
                  <c:v>2020</c:v>
                </c:pt>
                <c:pt idx="14">
                  <c:v>2021</c:v>
                </c:pt>
                <c:pt idx="15">
                  <c:v>2022</c:v>
                </c:pt>
              </c:numCache>
            </c:numRef>
          </c:cat>
          <c:val>
            <c:numRef>
              <c:f>Blad1!$C$2:$C$17</c:f>
              <c:numCache>
                <c:formatCode>0.00</c:formatCode>
                <c:ptCount val="16"/>
                <c:pt idx="0">
                  <c:v>1.0366281169132101</c:v>
                </c:pt>
                <c:pt idx="1">
                  <c:v>1.0378913582326399</c:v>
                </c:pt>
                <c:pt idx="2">
                  <c:v>1.0391221044902399</c:v>
                </c:pt>
                <c:pt idx="3">
                  <c:v>1.0456801971392</c:v>
                </c:pt>
                <c:pt idx="4">
                  <c:v>1.0565387893632101</c:v>
                </c:pt>
                <c:pt idx="5">
                  <c:v>1.0613135698568601</c:v>
                </c:pt>
                <c:pt idx="6">
                  <c:v>1.0675718417226401</c:v>
                </c:pt>
                <c:pt idx="7">
                  <c:v>1.0694801644901999</c:v>
                </c:pt>
                <c:pt idx="8">
                  <c:v>1.07537519771435</c:v>
                </c:pt>
                <c:pt idx="9">
                  <c:v>1.07611029508741</c:v>
                </c:pt>
                <c:pt idx="10">
                  <c:v>1.06779196926968</c:v>
                </c:pt>
                <c:pt idx="11">
                  <c:v>1.0576454219664</c:v>
                </c:pt>
                <c:pt idx="12">
                  <c:v>1.05626624601814</c:v>
                </c:pt>
                <c:pt idx="13">
                  <c:v>1.0485949073783101</c:v>
                </c:pt>
                <c:pt idx="14">
                  <c:v>1.0567903779941299</c:v>
                </c:pt>
                <c:pt idx="15">
                  <c:v>1.0699592662912101</c:v>
                </c:pt>
              </c:numCache>
            </c:numRef>
          </c:val>
          <c:smooth val="0"/>
          <c:extLst>
            <c:ext xmlns:c16="http://schemas.microsoft.com/office/drawing/2014/chart" uri="{C3380CC4-5D6E-409C-BE32-E72D297353CC}">
              <c16:uniqueId val="{00000001-0193-42EA-900A-3D74840497B0}"/>
            </c:ext>
          </c:extLst>
        </c:ser>
        <c:dLbls>
          <c:showLegendKey val="0"/>
          <c:showVal val="0"/>
          <c:showCatName val="0"/>
          <c:showSerName val="0"/>
          <c:showPercent val="0"/>
          <c:showBubbleSize val="0"/>
        </c:dLbls>
        <c:smooth val="0"/>
        <c:axId val="726330336"/>
        <c:axId val="726327712"/>
      </c:lineChart>
      <c:catAx>
        <c:axId val="72633033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6327712"/>
        <c:crosses val="autoZero"/>
        <c:auto val="1"/>
        <c:lblAlgn val="ctr"/>
        <c:lblOffset val="100"/>
        <c:noMultiLvlLbl val="0"/>
      </c:catAx>
      <c:valAx>
        <c:axId val="726327712"/>
        <c:scaling>
          <c:orientation val="minMax"/>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crossAx val="726330336"/>
        <c:crosses val="autoZero"/>
        <c:crossBetween val="between"/>
      </c:valAx>
      <c:spPr>
        <a:noFill/>
        <a:ln>
          <a:noFill/>
        </a:ln>
        <a:effectLst/>
      </c:spPr>
    </c:plotArea>
    <c:legend>
      <c:legendPos val="r"/>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v-SE"/>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sv-SE"/>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58">
  <cs:axisTitle>
    <cs:lnRef idx="0"/>
    <cs:fillRef idx="0"/>
    <cs:effectRef idx="0"/>
    <cs:fontRef idx="minor">
      <a:schemeClr val="tx1">
        <a:lumMod val="65000"/>
        <a:lumOff val="35000"/>
      </a:schemeClr>
    </cs:fontRef>
    <cs:defRPr sz="1197" kern="1200"/>
  </cs:axisTitle>
  <cs:categoryAxis>
    <cs:lnRef idx="0"/>
    <cs:fillRef idx="0"/>
    <cs:effectRef idx="0"/>
    <cs:fontRef idx="minor">
      <a:schemeClr val="tx1">
        <a:lumMod val="65000"/>
        <a:lumOff val="35000"/>
      </a:schemeClr>
    </cs:fontRef>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lt1"/>
    </cs:fontRef>
    <cs:defRPr sz="1197" b="1"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a:scene3d>
        <a:camera prst="orthographicFront"/>
        <a:lightRig rig="brightRoom" dir="t"/>
      </a:scene3d>
      <a:sp3d prstMaterial="flat">
        <a:bevelT w="50800" h="101600" prst="angle"/>
        <a:contourClr>
          <a:srgbClr val="000000"/>
        </a:contourClr>
      </a:sp3d>
    </cs:spPr>
  </cs:dataPoint>
  <cs:dataPoint3D>
    <cs:lnRef idx="0"/>
    <cs:fillRef idx="0">
      <cs:styleClr val="auto"/>
    </cs:fillRef>
    <cs:effectRef idx="0"/>
    <cs:fontRef idx="minor">
      <a:schemeClr val="tx1"/>
    </cs:fontRef>
    <cs:spPr>
      <a:solidFill>
        <a:schemeClr val="phClr"/>
      </a:solidFill>
      <a:ln w="1905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1" i="0" kern="1200" cap="all" spc="50"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a:extLst>
              <a:ext uri="{FF2B5EF4-FFF2-40B4-BE49-F238E27FC236}">
                <a16:creationId xmlns:a16="http://schemas.microsoft.com/office/drawing/2014/main" id="{6818A54A-96AB-47F2-9FE3-5AA7C5EE68C0}"/>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a:extLst>
              <a:ext uri="{FF2B5EF4-FFF2-40B4-BE49-F238E27FC236}">
                <a16:creationId xmlns:a16="http://schemas.microsoft.com/office/drawing/2014/main" id="{077C3AE1-DBA2-4DA9-A7CE-D2A621C8104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FE55F06C-14D9-45DF-81A5-F25F8ECA9886}" type="datetimeFigureOut">
              <a:rPr lang="sv-SE" smtClean="0"/>
              <a:t>2024-02-27</a:t>
            </a:fld>
            <a:endParaRPr lang="sv-SE"/>
          </a:p>
        </p:txBody>
      </p:sp>
      <p:sp>
        <p:nvSpPr>
          <p:cNvPr id="4" name="Platshållare för sidfot 3">
            <a:extLst>
              <a:ext uri="{FF2B5EF4-FFF2-40B4-BE49-F238E27FC236}">
                <a16:creationId xmlns:a16="http://schemas.microsoft.com/office/drawing/2014/main" id="{6FB76FC6-F54A-4120-9B8F-E28E2A08E522}"/>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5" name="Platshållare för bildnummer 4">
            <a:extLst>
              <a:ext uri="{FF2B5EF4-FFF2-40B4-BE49-F238E27FC236}">
                <a16:creationId xmlns:a16="http://schemas.microsoft.com/office/drawing/2014/main" id="{4D9B89EF-3F47-4486-BAA9-AF9A8BE096D4}"/>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7F7CC5D8-C806-4BBF-A442-91371CDD1BC5}" type="slidenum">
              <a:rPr lang="sv-SE" smtClean="0"/>
              <a:t>‹#›</a:t>
            </a:fld>
            <a:endParaRPr lang="sv-SE"/>
          </a:p>
        </p:txBody>
      </p:sp>
    </p:spTree>
    <p:extLst>
      <p:ext uri="{BB962C8B-B14F-4D97-AF65-F5344CB8AC3E}">
        <p14:creationId xmlns:p14="http://schemas.microsoft.com/office/powerpoint/2010/main" val="6023786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sv-SE"/>
          </a:p>
        </p:txBody>
      </p:sp>
      <p:sp>
        <p:nvSpPr>
          <p:cNvPr id="4099"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sv-SE"/>
          </a:p>
        </p:txBody>
      </p:sp>
      <p:sp>
        <p:nvSpPr>
          <p:cNvPr id="4100"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01"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sv-SE"/>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E4F6DBA7-38D3-4FF9-B176-AA5B07999DDF}" type="slidenum">
              <a:rPr lang="sv-SE"/>
              <a:pPr/>
              <a:t>‹#›</a:t>
            </a:fld>
            <a:endParaRPr lang="sv-SE"/>
          </a:p>
        </p:txBody>
      </p:sp>
    </p:spTree>
    <p:extLst>
      <p:ext uri="{BB962C8B-B14F-4D97-AF65-F5344CB8AC3E}">
        <p14:creationId xmlns:p14="http://schemas.microsoft.com/office/powerpoint/2010/main" val="1493929085"/>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a:ea typeface="+mn-ea"/>
        <a:cs typeface="+mn-cs"/>
      </a:defRPr>
    </a:lvl1pPr>
    <a:lvl2pPr marL="457200" algn="l" rtl="0" fontAlgn="base">
      <a:spcBef>
        <a:spcPct val="30000"/>
      </a:spcBef>
      <a:spcAft>
        <a:spcPct val="0"/>
      </a:spcAft>
      <a:defRPr sz="1200" kern="1200">
        <a:solidFill>
          <a:schemeClr val="tx1"/>
        </a:solidFill>
        <a:latin typeface="Times"/>
        <a:ea typeface="+mn-ea"/>
        <a:cs typeface="+mn-cs"/>
      </a:defRPr>
    </a:lvl2pPr>
    <a:lvl3pPr marL="914400" algn="l" rtl="0" fontAlgn="base">
      <a:spcBef>
        <a:spcPct val="30000"/>
      </a:spcBef>
      <a:spcAft>
        <a:spcPct val="0"/>
      </a:spcAft>
      <a:defRPr sz="1200" kern="1200">
        <a:solidFill>
          <a:schemeClr val="tx1"/>
        </a:solidFill>
        <a:latin typeface="Times"/>
        <a:ea typeface="+mn-ea"/>
        <a:cs typeface="+mn-cs"/>
      </a:defRPr>
    </a:lvl3pPr>
    <a:lvl4pPr marL="1371600" algn="l" rtl="0" fontAlgn="base">
      <a:spcBef>
        <a:spcPct val="30000"/>
      </a:spcBef>
      <a:spcAft>
        <a:spcPct val="0"/>
      </a:spcAft>
      <a:defRPr sz="1200" kern="1200">
        <a:solidFill>
          <a:schemeClr val="tx1"/>
        </a:solidFill>
        <a:latin typeface="Times"/>
        <a:ea typeface="+mn-ea"/>
        <a:cs typeface="+mn-cs"/>
      </a:defRPr>
    </a:lvl4pPr>
    <a:lvl5pPr marL="1828800" algn="l" rtl="0" fontAlgn="base">
      <a:spcBef>
        <a:spcPct val="30000"/>
      </a:spcBef>
      <a:spcAft>
        <a:spcPct val="0"/>
      </a:spcAft>
      <a:defRPr sz="1200" kern="1200">
        <a:solidFill>
          <a:schemeClr val="tx1"/>
        </a:solidFill>
        <a:latin typeface="Times"/>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Siffrorna är hämtade från KI:s årsredovisning </a:t>
            </a:r>
            <a:r>
              <a:rPr lang="sv-SE" sz="1200" b="0" i="0" u="none" strike="noStrike" kern="1200" baseline="0">
                <a:solidFill>
                  <a:schemeClr val="tx1"/>
                </a:solidFill>
                <a:latin typeface="Times"/>
                <a:ea typeface="+mn-ea"/>
                <a:cs typeface="+mn-cs"/>
              </a:rPr>
              <a:t>för 2023</a:t>
            </a:r>
            <a:endParaRPr lang="sv-SE" sz="1200" b="0" i="0" u="none" strike="noStrike" kern="1200" baseline="0" dirty="0">
              <a:solidFill>
                <a:schemeClr val="tx1"/>
              </a:solidFill>
              <a:latin typeface="Times"/>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1</a:t>
            </a:fld>
            <a:endParaRPr lang="sv-SE"/>
          </a:p>
        </p:txBody>
      </p:sp>
    </p:spTree>
    <p:extLst>
      <p:ext uri="{BB962C8B-B14F-4D97-AF65-F5344CB8AC3E}">
        <p14:creationId xmlns:p14="http://schemas.microsoft.com/office/powerpoint/2010/main" val="284716503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i="0" dirty="0"/>
              <a:t>Årsredovisning 2023 (</a:t>
            </a:r>
            <a:r>
              <a:rPr lang="sv-SE" sz="1200" b="0" i="0" u="none" strike="noStrike" baseline="0" dirty="0">
                <a:solidFill>
                  <a:srgbClr val="000000"/>
                </a:solidFill>
                <a:latin typeface="Mundo Sans Std" panose="02000402020104020303" pitchFamily="50" charset="0"/>
              </a:rPr>
              <a:t>2022 års siffror inom parentes). Siffrorna för antalet studenter och forskarstudenter är dock inte helt jämförbara sinsemellan. </a:t>
            </a:r>
            <a:r>
              <a:rPr lang="sv-SE" sz="1800" dirty="0">
                <a:effectLst/>
                <a:latin typeface="Arial" panose="020B0604020202020204" pitchFamily="34" charset="0"/>
                <a:ea typeface="Arial" panose="020B0604020202020204" pitchFamily="34" charset="0"/>
              </a:rPr>
              <a:t>”Helårsstudenter” är inte individer utan ett mått på utbildningsvolym (ungefär: om vi slår samman alla registrerade studenter/individer på olika kurser och program som läser olika antal </a:t>
            </a:r>
            <a:r>
              <a:rPr lang="sv-SE" sz="1800" dirty="0" err="1">
                <a:effectLst/>
                <a:latin typeface="Arial" panose="020B0604020202020204" pitchFamily="34" charset="0"/>
                <a:ea typeface="Arial" panose="020B0604020202020204" pitchFamily="34" charset="0"/>
              </a:rPr>
              <a:t>hp</a:t>
            </a:r>
            <a:r>
              <a:rPr lang="sv-SE" sz="1800" dirty="0">
                <a:effectLst/>
                <a:latin typeface="Arial" panose="020B0604020202020204" pitchFamily="34" charset="0"/>
                <a:ea typeface="Arial" panose="020B0604020202020204" pitchFamily="34" charset="0"/>
              </a:rPr>
              <a:t> till helårsstudenter så får vi denna siffra), antalet redovisade ”forskarstuderande” här är dock individer.</a:t>
            </a:r>
            <a:endParaRPr lang="sv-SE" sz="1800" dirty="0">
              <a:effectLst/>
              <a:latin typeface="Calibri" panose="020F0502020204030204" pitchFamily="34" charset="0"/>
              <a:ea typeface="Arial" panose="020B0604020202020204" pitchFamily="34" charset="0"/>
            </a:endParaRPr>
          </a:p>
          <a:p>
            <a:endParaRPr lang="sv-SE" i="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2</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i="0" dirty="0"/>
              <a:t>Årsredovisning 2023 (</a:t>
            </a:r>
            <a:r>
              <a:rPr lang="sv-SE" sz="1200" b="0" i="0" u="none" strike="noStrike" baseline="0" dirty="0">
                <a:solidFill>
                  <a:srgbClr val="000000"/>
                </a:solidFill>
                <a:latin typeface="Mundo Sans Std" panose="02000402020104020303" pitchFamily="50" charset="0"/>
              </a:rPr>
              <a:t>2022 års siffror inom parentes). </a:t>
            </a:r>
            <a:endParaRPr lang="sv-SE" i="0"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3</a:t>
            </a:fld>
            <a:endParaRPr lang="sv-SE"/>
          </a:p>
        </p:txBody>
      </p:sp>
    </p:spTree>
    <p:extLst>
      <p:ext uri="{BB962C8B-B14F-4D97-AF65-F5344CB8AC3E}">
        <p14:creationId xmlns:p14="http://schemas.microsoft.com/office/powerpoint/2010/main" val="292548178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chemeClr val="tx1"/>
                </a:solidFill>
                <a:latin typeface="Times"/>
                <a:ea typeface="+mn-ea"/>
                <a:cs typeface="+mn-cs"/>
              </a:rPr>
              <a:t>Intäkter Karolinska Institutet år 2023, totalt </a:t>
            </a:r>
            <a:r>
              <a:rPr lang="sv-SE" sz="1200" b="0" i="0" u="none" strike="noStrike" kern="1200" baseline="0" dirty="0">
                <a:solidFill>
                  <a:srgbClr val="FF0000"/>
                </a:solidFill>
                <a:latin typeface="Times"/>
                <a:ea typeface="+mn-ea"/>
                <a:cs typeface="+mn-cs"/>
              </a:rPr>
              <a:t>8 396 mnkr</a:t>
            </a:r>
          </a:p>
          <a:p>
            <a:endParaRPr lang="sv-SE" sz="1200" b="1"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Forskning 84 % </a:t>
            </a:r>
          </a:p>
          <a:p>
            <a:r>
              <a:rPr lang="sv-SE" sz="1200" b="0" i="0" u="none" strike="noStrike" kern="1200" baseline="0" dirty="0">
                <a:solidFill>
                  <a:schemeClr val="tx1"/>
                </a:solidFill>
                <a:latin typeface="Times"/>
                <a:ea typeface="+mn-ea"/>
                <a:cs typeface="+mn-cs"/>
              </a:rPr>
              <a:t>Utbildning 16 %</a:t>
            </a:r>
          </a:p>
          <a:p>
            <a:endParaRPr lang="sv-SE" sz="1200" b="0" i="0" u="none" strike="noStrike" kern="1200" baseline="0" dirty="0">
              <a:solidFill>
                <a:schemeClr val="tx1"/>
              </a:solidFill>
              <a:latin typeface="Times"/>
              <a:ea typeface="+mn-ea"/>
              <a:cs typeface="+mn-cs"/>
            </a:endParaRPr>
          </a:p>
          <a:p>
            <a:r>
              <a:rPr lang="sv-SE" sz="1200" b="0" i="0" u="none" strike="noStrike" kern="1200" baseline="0" dirty="0">
                <a:solidFill>
                  <a:schemeClr val="tx1"/>
                </a:solidFill>
                <a:latin typeface="Times"/>
                <a:ea typeface="+mn-ea"/>
                <a:cs typeface="+mn-cs"/>
              </a:rPr>
              <a:t>Anslag 44 %</a:t>
            </a:r>
          </a:p>
          <a:p>
            <a:r>
              <a:rPr lang="sv-SE" sz="1200" b="0" i="0" u="none" strike="noStrike" kern="1200" baseline="0" dirty="0">
                <a:solidFill>
                  <a:schemeClr val="tx1"/>
                </a:solidFill>
                <a:latin typeface="Times"/>
                <a:ea typeface="+mn-ea"/>
                <a:cs typeface="+mn-cs"/>
              </a:rPr>
              <a:t>Externa medel 56 %</a:t>
            </a:r>
          </a:p>
          <a:p>
            <a:endParaRPr lang="sv-SE" sz="1200" b="0" i="0" u="none" strike="noStrike" kern="1200" baseline="0" dirty="0">
              <a:solidFill>
                <a:schemeClr val="tx1"/>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2023</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a:p>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4</a:t>
            </a:fld>
            <a:endParaRPr lang="sv-SE"/>
          </a:p>
        </p:txBody>
      </p:sp>
    </p:spTree>
    <p:extLst>
      <p:ext uri="{BB962C8B-B14F-4D97-AF65-F5344CB8AC3E}">
        <p14:creationId xmlns:p14="http://schemas.microsoft.com/office/powerpoint/2010/main" val="158074404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200" b="0" i="0" u="none" strike="noStrike" kern="1200" baseline="0" dirty="0">
                <a:solidFill>
                  <a:srgbClr val="FF0000"/>
                </a:solidFill>
                <a:latin typeface="Times"/>
                <a:ea typeface="+mn-ea"/>
                <a:cs typeface="+mn-cs"/>
              </a:rPr>
              <a:t>Intäkter Karolinska Institutet år 2023, totalt 8 396 mnkr</a:t>
            </a:r>
          </a:p>
          <a:p>
            <a:endParaRPr lang="sv-SE" sz="1200" b="1" i="0" u="none" strike="noStrike" kern="1200" baseline="0" dirty="0">
              <a:solidFill>
                <a:srgbClr val="FF0000"/>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1" i="0" u="none" strike="noStrike" kern="1200" baseline="0" dirty="0">
                <a:solidFill>
                  <a:srgbClr val="FF0000"/>
                </a:solidFill>
                <a:latin typeface="Times"/>
                <a:ea typeface="+mn-ea"/>
                <a:cs typeface="+mn-cs"/>
              </a:rPr>
              <a:t>Fördelning 2023 </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200" b="0" i="0" u="none" strike="noStrike" kern="1200" baseline="0" dirty="0">
                <a:solidFill>
                  <a:srgbClr val="FF0000"/>
                </a:solidFill>
                <a:latin typeface="Times"/>
                <a:ea typeface="+mn-ea"/>
                <a:cs typeface="+mn-cs"/>
              </a:rPr>
              <a:t>Statsanslag 41 % </a:t>
            </a:r>
          </a:p>
          <a:p>
            <a:r>
              <a:rPr lang="sv-SE" sz="1200" b="0" i="0" u="none" strike="noStrike" kern="1200" baseline="0" dirty="0">
                <a:solidFill>
                  <a:srgbClr val="FF0000"/>
                </a:solidFill>
                <a:latin typeface="Times"/>
                <a:ea typeface="+mn-ea"/>
                <a:cs typeface="+mn-cs"/>
              </a:rPr>
              <a:t>Forskningsråd 14 % </a:t>
            </a:r>
          </a:p>
          <a:p>
            <a:r>
              <a:rPr lang="sv-SE" sz="1200" b="0" i="0" u="none" strike="noStrike" kern="1200" baseline="0" dirty="0">
                <a:solidFill>
                  <a:srgbClr val="FF0000"/>
                </a:solidFill>
                <a:latin typeface="Times"/>
                <a:ea typeface="+mn-ea"/>
                <a:cs typeface="+mn-cs"/>
              </a:rPr>
              <a:t>Övriga statliga 7 %</a:t>
            </a:r>
          </a:p>
          <a:p>
            <a:r>
              <a:rPr lang="sv-SE" sz="1200" b="0" i="0" u="none" strike="noStrike" kern="1200" baseline="0" dirty="0">
                <a:solidFill>
                  <a:srgbClr val="FF0000"/>
                </a:solidFill>
                <a:latin typeface="Times"/>
                <a:ea typeface="+mn-ea"/>
                <a:cs typeface="+mn-cs"/>
              </a:rPr>
              <a:t>Kommuner och regioner 6 % </a:t>
            </a:r>
          </a:p>
          <a:p>
            <a:r>
              <a:rPr lang="sv-SE" sz="1200" b="0" i="0" u="none" strike="noStrike" kern="1200" baseline="0" dirty="0">
                <a:solidFill>
                  <a:srgbClr val="FF0000"/>
                </a:solidFill>
                <a:latin typeface="Times"/>
                <a:ea typeface="+mn-ea"/>
                <a:cs typeface="+mn-cs"/>
              </a:rPr>
              <a:t>Svenska stiftelser och organisationer 17 %  </a:t>
            </a:r>
          </a:p>
          <a:p>
            <a:r>
              <a:rPr lang="sv-SE" sz="1200" b="0" i="0" u="none" strike="noStrike" kern="1200" baseline="0" dirty="0">
                <a:solidFill>
                  <a:srgbClr val="FF0000"/>
                </a:solidFill>
                <a:latin typeface="Times"/>
                <a:ea typeface="+mn-ea"/>
                <a:cs typeface="+mn-cs"/>
              </a:rPr>
              <a:t>Utländska stiftelser och organisationer 8 %  </a:t>
            </a:r>
          </a:p>
          <a:p>
            <a:r>
              <a:rPr lang="sv-SE" sz="1200" b="0" i="0" u="none" strike="noStrike" kern="1200" baseline="0" dirty="0">
                <a:solidFill>
                  <a:srgbClr val="FF0000"/>
                </a:solidFill>
                <a:latin typeface="Times"/>
                <a:ea typeface="+mn-ea"/>
                <a:cs typeface="+mn-cs"/>
              </a:rPr>
              <a:t>Svenska företag 2 % </a:t>
            </a:r>
          </a:p>
          <a:p>
            <a:r>
              <a:rPr lang="sv-SE" sz="1200" b="0" i="0" u="none" strike="noStrike" kern="1200" baseline="0" dirty="0">
                <a:solidFill>
                  <a:srgbClr val="FF0000"/>
                </a:solidFill>
                <a:latin typeface="Times"/>
                <a:ea typeface="+mn-ea"/>
                <a:cs typeface="+mn-cs"/>
              </a:rPr>
              <a:t>Utländska företag 2 % </a:t>
            </a:r>
          </a:p>
          <a:p>
            <a:r>
              <a:rPr lang="sv-SE" sz="1200" b="0" i="0" u="none" strike="noStrike" kern="1200" baseline="0" dirty="0">
                <a:solidFill>
                  <a:srgbClr val="FF0000"/>
                </a:solidFill>
                <a:latin typeface="Times"/>
                <a:ea typeface="+mn-ea"/>
                <a:cs typeface="+mn-cs"/>
              </a:rPr>
              <a:t>Finansiella intäkter 3 % </a:t>
            </a:r>
            <a:endParaRPr lang="sv-SE" sz="1200" b="0" i="1" u="none" strike="noStrike" kern="1200" baseline="0" dirty="0">
              <a:solidFill>
                <a:srgbClr val="FF0000"/>
              </a:solidFill>
              <a:latin typeface="Times"/>
              <a:ea typeface="+mn-ea"/>
              <a:cs typeface="+mn-cs"/>
            </a:endParaRPr>
          </a:p>
          <a:p>
            <a:endParaRPr lang="sv-SE" sz="1200" b="0" i="1" u="none" strike="noStrike" kern="1200" baseline="0" dirty="0">
              <a:solidFill>
                <a:schemeClr val="tx1"/>
              </a:solidFill>
              <a:latin typeface="Times"/>
              <a:ea typeface="+mn-ea"/>
              <a:cs typeface="+mn-cs"/>
            </a:endParaRPr>
          </a:p>
          <a:p>
            <a:r>
              <a:rPr lang="sv-SE" i="1" dirty="0"/>
              <a:t>(Årsredovisning 2023 </a:t>
            </a:r>
            <a:r>
              <a:rPr lang="sv-SE" sz="1200" b="0" i="1" u="none" strike="noStrike" kern="1200" baseline="0" dirty="0">
                <a:solidFill>
                  <a:schemeClr val="tx1"/>
                </a:solidFill>
                <a:latin typeface="Times"/>
                <a:ea typeface="+mn-ea"/>
                <a:cs typeface="+mn-cs"/>
              </a:rPr>
              <a:t>s. 61)</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5</a:t>
            </a:fld>
            <a:endParaRPr lang="sv-SE"/>
          </a:p>
        </p:txBody>
      </p:sp>
    </p:spTree>
    <p:extLst>
      <p:ext uri="{BB962C8B-B14F-4D97-AF65-F5344CB8AC3E}">
        <p14:creationId xmlns:p14="http://schemas.microsoft.com/office/powerpoint/2010/main" val="253721796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2023, sidan 35</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6</a:t>
            </a:fld>
            <a:endParaRPr lang="sv-SE"/>
          </a:p>
        </p:txBody>
      </p:sp>
    </p:spTree>
    <p:extLst>
      <p:ext uri="{BB962C8B-B14F-4D97-AF65-F5344CB8AC3E}">
        <p14:creationId xmlns:p14="http://schemas.microsoft.com/office/powerpoint/2010/main" val="260570204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lvl="0" indent="0" algn="l" defTabSz="914400" rtl="0" eaLnBrk="1" fontAlgn="base" latinLnBrk="0" hangingPunct="1">
              <a:lnSpc>
                <a:spcPct val="100000"/>
              </a:lnSpc>
              <a:spcBef>
                <a:spcPct val="30000"/>
              </a:spcBef>
              <a:spcAft>
                <a:spcPct val="0"/>
              </a:spcAft>
              <a:buClrTx/>
              <a:buSzTx/>
              <a:buFontTx/>
              <a:buNone/>
              <a:tabLst/>
              <a:defRPr/>
            </a:pPr>
            <a:r>
              <a:rPr lang="sv-SE" sz="1800" b="0" i="0" u="none" strike="noStrike" baseline="0" dirty="0">
                <a:solidFill>
                  <a:srgbClr val="000000"/>
                </a:solidFill>
                <a:latin typeface="DM Sans" pitchFamily="2" charset="0"/>
              </a:rPr>
              <a:t>De senaste åren har KI:s forskare årligen publicerat drygt 7 500 vetenskapliga artiklar (</a:t>
            </a:r>
            <a:r>
              <a:rPr lang="sv-SE" sz="1800" b="0" i="0" u="none" strike="noStrike" baseline="0" dirty="0" err="1">
                <a:solidFill>
                  <a:srgbClr val="000000"/>
                </a:solidFill>
                <a:latin typeface="DM Sans" pitchFamily="2" charset="0"/>
              </a:rPr>
              <a:t>articles</a:t>
            </a:r>
            <a:r>
              <a:rPr lang="sv-SE" sz="1800" b="0" i="0" u="none" strike="noStrike" baseline="0" dirty="0">
                <a:solidFill>
                  <a:srgbClr val="000000"/>
                </a:solidFill>
                <a:latin typeface="DM Sans" pitchFamily="2" charset="0"/>
              </a:rPr>
              <a:t> + </a:t>
            </a:r>
            <a:r>
              <a:rPr lang="sv-SE" sz="1800" b="0" i="0" u="none" strike="noStrike" baseline="0" dirty="0" err="1">
                <a:solidFill>
                  <a:srgbClr val="000000"/>
                </a:solidFill>
                <a:latin typeface="DM Sans" pitchFamily="2" charset="0"/>
              </a:rPr>
              <a:t>reviews</a:t>
            </a:r>
            <a:r>
              <a:rPr lang="sv-SE" sz="1800" b="0" i="0" u="none" strike="noStrike" baseline="0" dirty="0">
                <a:solidFill>
                  <a:srgbClr val="000000"/>
                </a:solidFill>
                <a:latin typeface="DM Sans" pitchFamily="2" charset="0"/>
              </a:rPr>
              <a:t>). Av dessa artiklar har drygt 90 procent publicerats i samarbete med andra aktörer utanför det egna universitetet, i Sverige och utomlands. En stor andel av forskningen har någon form av koppling till hälso-och sjukvården, se nedan om klinisk forskning för mer information. Många av de vetenskapliga artiklarna ingår också som delarbeten i de doktorsavhandlingar som läggs fram vid KI. </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i="1" dirty="0"/>
          </a:p>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2023, sidan 40)</a:t>
            </a:r>
          </a:p>
          <a:p>
            <a:pPr marL="0" marR="0" lvl="0" indent="0" algn="l" defTabSz="914400" rtl="0" eaLnBrk="1" fontAlgn="base" latinLnBrk="0" hangingPunct="1">
              <a:lnSpc>
                <a:spcPct val="100000"/>
              </a:lnSpc>
              <a:spcBef>
                <a:spcPct val="30000"/>
              </a:spcBef>
              <a:spcAft>
                <a:spcPct val="0"/>
              </a:spcAft>
              <a:buClrTx/>
              <a:buSzTx/>
              <a:buFontTx/>
              <a:buNone/>
              <a:tabLst/>
              <a:defRPr/>
            </a:pPr>
            <a:endParaRPr lang="sv-SE" sz="1200" b="0" i="0" kern="1200" dirty="0">
              <a:solidFill>
                <a:schemeClr val="tx1"/>
              </a:solidFill>
              <a:effectLst/>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7</a:t>
            </a:fld>
            <a:endParaRPr lang="sv-SE"/>
          </a:p>
        </p:txBody>
      </p:sp>
    </p:spTree>
    <p:extLst>
      <p:ext uri="{BB962C8B-B14F-4D97-AF65-F5344CB8AC3E}">
        <p14:creationId xmlns:p14="http://schemas.microsoft.com/office/powerpoint/2010/main" val="54500752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r>
              <a:rPr lang="sv-SE" sz="1800" b="0" i="0" u="none" strike="noStrike" baseline="0" dirty="0">
                <a:solidFill>
                  <a:srgbClr val="000000"/>
                </a:solidFill>
                <a:latin typeface="DM Sans" pitchFamily="2" charset="0"/>
              </a:rPr>
              <a:t>Den fältnormerade citeringsgraden speglar en artikels citeringsgrad i relation till citeringsgraden för jämförbara publikationer, det vill säga publikationer av samma dokumenttyp, publicerade samma år och inom samma ämne. I diagrammet visas medelvärdet per år av den fältnormerade citeringsgraden för alla artiklar från KI. Detta ställs i diagrammet i relation till motsvarande Cf-värde för EU:s 27 medlemsländer (EU27) och Storbritannien. KI:s citeringsgrad ligger på en nivå som överstiger motsvarande värde för EU27 och Storbritannien. </a:t>
            </a:r>
            <a:endParaRPr lang="sv-SE" sz="1200" b="0" i="0" u="none" strike="noStrike" kern="1200" baseline="0" dirty="0">
              <a:solidFill>
                <a:schemeClr val="tx1"/>
              </a:solidFill>
              <a:latin typeface="Times"/>
              <a:ea typeface="+mn-ea"/>
              <a:cs typeface="+mn-cs"/>
            </a:endParaRPr>
          </a:p>
          <a:p>
            <a:endParaRPr lang="sv-SE" sz="1200" b="0" i="1" u="none" strike="noStrike" kern="1200" baseline="0" dirty="0">
              <a:solidFill>
                <a:schemeClr val="tx1"/>
              </a:solidFill>
              <a:latin typeface="Times"/>
              <a:ea typeface="+mn-ea"/>
              <a:cs typeface="+mn-cs"/>
            </a:endParaRPr>
          </a:p>
          <a:p>
            <a:pPr marL="0" marR="0" lvl="0" indent="0" algn="l" defTabSz="914400" rtl="0" eaLnBrk="1" fontAlgn="base" latinLnBrk="0" hangingPunct="1">
              <a:lnSpc>
                <a:spcPct val="100000"/>
              </a:lnSpc>
              <a:spcBef>
                <a:spcPct val="30000"/>
              </a:spcBef>
              <a:spcAft>
                <a:spcPct val="0"/>
              </a:spcAft>
              <a:buClrTx/>
              <a:buSzTx/>
              <a:buFontTx/>
              <a:buNone/>
              <a:tabLst/>
              <a:defRPr/>
            </a:pPr>
            <a:r>
              <a:rPr lang="sv-SE" i="1" dirty="0"/>
              <a:t>(Årsredovisning </a:t>
            </a:r>
            <a:r>
              <a:rPr lang="sv-SE" sz="1200" i="1" dirty="0">
                <a:effectLst/>
                <a:latin typeface="Times" panose="02020603050405020304" pitchFamily="18" charset="0"/>
                <a:ea typeface="Times" panose="02020603050405020304" pitchFamily="18" charset="0"/>
                <a:cs typeface="Times New Roman" panose="02020603050405020304" pitchFamily="18" charset="0"/>
              </a:rPr>
              <a:t>2023, sidan 41</a:t>
            </a:r>
            <a:r>
              <a:rPr lang="sv-SE" sz="1200" b="0" i="1" u="none" strike="noStrike" kern="1200" baseline="0" dirty="0">
                <a:solidFill>
                  <a:schemeClr val="tx1"/>
                </a:solidFill>
                <a:latin typeface="Times"/>
                <a:ea typeface="+mn-ea"/>
                <a:cs typeface="+mn-cs"/>
              </a:rPr>
              <a:t>)</a:t>
            </a:r>
            <a:endParaRPr lang="sv-SE" sz="1200" b="0" i="1" u="none" strike="noStrike" kern="1200" baseline="0" dirty="0">
              <a:solidFill>
                <a:schemeClr val="tx1"/>
              </a:solidFill>
              <a:latin typeface="Times" charset="0"/>
              <a:ea typeface="+mn-ea"/>
              <a:cs typeface="+mn-cs"/>
            </a:endParaRPr>
          </a:p>
        </p:txBody>
      </p:sp>
      <p:sp>
        <p:nvSpPr>
          <p:cNvPr id="4" name="Platshållare för bildnummer 3"/>
          <p:cNvSpPr>
            <a:spLocks noGrp="1"/>
          </p:cNvSpPr>
          <p:nvPr>
            <p:ph type="sldNum" sz="quarter" idx="5"/>
          </p:nvPr>
        </p:nvSpPr>
        <p:spPr/>
        <p:txBody>
          <a:bodyPr/>
          <a:lstStyle/>
          <a:p>
            <a:fld id="{E4F6DBA7-38D3-4FF9-B176-AA5B07999DDF}" type="slidenum">
              <a:rPr lang="sv-SE" smtClean="0"/>
              <a:pPr/>
              <a:t>8</a:t>
            </a:fld>
            <a:endParaRPr lang="sv-SE"/>
          </a:p>
        </p:txBody>
      </p:sp>
    </p:spTree>
    <p:extLst>
      <p:ext uri="{BB962C8B-B14F-4D97-AF65-F5344CB8AC3E}">
        <p14:creationId xmlns:p14="http://schemas.microsoft.com/office/powerpoint/2010/main" val="294440830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indent="0">
              <a:buFont typeface="Arial" panose="020B0604020202020204" pitchFamily="34" charset="0"/>
              <a:buNone/>
            </a:pPr>
            <a:r>
              <a:rPr lang="sv-SE" sz="800" b="1" dirty="0"/>
              <a:t>13 nybörjarprogram</a:t>
            </a:r>
          </a:p>
          <a:p>
            <a:pPr marL="0" indent="0">
              <a:buFont typeface="Arial" panose="020B0604020202020204" pitchFamily="34" charset="0"/>
              <a:buNone/>
            </a:pPr>
            <a:r>
              <a:rPr lang="sv-SE" sz="800" b="1" dirty="0"/>
              <a:t>32 påbyggnadsprogram</a:t>
            </a:r>
          </a:p>
          <a:p>
            <a:pPr marL="0" indent="0">
              <a:buFont typeface="Arial" panose="020B0604020202020204" pitchFamily="34" charset="0"/>
              <a:buNone/>
            </a:pPr>
            <a:r>
              <a:rPr lang="sv-SE" sz="800" b="1" dirty="0"/>
              <a:t>115 fristående kurser</a:t>
            </a:r>
          </a:p>
          <a:p>
            <a:endParaRPr lang="sv-SE" sz="500" dirty="0">
              <a:effectLst/>
              <a:latin typeface="Biome" panose="020B0502040204020203" pitchFamily="34" charset="0"/>
              <a:ea typeface="Calibri" panose="020F0502020204030204" pitchFamily="34" charset="0"/>
              <a:cs typeface="Biome" panose="020B0502040204020203" pitchFamily="34" charset="0"/>
            </a:endParaRPr>
          </a:p>
          <a:p>
            <a:r>
              <a:rPr lang="sv-SE" sz="500" dirty="0">
                <a:effectLst/>
                <a:latin typeface="Biome" panose="020B0502040204020203" pitchFamily="34" charset="0"/>
                <a:ea typeface="Calibri" panose="020F0502020204030204" pitchFamily="34" charset="0"/>
                <a:cs typeface="Biome" panose="020B0502040204020203" pitchFamily="34" charset="0"/>
              </a:rPr>
              <a:t>- Söktryck till KI:s utbildningar på grund-och avancerad nivå: I genomsnitt 2,4 behöriga förstahandssökande per antagen student. </a:t>
            </a:r>
          </a:p>
          <a:p>
            <a:pPr marL="0" lvl="0" indent="0">
              <a:buFont typeface="Calibri" panose="020F0502020204030204" pitchFamily="34" charset="0"/>
              <a:buNone/>
            </a:pPr>
            <a:r>
              <a:rPr lang="sv-SE" sz="500" dirty="0">
                <a:effectLst/>
                <a:latin typeface="Biome" panose="020B0502040204020203" pitchFamily="34" charset="0"/>
                <a:ea typeface="Times New Roman" panose="02020603050405020304" pitchFamily="18" charset="0"/>
                <a:cs typeface="Biome" panose="020B0502040204020203" pitchFamily="34" charset="0"/>
              </a:rPr>
              <a:t>- Antal deltagare i uppdragsutbildning 1 819 stycken</a:t>
            </a:r>
          </a:p>
          <a:p>
            <a:pPr marL="0" marR="0" lvl="0" indent="0" algn="l" defTabSz="914400" rtl="0" eaLnBrk="1" fontAlgn="base" latinLnBrk="0" hangingPunct="1">
              <a:lnSpc>
                <a:spcPct val="100000"/>
              </a:lnSpc>
              <a:spcBef>
                <a:spcPct val="30000"/>
              </a:spcBef>
              <a:spcAft>
                <a:spcPct val="0"/>
              </a:spcAft>
              <a:buClrTx/>
              <a:buSzTx/>
              <a:buFontTx/>
              <a:buNone/>
              <a:tabLst/>
              <a:defRPr/>
            </a:pPr>
            <a:r>
              <a:rPr lang="sv-SE" sz="1800" dirty="0">
                <a:effectLst/>
                <a:latin typeface="Calibri" panose="020F0502020204030204" pitchFamily="34" charset="0"/>
                <a:ea typeface="Calibri" panose="020F0502020204030204" pitchFamily="34" charset="0"/>
              </a:rPr>
              <a:t>- Helårsprestationer: 6 115, vilket ger en prestationsgrad på 90,6 procent.*</a:t>
            </a: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171450" lvl="0" indent="-171450">
              <a:buFontTx/>
              <a:buChar char="-"/>
            </a:pPr>
            <a:endParaRPr lang="sv-SE" sz="500" dirty="0">
              <a:effectLst/>
              <a:latin typeface="Biome" panose="020B0502040204020203" pitchFamily="34" charset="0"/>
              <a:ea typeface="Times New Roman" panose="02020603050405020304" pitchFamily="18" charset="0"/>
              <a:cs typeface="Biome" panose="020B0502040204020203" pitchFamily="34" charset="0"/>
            </a:endParaRPr>
          </a:p>
          <a:p>
            <a:pPr marL="0" lvl="0" indent="0">
              <a:buFontTx/>
              <a:buNone/>
            </a:pPr>
            <a:r>
              <a:rPr lang="sv-SE" sz="500" dirty="0">
                <a:effectLst/>
                <a:latin typeface="Biome" panose="020B0502040204020203" pitchFamily="34" charset="0"/>
                <a:ea typeface="Times New Roman" panose="02020603050405020304" pitchFamily="18" charset="0"/>
                <a:cs typeface="Biome" panose="020B0502040204020203" pitchFamily="34" charset="0"/>
              </a:rPr>
              <a:t>*När vi räknar ut prestationsgraden räknas studenternas kursregistreringspoäng om till helårsstudenter och deras avklarade poäng till helårsprestationer. Prestationsgraden beräknas sedan som kvoten mellan antalet helårsprestationer och antalet helårsstudenter och uttrycks i procent. </a:t>
            </a:r>
          </a:p>
          <a:p>
            <a:pPr marL="0" indent="0">
              <a:buFont typeface="Arial" panose="020B0604020202020204" pitchFamily="34" charset="0"/>
              <a:buNone/>
            </a:pPr>
            <a:endParaRPr lang="sv-SE" b="1" dirty="0"/>
          </a:p>
          <a:p>
            <a:pPr marL="0" indent="0">
              <a:buFont typeface="Arial" panose="020B0604020202020204" pitchFamily="34" charset="0"/>
              <a:buNone/>
            </a:pPr>
            <a:r>
              <a:rPr lang="sv-SE" b="1" dirty="0"/>
              <a:t>Ett av världens ledande medicinska universitet. </a:t>
            </a:r>
            <a:r>
              <a:rPr lang="sv-SE" dirty="0"/>
              <a:t>KI har Sveriges bredaste utbud av medicinska utbildningar på </a:t>
            </a:r>
            <a:r>
              <a:rPr lang="sv-SE" sz="1200" kern="1200" dirty="0">
                <a:solidFill>
                  <a:schemeClr val="bg1"/>
                </a:solidFill>
                <a:latin typeface="Times"/>
                <a:ea typeface="+mn-ea"/>
                <a:cs typeface="+mn-cs"/>
              </a:rPr>
              <a:t>grund- och avancerad nivå. </a:t>
            </a:r>
            <a:r>
              <a:rPr lang="sv-SE" dirty="0"/>
              <a:t>Cirka 10 000 studenter läser längre eller kortare utbildningsprogram och kurser vid KI. </a:t>
            </a:r>
            <a:r>
              <a:rPr lang="sv-SE" b="1" dirty="0"/>
              <a:t>Våra lärare forskar ofta parallellt </a:t>
            </a:r>
            <a:r>
              <a:rPr lang="sv-SE" dirty="0"/>
              <a:t>med sin undervisning, det gör att studenterna får ta del av det senaste inom hela det medicinska området. I de flesta av KI:s utbildningar ingår verksamhetsförlagd utbildning, som består av klinisk praktik och utbildning på plats i vården. </a:t>
            </a:r>
            <a:r>
              <a:rPr lang="sv-SE" b="1" dirty="0"/>
              <a:t>Merparten av utbildningarna </a:t>
            </a:r>
            <a:r>
              <a:rPr lang="sv-SE" dirty="0"/>
              <a:t>leder till en </a:t>
            </a:r>
            <a:r>
              <a:rPr lang="sv-SE" b="0" i="0" dirty="0"/>
              <a:t>yrkesexamen och flera av utbildningarna leder även till en generell examen. </a:t>
            </a:r>
          </a:p>
          <a:p>
            <a:pPr lvl="0"/>
            <a:endParaRPr lang="en-GB" dirty="0"/>
          </a:p>
        </p:txBody>
      </p:sp>
      <p:sp>
        <p:nvSpPr>
          <p:cNvPr id="4" name="Platshållare för bildnummer 3"/>
          <p:cNvSpPr>
            <a:spLocks noGrp="1"/>
          </p:cNvSpPr>
          <p:nvPr>
            <p:ph type="sldNum" sz="quarter" idx="5"/>
          </p:nvPr>
        </p:nvSpPr>
        <p:spPr/>
        <p:txBody>
          <a:bodyPr/>
          <a:lstStyle/>
          <a:p>
            <a:fld id="{E4F6DBA7-38D3-4FF9-B176-AA5B07999DDF}" type="slidenum">
              <a:rPr lang="sv-SE" smtClean="0"/>
              <a:pPr/>
              <a:t>9</a:t>
            </a:fld>
            <a:endParaRPr lang="sv-SE"/>
          </a:p>
        </p:txBody>
      </p:sp>
    </p:spTree>
    <p:extLst>
      <p:ext uri="{BB962C8B-B14F-4D97-AF65-F5344CB8AC3E}">
        <p14:creationId xmlns:p14="http://schemas.microsoft.com/office/powerpoint/2010/main" val="3027740726"/>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tartbild">
    <p:bg>
      <p:bgPr>
        <a:solidFill>
          <a:schemeClr val="accent1"/>
        </a:solidFill>
        <a:effectLst/>
      </p:bgPr>
    </p:bg>
    <p:spTree>
      <p:nvGrpSpPr>
        <p:cNvPr id="1" name=""/>
        <p:cNvGrpSpPr/>
        <p:nvPr/>
      </p:nvGrpSpPr>
      <p:grpSpPr>
        <a:xfrm>
          <a:off x="0" y="0"/>
          <a:ext cx="0" cy="0"/>
          <a:chOff x="0" y="0"/>
          <a:chExt cx="0" cy="0"/>
        </a:xfrm>
      </p:grpSpPr>
      <p:pic>
        <p:nvPicPr>
          <p:cNvPr id="4" name="Bild 3" descr="Logotyp Karolinska Institutet.">
            <a:extLst>
              <a:ext uri="{FF2B5EF4-FFF2-40B4-BE49-F238E27FC236}">
                <a16:creationId xmlns:a16="http://schemas.microsoft.com/office/drawing/2014/main" id="{5C58A32B-CE37-00A7-BB2A-05D502F73940}"/>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7181478" y="262850"/>
            <a:ext cx="1691680" cy="704867"/>
          </a:xfrm>
          <a:prstGeom prst="rect">
            <a:avLst/>
          </a:prstGeom>
        </p:spPr>
      </p:pic>
      <p:sp>
        <p:nvSpPr>
          <p:cNvPr id="3074" name="Rectangle 2"/>
          <p:cNvSpPr>
            <a:spLocks noGrp="1" noChangeArrowheads="1"/>
          </p:cNvSpPr>
          <p:nvPr>
            <p:ph type="ctrTitle"/>
          </p:nvPr>
        </p:nvSpPr>
        <p:spPr>
          <a:xfrm>
            <a:off x="685800" y="1545332"/>
            <a:ext cx="7772400" cy="857250"/>
          </a:xfrm>
        </p:spPr>
        <p:txBody>
          <a:bodyPr anchor="ctr"/>
          <a:lstStyle>
            <a:lvl1pPr>
              <a:defRPr sz="3200" kern="1200" spc="-80" baseline="0">
                <a:solidFill>
                  <a:srgbClr val="FFFFFF"/>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FFFFFF"/>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1883585126"/>
      </p:ext>
    </p:extLst>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Avslutande bild">
    <p:bg>
      <p:bgPr>
        <a:solidFill>
          <a:schemeClr val="accent1"/>
        </a:solidFill>
        <a:effectLst/>
      </p:bgPr>
    </p:bg>
    <p:spTree>
      <p:nvGrpSpPr>
        <p:cNvPr id="1" name=""/>
        <p:cNvGrpSpPr/>
        <p:nvPr/>
      </p:nvGrpSpPr>
      <p:grpSpPr>
        <a:xfrm>
          <a:off x="0" y="0"/>
          <a:ext cx="0" cy="0"/>
          <a:chOff x="0" y="0"/>
          <a:chExt cx="0" cy="0"/>
        </a:xfrm>
      </p:grpSpPr>
      <p:pic>
        <p:nvPicPr>
          <p:cNvPr id="3" name="Bild 2" descr="Logotyp Karolinska Institutet.">
            <a:extLst>
              <a:ext uri="{FF2B5EF4-FFF2-40B4-BE49-F238E27FC236}">
                <a16:creationId xmlns:a16="http://schemas.microsoft.com/office/drawing/2014/main" id="{7AC1AD67-1AF6-B109-ABEC-31FF3DEF09CD}"/>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3668007741"/>
      </p:ext>
    </p:extLst>
  </p:cSld>
  <p:clrMapOvr>
    <a:masterClrMapping/>
  </p:clrMapOvr>
  <p:hf hdr="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Avslutande bild med text">
    <p:bg>
      <p:bgPr>
        <a:solidFill>
          <a:schemeClr val="accent1"/>
        </a:solidFill>
        <a:effectLst/>
      </p:bgPr>
    </p:bg>
    <p:spTree>
      <p:nvGrpSpPr>
        <p:cNvPr id="1" name=""/>
        <p:cNvGrpSpPr/>
        <p:nvPr/>
      </p:nvGrpSpPr>
      <p:grpSpPr>
        <a:xfrm>
          <a:off x="0" y="0"/>
          <a:ext cx="0" cy="0"/>
          <a:chOff x="0" y="0"/>
          <a:chExt cx="0" cy="0"/>
        </a:xfrm>
      </p:grpSpPr>
      <p:sp>
        <p:nvSpPr>
          <p:cNvPr id="3" name="Platshållare för text 9">
            <a:extLst>
              <a:ext uri="{FF2B5EF4-FFF2-40B4-BE49-F238E27FC236}">
                <a16:creationId xmlns:a16="http://schemas.microsoft.com/office/drawing/2014/main" id="{28D153B6-736E-604E-CC38-30ABDB634687}"/>
              </a:ext>
            </a:extLst>
          </p:cNvPr>
          <p:cNvSpPr>
            <a:spLocks noGrp="1"/>
          </p:cNvSpPr>
          <p:nvPr>
            <p:ph type="body" sz="quarter" idx="15"/>
          </p:nvPr>
        </p:nvSpPr>
        <p:spPr>
          <a:xfrm>
            <a:off x="255971" y="4299942"/>
            <a:ext cx="8564501" cy="578499"/>
          </a:xfrm>
        </p:spPr>
        <p:txBody>
          <a:bodyPr/>
          <a:lstStyle>
            <a:lvl1pPr marL="0" indent="0">
              <a:buNone/>
              <a:defRPr sz="1600">
                <a:solidFill>
                  <a:schemeClr val="bg1"/>
                </a:solidFill>
              </a:defRPr>
            </a:lvl1pPr>
          </a:lstStyle>
          <a:p>
            <a:pPr lvl="0"/>
            <a:r>
              <a:rPr lang="sv-SE"/>
              <a:t>Klicka här för att ändra format på bakgrundstexten</a:t>
            </a:r>
          </a:p>
        </p:txBody>
      </p:sp>
      <p:pic>
        <p:nvPicPr>
          <p:cNvPr id="4" name="Bild 3" descr="Logotyp Karolinska Institutet.">
            <a:extLst>
              <a:ext uri="{FF2B5EF4-FFF2-40B4-BE49-F238E27FC236}">
                <a16:creationId xmlns:a16="http://schemas.microsoft.com/office/drawing/2014/main" id="{1A2DD4E6-57FC-99BA-083F-4F5711AA3717}"/>
              </a:ext>
            </a:extLst>
          </p:cNvPr>
          <p:cNvPicPr>
            <a:picLocks noChangeAspect="1"/>
          </p:cNvPicPr>
          <p:nvPr/>
        </p:nvPicPr>
        <p:blipFill>
          <a:blip r:embed="rId2">
            <a:extLst>
              <a:ext uri="{96DAC541-7B7A-43D3-8B79-37D633B846F1}">
                <asvg:svgBlip xmlns:asvg="http://schemas.microsoft.com/office/drawing/2016/SVG/main" r:embed="rId3"/>
              </a:ext>
            </a:extLst>
          </a:blip>
          <a:stretch>
            <a:fillRect/>
          </a:stretch>
        </p:blipFill>
        <p:spPr>
          <a:xfrm>
            <a:off x="2996951" y="1915479"/>
            <a:ext cx="3150096" cy="1312540"/>
          </a:xfrm>
          <a:prstGeom prst="rect">
            <a:avLst/>
          </a:prstGeom>
        </p:spPr>
      </p:pic>
    </p:spTree>
    <p:extLst>
      <p:ext uri="{BB962C8B-B14F-4D97-AF65-F5344CB8AC3E}">
        <p14:creationId xmlns:p14="http://schemas.microsoft.com/office/powerpoint/2010/main" val="3516801876"/>
      </p:ext>
    </p:extLst>
  </p:cSld>
  <p:clrMapOvr>
    <a:masterClrMapping/>
  </p:clrMapOvr>
  <p:hf hdr="0"/>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cSld name="Endast rubrik">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FD2AE9B8-65FD-DBD6-6BDA-810C7B329FCB}"/>
              </a:ext>
            </a:extLst>
          </p:cNvPr>
          <p:cNvSpPr>
            <a:spLocks noGrp="1"/>
          </p:cNvSpPr>
          <p:nvPr>
            <p:ph type="title"/>
          </p:nvPr>
        </p:nvSpPr>
        <p:spPr/>
        <p:txBody>
          <a:bodyPr anchor="b" anchorCtr="0"/>
          <a:lstStyle/>
          <a:p>
            <a:r>
              <a:rPr lang="sv-SE"/>
              <a:t>Klicka här för att ändra mall för rubrikformat</a:t>
            </a:r>
            <a:endParaRPr lang="sv-SE" dirty="0"/>
          </a:p>
        </p:txBody>
      </p:sp>
      <p:sp>
        <p:nvSpPr>
          <p:cNvPr id="3" name="Platshållare för datum 2">
            <a:extLst>
              <a:ext uri="{FF2B5EF4-FFF2-40B4-BE49-F238E27FC236}">
                <a16:creationId xmlns:a16="http://schemas.microsoft.com/office/drawing/2014/main" id="{47BAE95B-2559-ED1B-6634-A3474D45E63E}"/>
              </a:ext>
            </a:extLst>
          </p:cNvPr>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4" name="Platshållare för sidfot 3">
            <a:extLst>
              <a:ext uri="{FF2B5EF4-FFF2-40B4-BE49-F238E27FC236}">
                <a16:creationId xmlns:a16="http://schemas.microsoft.com/office/drawing/2014/main" id="{F25A6EB3-5C64-4BC3-F7B0-1B6EE2649655}"/>
              </a:ext>
            </a:extLst>
          </p:cNvPr>
          <p:cNvSpPr>
            <a:spLocks noGrp="1"/>
          </p:cNvSpPr>
          <p:nvPr>
            <p:ph type="ftr" sz="quarter" idx="11"/>
          </p:nvPr>
        </p:nvSpPr>
        <p:spPr/>
        <p:txBody>
          <a:bodyPr/>
          <a:lstStyle/>
          <a:p>
            <a:endParaRPr lang="sv-SE" dirty="0"/>
          </a:p>
        </p:txBody>
      </p:sp>
      <p:sp>
        <p:nvSpPr>
          <p:cNvPr id="5" name="Platshållare för bildnummer 4">
            <a:extLst>
              <a:ext uri="{FF2B5EF4-FFF2-40B4-BE49-F238E27FC236}">
                <a16:creationId xmlns:a16="http://schemas.microsoft.com/office/drawing/2014/main" id="{4D93293C-520A-B801-0EC1-07E90501E3C8}"/>
              </a:ext>
            </a:extLst>
          </p:cNvPr>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610912522"/>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Rubrik och innehåll">
    <p:spTree>
      <p:nvGrpSpPr>
        <p:cNvPr id="1" name=""/>
        <p:cNvGrpSpPr/>
        <p:nvPr/>
      </p:nvGrpSpPr>
      <p:grpSpPr>
        <a:xfrm>
          <a:off x="0" y="0"/>
          <a:ext cx="0" cy="0"/>
          <a:chOff x="0" y="0"/>
          <a:chExt cx="0" cy="0"/>
        </a:xfrm>
      </p:grpSpPr>
      <p:sp>
        <p:nvSpPr>
          <p:cNvPr id="4" name="Platshållare för datum 3"/>
          <p:cNvSpPr>
            <a:spLocks noGrp="1"/>
          </p:cNvSpPr>
          <p:nvPr>
            <p:ph type="dt" sz="half" idx="10"/>
          </p:nvPr>
        </p:nvSpPr>
        <p:spPr/>
        <p:txBody>
          <a:bodyPr/>
          <a:lstStyle>
            <a:lvl1pPr>
              <a:defRPr/>
            </a:lvl1pPr>
          </a:lstStyle>
          <a:p>
            <a:fld id="{7626D6D3-6DAE-403F-85AB-A35BA05568AB}" type="datetime4">
              <a:rPr lang="sv-SE"/>
              <a:pPr/>
              <a:t>27 februari 2024</a:t>
            </a:fld>
            <a:endParaRPr lang="sv-SE"/>
          </a:p>
        </p:txBody>
      </p:sp>
      <p:sp>
        <p:nvSpPr>
          <p:cNvPr id="5" name="Platshållare för sidfot 4"/>
          <p:cNvSpPr>
            <a:spLocks noGrp="1"/>
          </p:cNvSpPr>
          <p:nvPr>
            <p:ph type="ftr" sz="quarter" idx="11"/>
          </p:nvPr>
        </p:nvSpPr>
        <p:spPr/>
        <p:txBody>
          <a:bodyPr/>
          <a:lstStyle>
            <a:lvl1pPr>
              <a:defRPr/>
            </a:lvl1pPr>
          </a:lstStyle>
          <a:p>
            <a:endParaRPr lang="sv-SE" dirty="0"/>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a:pPr/>
              <a:t>‹#›</a:t>
            </a:fld>
            <a:endParaRPr lang="sv-SE"/>
          </a:p>
        </p:txBody>
      </p:sp>
      <p:sp>
        <p:nvSpPr>
          <p:cNvPr id="9" name="Rectangle 2"/>
          <p:cNvSpPr>
            <a:spLocks noGrp="1" noChangeArrowheads="1"/>
          </p:cNvSpPr>
          <p:nvPr>
            <p:ph type="title"/>
          </p:nvPr>
        </p:nvSpPr>
        <p:spPr bwMode="auto">
          <a:xfrm>
            <a:off x="539750" y="850404"/>
            <a:ext cx="7772400"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a:t>
            </a:r>
            <a:endParaRPr lang="sv-SE" dirty="0"/>
          </a:p>
        </p:txBody>
      </p:sp>
      <p:sp>
        <p:nvSpPr>
          <p:cNvPr id="10" name="Rectangle 3"/>
          <p:cNvSpPr>
            <a:spLocks noGrp="1" noChangeArrowheads="1"/>
          </p:cNvSpPr>
          <p:nvPr>
            <p:ph idx="1"/>
          </p:nvPr>
        </p:nvSpPr>
        <p:spPr bwMode="auto">
          <a:xfrm>
            <a:off x="539750" y="1851670"/>
            <a:ext cx="7772400" cy="28251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351263294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1_Helbild">
    <p:spTree>
      <p:nvGrpSpPr>
        <p:cNvPr id="1" name=""/>
        <p:cNvGrpSpPr/>
        <p:nvPr/>
      </p:nvGrpSpPr>
      <p:grpSpPr>
        <a:xfrm>
          <a:off x="0" y="0"/>
          <a:ext cx="0" cy="0"/>
          <a:chOff x="0" y="0"/>
          <a:chExt cx="0" cy="0"/>
        </a:xfrm>
      </p:grpSpPr>
      <p:sp>
        <p:nvSpPr>
          <p:cNvPr id="3" name="Platshållare för datum 2"/>
          <p:cNvSpPr>
            <a:spLocks noGrp="1"/>
          </p:cNvSpPr>
          <p:nvPr>
            <p:ph type="dt" sz="half" idx="10"/>
          </p:nvPr>
        </p:nvSpPr>
        <p:spPr/>
        <p:txBody>
          <a:bodyPr/>
          <a:lstStyle>
            <a:lvl1pPr>
              <a:defRPr/>
            </a:lvl1pPr>
          </a:lstStyle>
          <a:p>
            <a:fld id="{4C6D694F-6DFB-473E-9B0F-C6F7C16EE313}" type="datetime4">
              <a:rPr lang="sv-SE"/>
              <a:pPr/>
              <a:t>27 februari 2024</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a:pPr/>
              <a:t>‹#›</a:t>
            </a:fld>
            <a:endParaRPr lang="sv-SE"/>
          </a:p>
        </p:txBody>
      </p:sp>
      <p:sp>
        <p:nvSpPr>
          <p:cNvPr id="7" name="Platshållare för bild 6"/>
          <p:cNvSpPr>
            <a:spLocks noGrp="1"/>
          </p:cNvSpPr>
          <p:nvPr>
            <p:ph type="pic" sz="quarter" idx="13"/>
          </p:nvPr>
        </p:nvSpPr>
        <p:spPr>
          <a:xfrm>
            <a:off x="119270" y="119271"/>
            <a:ext cx="8905460" cy="4905953"/>
          </a:xfrm>
        </p:spPr>
        <p:txBody>
          <a:bodyPr/>
          <a:lstStyle/>
          <a:p>
            <a:r>
              <a:rPr lang="sv-SE" dirty="0"/>
              <a:t>Klicka på ikonen för att lägga till en bild</a:t>
            </a:r>
          </a:p>
        </p:txBody>
      </p:sp>
    </p:spTree>
    <p:extLst>
      <p:ext uri="{BB962C8B-B14F-4D97-AF65-F5344CB8AC3E}">
        <p14:creationId xmlns:p14="http://schemas.microsoft.com/office/powerpoint/2010/main" val="212038350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Rubrik + 1 innehåll och 1 bild">
    <p:spTree>
      <p:nvGrpSpPr>
        <p:cNvPr id="1" name=""/>
        <p:cNvGrpSpPr/>
        <p:nvPr/>
      </p:nvGrpSpPr>
      <p:grpSpPr>
        <a:xfrm>
          <a:off x="0" y="0"/>
          <a:ext cx="0" cy="0"/>
          <a:chOff x="0" y="0"/>
          <a:chExt cx="0" cy="0"/>
        </a:xfrm>
      </p:grpSpPr>
      <p:sp>
        <p:nvSpPr>
          <p:cNvPr id="9"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2" name="Platshållare för datum 1"/>
          <p:cNvSpPr>
            <a:spLocks noGrp="1"/>
          </p:cNvSpPr>
          <p:nvPr>
            <p:ph type="dt" sz="half" idx="10"/>
          </p:nvPr>
        </p:nvSpPr>
        <p:spPr/>
        <p:txBody>
          <a:bodyPr/>
          <a:lstStyle>
            <a:lvl1pPr>
              <a:defRPr/>
            </a:lvl1pPr>
          </a:lstStyle>
          <a:p>
            <a:fld id="{69C70660-333D-4417-8C25-17E2CB1974B4}" type="datetime4">
              <a:rPr lang="sv-SE"/>
              <a:pPr/>
              <a:t>27 februari 2024</a:t>
            </a:fld>
            <a:endParaRPr lang="sv-SE"/>
          </a:p>
        </p:txBody>
      </p:sp>
      <p:sp>
        <p:nvSpPr>
          <p:cNvPr id="3" name="Platshållare för sidfot 2"/>
          <p:cNvSpPr>
            <a:spLocks noGrp="1"/>
          </p:cNvSpPr>
          <p:nvPr>
            <p:ph type="ftr" sz="quarter" idx="11"/>
          </p:nvPr>
        </p:nvSpPr>
        <p:spPr/>
        <p:txBody>
          <a:bodyPr/>
          <a:lstStyle>
            <a:lvl1pPr>
              <a:defRPr/>
            </a:lvl1pPr>
          </a:lstStyle>
          <a:p>
            <a:endParaRPr lang="sv-SE" dirty="0"/>
          </a:p>
        </p:txBody>
      </p:sp>
      <p:sp>
        <p:nvSpPr>
          <p:cNvPr id="4" name="Platshållare för bildnummer 3"/>
          <p:cNvSpPr>
            <a:spLocks noGrp="1"/>
          </p:cNvSpPr>
          <p:nvPr>
            <p:ph type="sldNum" sz="quarter" idx="12"/>
          </p:nvPr>
        </p:nvSpPr>
        <p:spPr/>
        <p:txBody>
          <a:bodyPr/>
          <a:lstStyle>
            <a:lvl1pPr>
              <a:defRPr/>
            </a:lvl1pPr>
          </a:lstStyle>
          <a:p>
            <a:fld id="{E4B570BB-7289-4069-9D4A-2FAE4107D42A}" type="slidenum">
              <a:rPr lang="sv-SE"/>
              <a:pPr/>
              <a:t>‹#›</a:t>
            </a:fld>
            <a:endParaRPr lang="sv-SE"/>
          </a:p>
        </p:txBody>
      </p:sp>
      <p:sp>
        <p:nvSpPr>
          <p:cNvPr id="5"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
        <p:nvSpPr>
          <p:cNvPr id="6" name="Platshållare för innehåll 2"/>
          <p:cNvSpPr>
            <a:spLocks noGrp="1"/>
          </p:cNvSpPr>
          <p:nvPr>
            <p:ph sz="half" idx="1"/>
          </p:nvPr>
        </p:nvSpPr>
        <p:spPr>
          <a:xfrm>
            <a:off x="539750" y="1851669"/>
            <a:ext cx="3810000" cy="2825105"/>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Tree>
    <p:extLst>
      <p:ext uri="{BB962C8B-B14F-4D97-AF65-F5344CB8AC3E}">
        <p14:creationId xmlns:p14="http://schemas.microsoft.com/office/powerpoint/2010/main" val="8272384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1_Rubrik + 2 bilder">
    <p:spTree>
      <p:nvGrpSpPr>
        <p:cNvPr id="1" name=""/>
        <p:cNvGrpSpPr/>
        <p:nvPr/>
      </p:nvGrpSpPr>
      <p:grpSpPr>
        <a:xfrm>
          <a:off x="0" y="0"/>
          <a:ext cx="0" cy="0"/>
          <a:chOff x="0" y="0"/>
          <a:chExt cx="0" cy="0"/>
        </a:xfrm>
      </p:grpSpPr>
      <p:sp>
        <p:nvSpPr>
          <p:cNvPr id="11" name="Platshållare för bild 8"/>
          <p:cNvSpPr>
            <a:spLocks noGrp="1"/>
          </p:cNvSpPr>
          <p:nvPr>
            <p:ph type="pic" sz="quarter" idx="14"/>
          </p:nvPr>
        </p:nvSpPr>
        <p:spPr>
          <a:xfrm>
            <a:off x="539750" y="1851670"/>
            <a:ext cx="3810000" cy="2825750"/>
          </a:xfrm>
        </p:spPr>
        <p:txBody>
          <a:bodyPr/>
          <a:lstStyle/>
          <a:p>
            <a:r>
              <a:rPr lang="sv-SE"/>
              <a:t>Klicka på ikonen för att lägga till en bild</a:t>
            </a:r>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a:pPr/>
              <a:t>27 februari 2024</a:t>
            </a:fld>
            <a:endParaRPr lang="sv-SE"/>
          </a:p>
        </p:txBody>
      </p:sp>
      <p:sp>
        <p:nvSpPr>
          <p:cNvPr id="6" name="Platshållare för sidfot 5"/>
          <p:cNvSpPr>
            <a:spLocks noGrp="1"/>
          </p:cNvSpPr>
          <p:nvPr>
            <p:ph type="ftr" sz="quarter" idx="11"/>
          </p:nvPr>
        </p:nvSpPr>
        <p:spPr/>
        <p:txBody>
          <a:bodyPr/>
          <a:lstStyle>
            <a:lvl1pPr>
              <a:defRPr/>
            </a:lvl1pPr>
          </a:lstStyle>
          <a:p>
            <a:endParaRPr lang="sv-SE" dirty="0"/>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a:pPr/>
              <a:t>‹#›</a:t>
            </a:fld>
            <a:endParaRPr lang="sv-SE"/>
          </a:p>
        </p:txBody>
      </p:sp>
      <p:sp>
        <p:nvSpPr>
          <p:cNvPr id="8" name="Platshållare för bild 8"/>
          <p:cNvSpPr>
            <a:spLocks noGrp="1"/>
          </p:cNvSpPr>
          <p:nvPr>
            <p:ph type="pic" sz="quarter" idx="13"/>
          </p:nvPr>
        </p:nvSpPr>
        <p:spPr>
          <a:xfrm>
            <a:off x="4502150" y="1851025"/>
            <a:ext cx="3810000" cy="2825750"/>
          </a:xfrm>
        </p:spPr>
        <p:txBody>
          <a:bodyPr/>
          <a:lstStyle/>
          <a:p>
            <a:r>
              <a:rPr lang="sv-SE"/>
              <a:t>Klicka på ikonen för att lägga till en bild</a:t>
            </a:r>
          </a:p>
        </p:txBody>
      </p:sp>
      <p:sp>
        <p:nvSpPr>
          <p:cNvPr id="9" name="Rubrik 1"/>
          <p:cNvSpPr>
            <a:spLocks noGrp="1"/>
          </p:cNvSpPr>
          <p:nvPr>
            <p:ph type="title"/>
          </p:nvPr>
        </p:nvSpPr>
        <p:spPr>
          <a:xfrm>
            <a:off x="539750" y="850404"/>
            <a:ext cx="7772400" cy="857250"/>
          </a:xfrm>
        </p:spPr>
        <p:txBody>
          <a:bodyPr/>
          <a:lstStyle/>
          <a:p>
            <a:r>
              <a:rPr lang="sv-SE"/>
              <a:t>Klicka här för att ändra format</a:t>
            </a:r>
            <a:endParaRPr lang="sv-SE" dirty="0"/>
          </a:p>
        </p:txBody>
      </p:sp>
    </p:spTree>
    <p:extLst>
      <p:ext uri="{BB962C8B-B14F-4D97-AF65-F5344CB8AC3E}">
        <p14:creationId xmlns:p14="http://schemas.microsoft.com/office/powerpoint/2010/main" val="365799459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format</a:t>
            </a:r>
          </a:p>
        </p:txBody>
      </p:sp>
      <p:sp>
        <p:nvSpPr>
          <p:cNvPr id="3" name="Platshållare för datum 2"/>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4" name="Platshållare för sidfot 3"/>
          <p:cNvSpPr>
            <a:spLocks noGrp="1"/>
          </p:cNvSpPr>
          <p:nvPr>
            <p:ph type="ftr" sz="quarter" idx="11"/>
          </p:nvPr>
        </p:nvSpPr>
        <p:spPr/>
        <p:txBody>
          <a:bodyPr/>
          <a:lstStyle/>
          <a:p>
            <a:endParaRPr lang="sv-SE" dirty="0"/>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
        <p:nvSpPr>
          <p:cNvPr id="6" name="Platshållare för bild 8"/>
          <p:cNvSpPr>
            <a:spLocks noGrp="1"/>
          </p:cNvSpPr>
          <p:nvPr>
            <p:ph type="pic" sz="quarter" idx="14"/>
          </p:nvPr>
        </p:nvSpPr>
        <p:spPr>
          <a:xfrm>
            <a:off x="539750" y="1853075"/>
            <a:ext cx="3810000" cy="2086827"/>
          </a:xfrm>
        </p:spPr>
        <p:txBody>
          <a:bodyPr/>
          <a:lstStyle/>
          <a:p>
            <a:r>
              <a:rPr lang="sv-SE"/>
              <a:t>Klicka på ikonen för att lägga till en bild</a:t>
            </a:r>
          </a:p>
        </p:txBody>
      </p:sp>
      <p:sp>
        <p:nvSpPr>
          <p:cNvPr id="7" name="Platshållare för bild 8"/>
          <p:cNvSpPr>
            <a:spLocks noGrp="1"/>
          </p:cNvSpPr>
          <p:nvPr>
            <p:ph type="pic" sz="quarter" idx="13"/>
          </p:nvPr>
        </p:nvSpPr>
        <p:spPr>
          <a:xfrm>
            <a:off x="4502150" y="1852430"/>
            <a:ext cx="3810000" cy="2087472"/>
          </a:xfrm>
        </p:spPr>
        <p:txBody>
          <a:bodyPr/>
          <a:lstStyle/>
          <a:p>
            <a:r>
              <a:rPr lang="sv-SE"/>
              <a:t>Klicka på ikonen för att lägga till en bild</a:t>
            </a:r>
          </a:p>
        </p:txBody>
      </p:sp>
      <p:sp>
        <p:nvSpPr>
          <p:cNvPr id="10" name="Platshållare för text 9"/>
          <p:cNvSpPr>
            <a:spLocks noGrp="1"/>
          </p:cNvSpPr>
          <p:nvPr>
            <p:ph type="body" sz="quarter" idx="15"/>
          </p:nvPr>
        </p:nvSpPr>
        <p:spPr>
          <a:xfrm>
            <a:off x="539750" y="4063372"/>
            <a:ext cx="3810000" cy="574675"/>
          </a:xfrm>
        </p:spPr>
        <p:txBody>
          <a:bodyPr/>
          <a:lstStyle>
            <a:lvl1pPr marL="0" indent="0">
              <a:buNone/>
              <a:defRPr/>
            </a:lvl1pPr>
          </a:lstStyle>
          <a:p>
            <a:pPr lvl="0"/>
            <a:r>
              <a:rPr lang="sv-SE"/>
              <a:t>Klicka här för att ändra format på bakgrundstexten</a:t>
            </a:r>
          </a:p>
        </p:txBody>
      </p:sp>
      <p:sp>
        <p:nvSpPr>
          <p:cNvPr id="11" name="Platshållare för text 9"/>
          <p:cNvSpPr>
            <a:spLocks noGrp="1"/>
          </p:cNvSpPr>
          <p:nvPr>
            <p:ph type="body" sz="quarter" idx="16"/>
          </p:nvPr>
        </p:nvSpPr>
        <p:spPr>
          <a:xfrm>
            <a:off x="4502150" y="4059548"/>
            <a:ext cx="3810000" cy="574675"/>
          </a:xfrm>
        </p:spPr>
        <p:txBody>
          <a:bodyPr/>
          <a:lstStyle>
            <a:lvl1pPr marL="0" indent="0">
              <a:buNone/>
              <a:defRPr/>
            </a:lvl1pPr>
          </a:lstStyle>
          <a:p>
            <a:pPr lvl="0"/>
            <a:r>
              <a:rPr lang="sv-SE"/>
              <a:t>Klicka här för att ändra format på bakgrundstexten</a:t>
            </a:r>
          </a:p>
        </p:txBody>
      </p:sp>
    </p:spTree>
    <p:extLst>
      <p:ext uri="{BB962C8B-B14F-4D97-AF65-F5344CB8AC3E}">
        <p14:creationId xmlns:p14="http://schemas.microsoft.com/office/powerpoint/2010/main" val="2201580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Avsnittsbild">
    <p:bg>
      <p:bgPr>
        <a:solidFill>
          <a:srgbClr val="EDF4F4"/>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545332"/>
            <a:ext cx="7772400" cy="857250"/>
          </a:xfrm>
        </p:spPr>
        <p:txBody>
          <a:bodyPr anchor="ctr"/>
          <a:lstStyle>
            <a:lvl1pPr>
              <a:defRPr sz="3200" spc="-50" baseline="0">
                <a:solidFill>
                  <a:srgbClr val="4F0433"/>
                </a:solidFill>
              </a:defRPr>
            </a:lvl1pPr>
          </a:lstStyle>
          <a:p>
            <a:pPr lvl="0"/>
            <a:r>
              <a:rPr lang="sv-SE" noProof="0"/>
              <a:t>Klicka här för att ändra mall för rubrikformat</a:t>
            </a:r>
            <a:endParaRPr lang="sv-SE" noProof="0" dirty="0"/>
          </a:p>
        </p:txBody>
      </p:sp>
      <p:sp>
        <p:nvSpPr>
          <p:cNvPr id="3075" name="Rectangle 3"/>
          <p:cNvSpPr>
            <a:spLocks noGrp="1" noChangeArrowheads="1"/>
          </p:cNvSpPr>
          <p:nvPr>
            <p:ph type="subTitle" idx="1"/>
          </p:nvPr>
        </p:nvSpPr>
        <p:spPr>
          <a:xfrm>
            <a:off x="685800" y="2553444"/>
            <a:ext cx="7772400" cy="1314450"/>
          </a:xfrm>
        </p:spPr>
        <p:txBody>
          <a:bodyPr/>
          <a:lstStyle>
            <a:lvl1pPr marL="0" indent="0">
              <a:buFont typeface="Wingdings" charset="2"/>
              <a:buNone/>
              <a:defRPr sz="1800" spc="-20" baseline="0">
                <a:solidFill>
                  <a:srgbClr val="4F0433"/>
                </a:solidFill>
              </a:defRPr>
            </a:lvl1pPr>
          </a:lstStyle>
          <a:p>
            <a:pPr lvl="0"/>
            <a:r>
              <a:rPr lang="sv-SE" noProof="0"/>
              <a:t>Klicka här för att ändra mall för underrubrikformat</a:t>
            </a:r>
            <a:endParaRPr lang="sv-SE" noProof="0" dirty="0"/>
          </a:p>
        </p:txBody>
      </p:sp>
    </p:spTree>
    <p:extLst>
      <p:ext uri="{BB962C8B-B14F-4D97-AF65-F5344CB8AC3E}">
        <p14:creationId xmlns:p14="http://schemas.microsoft.com/office/powerpoint/2010/main" val="75267994"/>
      </p:ext>
    </p:extLst>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Rubrik och innehåll">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baseline="0"/>
            </a:lvl1p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009749DF-7E5C-713A-D45D-D9653C97CE1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4" name="Platshållare för datum 3"/>
          <p:cNvSpPr>
            <a:spLocks noGrp="1"/>
          </p:cNvSpPr>
          <p:nvPr>
            <p:ph type="dt" sz="half" idx="10"/>
          </p:nvPr>
        </p:nvSpPr>
        <p:spPr/>
        <p:txBody>
          <a:bodyPr/>
          <a:lstStyle>
            <a:lvl1pPr>
              <a:defRPr/>
            </a:lvl1pPr>
          </a:lstStyle>
          <a:p>
            <a:fld id="{7626D6D3-6DAE-403F-85AB-A35BA05568AB}" type="datetime4">
              <a:rPr lang="sv-SE" smtClean="0"/>
              <a:pPr/>
              <a:t>27 februari 2024</a:t>
            </a:fld>
            <a:endParaRPr lang="sv-SE"/>
          </a:p>
        </p:txBody>
      </p:sp>
      <p:sp>
        <p:nvSpPr>
          <p:cNvPr id="6" name="Platshållare för bildnummer 5"/>
          <p:cNvSpPr>
            <a:spLocks noGrp="1"/>
          </p:cNvSpPr>
          <p:nvPr>
            <p:ph type="sldNum" sz="quarter" idx="12"/>
          </p:nvPr>
        </p:nvSpPr>
        <p:spPr/>
        <p:txBody>
          <a:bodyPr/>
          <a:lstStyle>
            <a:lvl1pPr>
              <a:defRPr/>
            </a:lvl1pPr>
          </a:lstStyle>
          <a:p>
            <a:fld id="{15859C56-CB7E-413F-8971-4226A1EF6823}" type="slidenum">
              <a:rPr lang="sv-SE" smtClean="0"/>
              <a:pPr/>
              <a:t>‹#›</a:t>
            </a:fld>
            <a:endParaRPr lang="sv-SE"/>
          </a:p>
        </p:txBody>
      </p:sp>
    </p:spTree>
    <p:extLst>
      <p:ext uri="{BB962C8B-B14F-4D97-AF65-F5344CB8AC3E}">
        <p14:creationId xmlns:p14="http://schemas.microsoft.com/office/powerpoint/2010/main" val="3322546259"/>
      </p:ext>
    </p:extLst>
  </p:cSld>
  <p:clrMapOvr>
    <a:masterClrMapping/>
  </p:clrMapOvr>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Rubrik och innehåll ljusblå">
    <p:bg>
      <p:bgPr>
        <a:solidFill>
          <a:srgbClr val="EDF4F4"/>
        </a:solidFill>
        <a:effectLst/>
      </p:bgPr>
    </p:bg>
    <p:spTree>
      <p:nvGrpSpPr>
        <p:cNvPr id="1" name=""/>
        <p:cNvGrpSpPr/>
        <p:nvPr/>
      </p:nvGrpSpPr>
      <p:grpSpPr>
        <a:xfrm>
          <a:off x="0" y="0"/>
          <a:ext cx="0" cy="0"/>
          <a:chOff x="0" y="0"/>
          <a:chExt cx="0" cy="0"/>
        </a:xfrm>
      </p:grpSpPr>
      <p:sp>
        <p:nvSpPr>
          <p:cNvPr id="9" name="Rectangle 2"/>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0" name="Rectangle 3"/>
          <p:cNvSpPr>
            <a:spLocks noGrp="1" noChangeArrowheads="1"/>
          </p:cNvSpPr>
          <p:nvPr>
            <p:ph idx="1"/>
          </p:nvPr>
        </p:nvSpPr>
        <p:spPr bwMode="auto">
          <a:xfrm>
            <a:off x="256774" y="1402829"/>
            <a:ext cx="8631243"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a:solidFill>
                  <a:schemeClr val="tx1"/>
                </a:solidFill>
              </a:defRPr>
            </a:lvl1pPr>
            <a:lvl2pPr>
              <a:defRPr>
                <a:solidFill>
                  <a:schemeClr val="tx1"/>
                </a:solidFill>
              </a:defRPr>
            </a:lvl2pPr>
            <a:lvl3pPr>
              <a:defRPr>
                <a:solidFill>
                  <a:schemeClr val="tx1"/>
                </a:solidFill>
              </a:defRPr>
            </a:lvl3pPr>
            <a:lvl4pPr>
              <a:defRPr>
                <a:solidFill>
                  <a:schemeClr val="tx1"/>
                </a:solidFill>
              </a:defRPr>
            </a:lvl4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6" name="Platshållare för bildnummer 5"/>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
        <p:nvSpPr>
          <p:cNvPr id="11" name="Platshållare för sidfot 2">
            <a:extLst>
              <a:ext uri="{FF2B5EF4-FFF2-40B4-BE49-F238E27FC236}">
                <a16:creationId xmlns:a16="http://schemas.microsoft.com/office/drawing/2014/main" id="{FC9FD65F-D2A5-A805-C0D6-F4A601D07207}"/>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Tree>
    <p:extLst>
      <p:ext uri="{BB962C8B-B14F-4D97-AF65-F5344CB8AC3E}">
        <p14:creationId xmlns:p14="http://schemas.microsoft.com/office/powerpoint/2010/main" val="95203059"/>
      </p:ext>
    </p:extLst>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Rubrik + 2 innehållsdelar">
    <p:spTree>
      <p:nvGrpSpPr>
        <p:cNvPr id="1" name=""/>
        <p:cNvGrpSpPr/>
        <p:nvPr/>
      </p:nvGrpSpPr>
      <p:grpSpPr>
        <a:xfrm>
          <a:off x="0" y="0"/>
          <a:ext cx="0" cy="0"/>
          <a:chOff x="0" y="0"/>
          <a:chExt cx="0" cy="0"/>
        </a:xfrm>
      </p:grpSpPr>
      <p:sp>
        <p:nvSpPr>
          <p:cNvPr id="8" name="Rectangle 2">
            <a:extLst>
              <a:ext uri="{FF2B5EF4-FFF2-40B4-BE49-F238E27FC236}">
                <a16:creationId xmlns:a16="http://schemas.microsoft.com/office/drawing/2014/main" id="{ED75CC17-B226-9EC7-7062-ECD0FA065757}"/>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9" name="Rectangle 3">
            <a:extLst>
              <a:ext uri="{FF2B5EF4-FFF2-40B4-BE49-F238E27FC236}">
                <a16:creationId xmlns:a16="http://schemas.microsoft.com/office/drawing/2014/main" id="{B73CEA02-8FD8-B27D-7351-D598B5116632}"/>
              </a:ext>
            </a:extLst>
          </p:cNvPr>
          <p:cNvSpPr>
            <a:spLocks noGrp="1" noChangeArrowheads="1"/>
          </p:cNvSpPr>
          <p:nvPr>
            <p:ph idx="13"/>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4711200" y="1403857"/>
            <a:ext cx="4170040" cy="3189163"/>
          </a:xfrm>
        </p:spPr>
        <p:txBody>
          <a:bodyPr/>
          <a:lstStyle>
            <a:lvl1pPr>
              <a:defRPr sz="2000"/>
            </a:lvl1pPr>
            <a:lvl2pPr>
              <a:defRPr sz="1800"/>
            </a:lvl2pPr>
            <a:lvl3pPr>
              <a:defRPr sz="1600"/>
            </a:lvl3pPr>
            <a:lvl4pPr>
              <a:defRPr sz="1400"/>
            </a:lvl4pPr>
            <a:lvl5pPr>
              <a:defRPr sz="1600"/>
            </a:lvl5pPr>
            <a:lvl6pPr>
              <a:defRPr sz="1800"/>
            </a:lvl6pPr>
            <a:lvl7pPr>
              <a:defRPr sz="1800"/>
            </a:lvl7pPr>
            <a:lvl8pPr>
              <a:defRPr sz="1800"/>
            </a:lvl8pPr>
            <a:lvl9pPr>
              <a:defRPr sz="18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2" name="Platshållare för sidfot 2">
            <a:extLst>
              <a:ext uri="{FF2B5EF4-FFF2-40B4-BE49-F238E27FC236}">
                <a16:creationId xmlns:a16="http://schemas.microsoft.com/office/drawing/2014/main" id="{BBC55AFF-EEAC-CC84-7EDE-436AC101B92B}"/>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7" name="Platshållare för bildnummer 6"/>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568287068"/>
      </p:ext>
    </p:extLst>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Helbild">
    <p:spTree>
      <p:nvGrpSpPr>
        <p:cNvPr id="1" name=""/>
        <p:cNvGrpSpPr/>
        <p:nvPr/>
      </p:nvGrpSpPr>
      <p:grpSpPr>
        <a:xfrm>
          <a:off x="0" y="0"/>
          <a:ext cx="0" cy="0"/>
          <a:chOff x="0" y="0"/>
          <a:chExt cx="0" cy="0"/>
        </a:xfrm>
      </p:grpSpPr>
      <p:sp>
        <p:nvSpPr>
          <p:cNvPr id="7" name="Platshållare för bild 6"/>
          <p:cNvSpPr>
            <a:spLocks noGrp="1"/>
          </p:cNvSpPr>
          <p:nvPr>
            <p:ph type="pic" sz="quarter" idx="13"/>
          </p:nvPr>
        </p:nvSpPr>
        <p:spPr>
          <a:xfrm>
            <a:off x="0" y="0"/>
            <a:ext cx="9144000" cy="5143499"/>
          </a:xfrm>
          <a:noFill/>
        </p:spPr>
        <p:txBody>
          <a:bodyPr/>
          <a:lstStyle>
            <a:lvl1pPr marL="0" indent="0">
              <a:buFontTx/>
              <a:buNone/>
              <a:defRPr sz="1200"/>
            </a:lvl1pPr>
          </a:lstStyle>
          <a:p>
            <a:r>
              <a:rPr lang="sv-SE"/>
              <a:t>Klicka på ikonen för att lägga till en bild</a:t>
            </a:r>
            <a:endParaRPr lang="sv-SE" dirty="0"/>
          </a:p>
        </p:txBody>
      </p:sp>
      <p:sp>
        <p:nvSpPr>
          <p:cNvPr id="3" name="Platshållare för datum 2"/>
          <p:cNvSpPr>
            <a:spLocks noGrp="1"/>
          </p:cNvSpPr>
          <p:nvPr>
            <p:ph type="dt" sz="half" idx="10"/>
          </p:nvPr>
        </p:nvSpPr>
        <p:spPr/>
        <p:txBody>
          <a:bodyPr/>
          <a:lstStyle>
            <a:lvl1pPr>
              <a:defRPr/>
            </a:lvl1pPr>
          </a:lstStyle>
          <a:p>
            <a:fld id="{4C6D694F-6DFB-473E-9B0F-C6F7C16EE313}" type="datetime4">
              <a:rPr lang="sv-SE" smtClean="0"/>
              <a:pPr/>
              <a:t>27 februari 2024</a:t>
            </a:fld>
            <a:endParaRPr lang="sv-SE"/>
          </a:p>
        </p:txBody>
      </p:sp>
      <p:sp>
        <p:nvSpPr>
          <p:cNvPr id="5" name="Platshållare för bildnummer 4"/>
          <p:cNvSpPr>
            <a:spLocks noGrp="1"/>
          </p:cNvSpPr>
          <p:nvPr>
            <p:ph type="sldNum" sz="quarter" idx="12"/>
          </p:nvPr>
        </p:nvSpPr>
        <p:spPr/>
        <p:txBody>
          <a:bodyPr/>
          <a:lstStyle>
            <a:lvl1pPr>
              <a:defRPr/>
            </a:lvl1pPr>
          </a:lstStyle>
          <a:p>
            <a:fld id="{F62672A2-7A6E-4D96-9253-F8CDFE0E8C67}" type="slidenum">
              <a:rPr lang="sv-SE" smtClean="0"/>
              <a:pPr/>
              <a:t>‹#›</a:t>
            </a:fld>
            <a:endParaRPr lang="sv-SE"/>
          </a:p>
        </p:txBody>
      </p:sp>
    </p:spTree>
    <p:extLst>
      <p:ext uri="{BB962C8B-B14F-4D97-AF65-F5344CB8AC3E}">
        <p14:creationId xmlns:p14="http://schemas.microsoft.com/office/powerpoint/2010/main" val="23755153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ubrik + 1 innehåll och 1 bild">
    <p:spTree>
      <p:nvGrpSpPr>
        <p:cNvPr id="1" name=""/>
        <p:cNvGrpSpPr/>
        <p:nvPr/>
      </p:nvGrpSpPr>
      <p:grpSpPr>
        <a:xfrm>
          <a:off x="0" y="0"/>
          <a:ext cx="0" cy="0"/>
          <a:chOff x="0" y="0"/>
          <a:chExt cx="0" cy="0"/>
        </a:xfrm>
      </p:grpSpPr>
      <p:sp>
        <p:nvSpPr>
          <p:cNvPr id="12" name="Rectangle 2">
            <a:extLst>
              <a:ext uri="{FF2B5EF4-FFF2-40B4-BE49-F238E27FC236}">
                <a16:creationId xmlns:a16="http://schemas.microsoft.com/office/drawing/2014/main" id="{6C309769-9796-3F4C-16EC-30D95F72728F}"/>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3" name="Rectangle 3">
            <a:extLst>
              <a:ext uri="{FF2B5EF4-FFF2-40B4-BE49-F238E27FC236}">
                <a16:creationId xmlns:a16="http://schemas.microsoft.com/office/drawing/2014/main" id="{0AA63C4E-0A70-530E-97DF-2D2B5352F878}"/>
              </a:ext>
            </a:extLst>
          </p:cNvPr>
          <p:cNvSpPr>
            <a:spLocks noGrp="1" noChangeArrowheads="1"/>
          </p:cNvSpPr>
          <p:nvPr>
            <p:ph idx="15"/>
          </p:nvPr>
        </p:nvSpPr>
        <p:spPr bwMode="auto">
          <a:xfrm>
            <a:off x="256774" y="1402829"/>
            <a:ext cx="4170039" cy="319019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9" name="Platshållare för bild 8"/>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3" name="Platshållare för sidfot 2">
            <a:extLst>
              <a:ext uri="{FF2B5EF4-FFF2-40B4-BE49-F238E27FC236}">
                <a16:creationId xmlns:a16="http://schemas.microsoft.com/office/drawing/2014/main" id="{B1D2BA1C-0344-BC2E-84D4-95E7F2FD763C}"/>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2" name="Platshållare för datum 1"/>
          <p:cNvSpPr>
            <a:spLocks noGrp="1"/>
          </p:cNvSpPr>
          <p:nvPr>
            <p:ph type="dt" sz="half" idx="10"/>
          </p:nvPr>
        </p:nvSpPr>
        <p:spPr/>
        <p:txBody>
          <a:bodyPr/>
          <a:lstStyle>
            <a:lvl1pPr>
              <a:defRPr/>
            </a:lvl1pPr>
          </a:lstStyle>
          <a:p>
            <a:fld id="{E6FCE75A-EAA4-4123-8930-E04E73635E7B}" type="datetime4">
              <a:rPr lang="sv-SE" smtClean="0"/>
              <a:pPr/>
              <a:t>27 februari 2024</a:t>
            </a:fld>
            <a:endParaRPr lang="sv-SE"/>
          </a:p>
        </p:txBody>
      </p:sp>
      <p:sp>
        <p:nvSpPr>
          <p:cNvPr id="4" name="Platshållare för bildnummer 3"/>
          <p:cNvSpPr>
            <a:spLocks noGrp="1"/>
          </p:cNvSpPr>
          <p:nvPr>
            <p:ph type="sldNum" sz="quarter" idx="12"/>
          </p:nvPr>
        </p:nvSpPr>
        <p:spPr/>
        <p:txBody>
          <a:bodyPr/>
          <a:lstStyle>
            <a:lvl1pPr>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1538443157"/>
      </p:ext>
    </p:extLst>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Rubrik + 2 bilder">
    <p:spTree>
      <p:nvGrpSpPr>
        <p:cNvPr id="1" name=""/>
        <p:cNvGrpSpPr/>
        <p:nvPr/>
      </p:nvGrpSpPr>
      <p:grpSpPr>
        <a:xfrm>
          <a:off x="0" y="0"/>
          <a:ext cx="0" cy="0"/>
          <a:chOff x="0" y="0"/>
          <a:chExt cx="0" cy="0"/>
        </a:xfrm>
      </p:grpSpPr>
      <p:sp>
        <p:nvSpPr>
          <p:cNvPr id="14" name="Rectangle 2">
            <a:extLst>
              <a:ext uri="{FF2B5EF4-FFF2-40B4-BE49-F238E27FC236}">
                <a16:creationId xmlns:a16="http://schemas.microsoft.com/office/drawing/2014/main" id="{6AB09F81-3DF8-1100-91E4-2C1919909396}"/>
              </a:ext>
            </a:extLst>
          </p:cNvPr>
          <p:cNvSpPr>
            <a:spLocks noGrp="1" noChangeArrowheads="1"/>
          </p:cNvSpPr>
          <p:nvPr>
            <p:ph type="title"/>
          </p:nvPr>
        </p:nvSpPr>
        <p:spPr bwMode="auto">
          <a:xfrm>
            <a:off x="255971" y="339502"/>
            <a:ext cx="8632045"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3FD82FFC-1B23-A674-44A1-191C79AE9901}"/>
              </a:ext>
            </a:extLst>
          </p:cNvPr>
          <p:cNvSpPr>
            <a:spLocks noGrp="1"/>
          </p:cNvSpPr>
          <p:nvPr>
            <p:ph type="pic" sz="quarter" idx="14"/>
          </p:nvPr>
        </p:nvSpPr>
        <p:spPr>
          <a:xfrm>
            <a:off x="255971" y="1401312"/>
            <a:ext cx="4170039" cy="3193712"/>
          </a:xfrm>
          <a:noFill/>
        </p:spPr>
        <p:txBody>
          <a:bodyPr/>
          <a:lstStyle>
            <a:lvl1pPr marL="0" indent="0">
              <a:buNone/>
              <a:defRPr sz="1200"/>
            </a:lvl1pPr>
          </a:lstStyle>
          <a:p>
            <a:r>
              <a:rPr lang="sv-SE"/>
              <a:t>Klicka på ikonen för att lägga till en bild</a:t>
            </a:r>
            <a:endParaRPr lang="sv-SE" dirty="0"/>
          </a:p>
        </p:txBody>
      </p:sp>
      <p:sp>
        <p:nvSpPr>
          <p:cNvPr id="17" name="Platshållare för bild 8">
            <a:extLst>
              <a:ext uri="{FF2B5EF4-FFF2-40B4-BE49-F238E27FC236}">
                <a16:creationId xmlns:a16="http://schemas.microsoft.com/office/drawing/2014/main" id="{B77B4236-39CD-6B89-BB50-2F4E1D754B47}"/>
              </a:ext>
            </a:extLst>
          </p:cNvPr>
          <p:cNvSpPr>
            <a:spLocks noGrp="1"/>
          </p:cNvSpPr>
          <p:nvPr>
            <p:ph type="pic" sz="quarter" idx="13"/>
          </p:nvPr>
        </p:nvSpPr>
        <p:spPr>
          <a:xfrm>
            <a:off x="4711200" y="1404631"/>
            <a:ext cx="4170040" cy="3188389"/>
          </a:xfrm>
          <a:noFill/>
        </p:spPr>
        <p:txBody>
          <a:bodyPr/>
          <a:lstStyle>
            <a:lvl1pPr marL="0" indent="0">
              <a:buNone/>
              <a:defRPr sz="1200"/>
            </a:lvl1pPr>
          </a:lstStyle>
          <a:p>
            <a:r>
              <a:rPr lang="sv-SE"/>
              <a:t>Klicka på ikonen för att lägga till en bild</a:t>
            </a:r>
            <a:endParaRPr lang="sv-SE" dirty="0"/>
          </a:p>
        </p:txBody>
      </p:sp>
      <p:sp>
        <p:nvSpPr>
          <p:cNvPr id="2" name="Platshållare för sidfot 2">
            <a:extLst>
              <a:ext uri="{FF2B5EF4-FFF2-40B4-BE49-F238E27FC236}">
                <a16:creationId xmlns:a16="http://schemas.microsoft.com/office/drawing/2014/main" id="{372DAC4F-41A4-C8F3-1E26-84893299D9BA}"/>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5" name="Platshållare för datum 4"/>
          <p:cNvSpPr>
            <a:spLocks noGrp="1"/>
          </p:cNvSpPr>
          <p:nvPr>
            <p:ph type="dt" sz="half" idx="10"/>
          </p:nvPr>
        </p:nvSpPr>
        <p:spPr/>
        <p:txBody>
          <a:bodyPr/>
          <a:lstStyle>
            <a:lvl1pPr>
              <a:defRPr/>
            </a:lvl1pPr>
          </a:lstStyle>
          <a:p>
            <a:fld id="{E9AD4C84-4EA5-437F-A12A-61931E0C0F5F}" type="datetime4">
              <a:rPr lang="sv-SE" smtClean="0"/>
              <a:pPr/>
              <a:t>27 februari 2024</a:t>
            </a:fld>
            <a:endParaRPr lang="sv-SE"/>
          </a:p>
        </p:txBody>
      </p:sp>
      <p:sp>
        <p:nvSpPr>
          <p:cNvPr id="7" name="Platshållare för bildnummer 6"/>
          <p:cNvSpPr>
            <a:spLocks noGrp="1"/>
          </p:cNvSpPr>
          <p:nvPr>
            <p:ph type="sldNum" sz="quarter" idx="12"/>
          </p:nvPr>
        </p:nvSpPr>
        <p:spPr/>
        <p:txBody>
          <a:bodyPr/>
          <a:lstStyle>
            <a:lvl1pPr>
              <a:defRPr/>
            </a:lvl1pPr>
          </a:lstStyle>
          <a:p>
            <a:fld id="{73E6EECC-44D8-4442-87AA-D47F74CC81A2}" type="slidenum">
              <a:rPr lang="sv-SE" smtClean="0"/>
              <a:pPr/>
              <a:t>‹#›</a:t>
            </a:fld>
            <a:endParaRPr lang="sv-SE"/>
          </a:p>
        </p:txBody>
      </p:sp>
    </p:spTree>
    <p:extLst>
      <p:ext uri="{BB962C8B-B14F-4D97-AF65-F5344CB8AC3E}">
        <p14:creationId xmlns:p14="http://schemas.microsoft.com/office/powerpoint/2010/main" val="11943813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Rubrik + 2 bilder m bildtext">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16" name="Platshållare för bild 8">
            <a:extLst>
              <a:ext uri="{FF2B5EF4-FFF2-40B4-BE49-F238E27FC236}">
                <a16:creationId xmlns:a16="http://schemas.microsoft.com/office/drawing/2014/main" id="{7BE79847-3291-90D5-271A-D29202B99564}"/>
              </a:ext>
            </a:extLst>
          </p:cNvPr>
          <p:cNvSpPr>
            <a:spLocks noGrp="1"/>
          </p:cNvSpPr>
          <p:nvPr>
            <p:ph type="pic" sz="quarter" idx="14"/>
          </p:nvPr>
        </p:nvSpPr>
        <p:spPr>
          <a:xfrm>
            <a:off x="255971" y="1401312"/>
            <a:ext cx="4170039" cy="2520145"/>
          </a:xfrm>
          <a:noFill/>
        </p:spPr>
        <p:txBody>
          <a:bodyPr/>
          <a:lstStyle>
            <a:lvl1pPr marL="0" indent="0">
              <a:buNone/>
              <a:defRPr sz="1200"/>
            </a:lvl1pPr>
          </a:lstStyle>
          <a:p>
            <a:r>
              <a:rPr lang="sv-SE"/>
              <a:t>Klicka på ikonen för att lägga till en bild</a:t>
            </a:r>
            <a:endParaRPr lang="sv-SE" dirty="0"/>
          </a:p>
        </p:txBody>
      </p:sp>
      <p:sp>
        <p:nvSpPr>
          <p:cNvPr id="10" name="Platshållare för text 9"/>
          <p:cNvSpPr>
            <a:spLocks noGrp="1"/>
          </p:cNvSpPr>
          <p:nvPr>
            <p:ph type="body" sz="quarter" idx="15"/>
          </p:nvPr>
        </p:nvSpPr>
        <p:spPr>
          <a:xfrm>
            <a:off x="255971" y="4016459"/>
            <a:ext cx="4170039" cy="578499"/>
          </a:xfrm>
        </p:spPr>
        <p:txBody>
          <a:bodyPr/>
          <a:lstStyle>
            <a:lvl1pPr marL="0" indent="0">
              <a:buNone/>
              <a:defRPr sz="1600"/>
            </a:lvl1pPr>
          </a:lstStyle>
          <a:p>
            <a:pPr lvl="0"/>
            <a:r>
              <a:rPr lang="sv-SE"/>
              <a:t>Klicka här för att ändra format på bakgrundstexten</a:t>
            </a:r>
          </a:p>
        </p:txBody>
      </p:sp>
      <p:sp>
        <p:nvSpPr>
          <p:cNvPr id="17" name="Platshållare för bild 8">
            <a:extLst>
              <a:ext uri="{FF2B5EF4-FFF2-40B4-BE49-F238E27FC236}">
                <a16:creationId xmlns:a16="http://schemas.microsoft.com/office/drawing/2014/main" id="{51EDCC40-6A50-9720-12C6-44227A23E1A9}"/>
              </a:ext>
            </a:extLst>
          </p:cNvPr>
          <p:cNvSpPr>
            <a:spLocks noGrp="1"/>
          </p:cNvSpPr>
          <p:nvPr>
            <p:ph type="pic" sz="quarter" idx="13"/>
          </p:nvPr>
        </p:nvSpPr>
        <p:spPr>
          <a:xfrm>
            <a:off x="4711200" y="1404632"/>
            <a:ext cx="4170040" cy="2516826"/>
          </a:xfrm>
          <a:noFill/>
        </p:spPr>
        <p:txBody>
          <a:bodyPr/>
          <a:lstStyle>
            <a:lvl1pPr marL="0" indent="0">
              <a:buNone/>
              <a:defRPr sz="1200"/>
            </a:lvl1pPr>
          </a:lstStyle>
          <a:p>
            <a:r>
              <a:rPr lang="sv-SE"/>
              <a:t>Klicka på ikonen för att lägga till en bild</a:t>
            </a:r>
            <a:endParaRPr lang="sv-SE" dirty="0"/>
          </a:p>
        </p:txBody>
      </p:sp>
      <p:sp>
        <p:nvSpPr>
          <p:cNvPr id="11" name="Platshållare för text 9"/>
          <p:cNvSpPr>
            <a:spLocks noGrp="1"/>
          </p:cNvSpPr>
          <p:nvPr>
            <p:ph type="body" sz="quarter" idx="16"/>
          </p:nvPr>
        </p:nvSpPr>
        <p:spPr>
          <a:xfrm>
            <a:off x="4711200" y="4016459"/>
            <a:ext cx="4170039" cy="574675"/>
          </a:xfrm>
        </p:spPr>
        <p:txBody>
          <a:bodyPr/>
          <a:lstStyle>
            <a:lvl1pPr marL="0" indent="0">
              <a:buNone/>
              <a:defRPr sz="1600"/>
            </a:lvl1pPr>
          </a:lstStyle>
          <a:p>
            <a:pPr lvl="0"/>
            <a:r>
              <a:rPr lang="sv-SE"/>
              <a:t>Klicka här för att ändra format på bakgrundstexten</a:t>
            </a:r>
          </a:p>
        </p:txBody>
      </p:sp>
      <p:sp>
        <p:nvSpPr>
          <p:cNvPr id="4" name="Platshållare för sidfot 2">
            <a:extLst>
              <a:ext uri="{FF2B5EF4-FFF2-40B4-BE49-F238E27FC236}">
                <a16:creationId xmlns:a16="http://schemas.microsoft.com/office/drawing/2014/main" id="{D069920A-1206-9BEB-B428-2FE026E7B3E3}"/>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rgbClr val="4F0433"/>
                </a:solidFill>
                <a:latin typeface="+mn-lt"/>
              </a:defRPr>
            </a:lvl1pPr>
          </a:lstStyle>
          <a:p>
            <a:endParaRPr lang="sv-SE" dirty="0"/>
          </a:p>
        </p:txBody>
      </p:sp>
      <p:sp>
        <p:nvSpPr>
          <p:cNvPr id="3" name="Platshållare för datum 2"/>
          <p:cNvSpPr>
            <a:spLocks noGrp="1"/>
          </p:cNvSpPr>
          <p:nvPr>
            <p:ph type="dt" sz="half" idx="10"/>
          </p:nvPr>
        </p:nvSpPr>
        <p:spPr/>
        <p:txBody>
          <a:bodyPr/>
          <a:lstStyle/>
          <a:p>
            <a:fld id="{E6FCE75A-EAA4-4123-8930-E04E73635E7B}" type="datetime4">
              <a:rPr lang="sv-SE" smtClean="0"/>
              <a:pPr/>
              <a:t>27 februari 2024</a:t>
            </a:fld>
            <a:endParaRPr lang="sv-SE"/>
          </a:p>
        </p:txBody>
      </p:sp>
      <p:sp>
        <p:nvSpPr>
          <p:cNvPr id="5" name="Platshållare för bildnummer 4"/>
          <p:cNvSpPr>
            <a:spLocks noGrp="1"/>
          </p:cNvSpPr>
          <p:nvPr>
            <p:ph type="sldNum" sz="quarter" idx="12"/>
          </p:nvPr>
        </p:nvSpPr>
        <p:spPr/>
        <p:txBody>
          <a:bodyPr/>
          <a:lstStyle/>
          <a:p>
            <a:fld id="{B5C8723E-5A40-4F9A-B83B-0F0B7FEF2706}" type="slidenum">
              <a:rPr lang="sv-SE" smtClean="0"/>
              <a:pPr/>
              <a:t>‹#›</a:t>
            </a:fld>
            <a:endParaRPr lang="sv-SE"/>
          </a:p>
        </p:txBody>
      </p:sp>
    </p:spTree>
    <p:extLst>
      <p:ext uri="{BB962C8B-B14F-4D97-AF65-F5344CB8AC3E}">
        <p14:creationId xmlns:p14="http://schemas.microsoft.com/office/powerpoint/2010/main" val="21199025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55983" y="339502"/>
            <a:ext cx="8625257" cy="857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bakgrundsrubriken</a:t>
            </a:r>
          </a:p>
        </p:txBody>
      </p:sp>
      <p:sp>
        <p:nvSpPr>
          <p:cNvPr id="1027" name="Rectangle 3"/>
          <p:cNvSpPr>
            <a:spLocks noGrp="1" noChangeArrowheads="1"/>
          </p:cNvSpPr>
          <p:nvPr>
            <p:ph type="body" idx="1"/>
          </p:nvPr>
        </p:nvSpPr>
        <p:spPr bwMode="auto">
          <a:xfrm>
            <a:off x="255983" y="1402830"/>
            <a:ext cx="8630513" cy="31851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3" name="Platshållare för sidfot 2">
            <a:extLst>
              <a:ext uri="{FF2B5EF4-FFF2-40B4-BE49-F238E27FC236}">
                <a16:creationId xmlns:a16="http://schemas.microsoft.com/office/drawing/2014/main" id="{C2080A6F-57B1-B9B7-BFFB-9C38D4F13FE6}"/>
              </a:ext>
            </a:extLst>
          </p:cNvPr>
          <p:cNvSpPr>
            <a:spLocks noGrp="1"/>
          </p:cNvSpPr>
          <p:nvPr>
            <p:ph type="ftr" sz="quarter" idx="3"/>
          </p:nvPr>
        </p:nvSpPr>
        <p:spPr>
          <a:xfrm>
            <a:off x="255983" y="4790351"/>
            <a:ext cx="2155777" cy="171450"/>
          </a:xfrm>
          <a:prstGeom prst="rect">
            <a:avLst/>
          </a:prstGeom>
        </p:spPr>
        <p:txBody>
          <a:bodyPr vert="horz" lIns="91440" tIns="45720" rIns="91440" bIns="45720" rtlCol="0" anchor="ctr"/>
          <a:lstStyle>
            <a:lvl1pPr algn="l">
              <a:tabLst/>
              <a:defRPr sz="800">
                <a:solidFill>
                  <a:schemeClr val="accent1"/>
                </a:solidFill>
                <a:latin typeface="+mn-lt"/>
              </a:defRPr>
            </a:lvl1pPr>
          </a:lstStyle>
          <a:p>
            <a:endParaRPr lang="sv-SE" dirty="0"/>
          </a:p>
        </p:txBody>
      </p:sp>
      <p:sp>
        <p:nvSpPr>
          <p:cNvPr id="1028" name="Rectangle 4"/>
          <p:cNvSpPr>
            <a:spLocks noGrp="1" noChangeArrowheads="1"/>
          </p:cNvSpPr>
          <p:nvPr>
            <p:ph type="dt" sz="half" idx="2"/>
          </p:nvPr>
        </p:nvSpPr>
        <p:spPr bwMode="auto">
          <a:xfrm>
            <a:off x="6623447" y="4788233"/>
            <a:ext cx="19050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a:solidFill>
                  <a:schemeClr val="accent1"/>
                </a:solidFill>
                <a:latin typeface="+mn-lt"/>
              </a:defRPr>
            </a:lvl1pPr>
          </a:lstStyle>
          <a:p>
            <a:fld id="{E6FCE75A-EAA4-4123-8930-E04E73635E7B}" type="datetime4">
              <a:rPr lang="sv-SE" smtClean="0"/>
              <a:pPr/>
              <a:t>27 februari 2024</a:t>
            </a:fld>
            <a:endParaRPr lang="sv-SE"/>
          </a:p>
        </p:txBody>
      </p:sp>
      <p:sp>
        <p:nvSpPr>
          <p:cNvPr id="1030" name="Rectangle 6"/>
          <p:cNvSpPr>
            <a:spLocks noGrp="1" noChangeArrowheads="1"/>
          </p:cNvSpPr>
          <p:nvPr>
            <p:ph type="sldNum" sz="quarter" idx="4"/>
          </p:nvPr>
        </p:nvSpPr>
        <p:spPr bwMode="auto">
          <a:xfrm>
            <a:off x="8299847" y="4788233"/>
            <a:ext cx="685800" cy="171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800" b="0">
                <a:solidFill>
                  <a:schemeClr val="accent1"/>
                </a:solidFill>
                <a:latin typeface="+mn-lt"/>
              </a:defRPr>
            </a:lvl1pPr>
          </a:lstStyle>
          <a:p>
            <a:fld id="{B5C8723E-5A40-4F9A-B83B-0F0B7FEF2706}" type="slidenum">
              <a:rPr lang="sv-SE" smtClean="0"/>
              <a:pPr/>
              <a:t>‹#›</a:t>
            </a:fld>
            <a:endParaRPr lang="sv-SE"/>
          </a:p>
        </p:txBody>
      </p:sp>
    </p:spTree>
    <p:extLst>
      <p:ext uri="{BB962C8B-B14F-4D97-AF65-F5344CB8AC3E}">
        <p14:creationId xmlns:p14="http://schemas.microsoft.com/office/powerpoint/2010/main" val="1844011384"/>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 id="2147483650" r:id="rId13"/>
    <p:sldLayoutId id="2147483654" r:id="rId14"/>
    <p:sldLayoutId id="2147483655" r:id="rId15"/>
    <p:sldLayoutId id="2147483657" r:id="rId16"/>
    <p:sldLayoutId id="2147483658" r:id="rId17"/>
  </p:sldLayoutIdLst>
  <p:hf hdr="0"/>
  <p:txStyles>
    <p:titleStyle>
      <a:lvl1pPr algn="l" rtl="0" eaLnBrk="1" fontAlgn="base" hangingPunct="1">
        <a:spcBef>
          <a:spcPct val="0"/>
        </a:spcBef>
        <a:spcAft>
          <a:spcPct val="0"/>
        </a:spcAft>
        <a:defRPr sz="2800" b="0" spc="-50" baseline="0">
          <a:solidFill>
            <a:schemeClr val="accent1"/>
          </a:solidFill>
          <a:latin typeface="+mj-lt"/>
          <a:ea typeface="+mj-ea"/>
          <a:cs typeface="+mj-cs"/>
        </a:defRPr>
      </a:lvl1pPr>
      <a:lvl2pPr algn="l" rtl="0" eaLnBrk="1" fontAlgn="base" hangingPunct="1">
        <a:spcBef>
          <a:spcPct val="0"/>
        </a:spcBef>
        <a:spcAft>
          <a:spcPct val="0"/>
        </a:spcAft>
        <a:defRPr sz="2800" b="1">
          <a:solidFill>
            <a:schemeClr val="accent1"/>
          </a:solidFill>
          <a:latin typeface="Arial" charset="0"/>
        </a:defRPr>
      </a:lvl2pPr>
      <a:lvl3pPr algn="l" rtl="0" eaLnBrk="1" fontAlgn="base" hangingPunct="1">
        <a:spcBef>
          <a:spcPct val="0"/>
        </a:spcBef>
        <a:spcAft>
          <a:spcPct val="0"/>
        </a:spcAft>
        <a:defRPr sz="2800" b="1">
          <a:solidFill>
            <a:schemeClr val="accent1"/>
          </a:solidFill>
          <a:latin typeface="Arial" charset="0"/>
        </a:defRPr>
      </a:lvl3pPr>
      <a:lvl4pPr algn="l" rtl="0" eaLnBrk="1" fontAlgn="base" hangingPunct="1">
        <a:spcBef>
          <a:spcPct val="0"/>
        </a:spcBef>
        <a:spcAft>
          <a:spcPct val="0"/>
        </a:spcAft>
        <a:defRPr sz="2800" b="1">
          <a:solidFill>
            <a:schemeClr val="accent1"/>
          </a:solidFill>
          <a:latin typeface="Arial" charset="0"/>
        </a:defRPr>
      </a:lvl4pPr>
      <a:lvl5pPr algn="l" rtl="0" eaLnBrk="1" fontAlgn="base" hangingPunct="1">
        <a:spcBef>
          <a:spcPct val="0"/>
        </a:spcBef>
        <a:spcAft>
          <a:spcPct val="0"/>
        </a:spcAft>
        <a:defRPr sz="2800" b="1">
          <a:solidFill>
            <a:schemeClr val="accent1"/>
          </a:solidFill>
          <a:latin typeface="Arial" charset="0"/>
        </a:defRPr>
      </a:lvl5pPr>
      <a:lvl6pPr marL="457200" algn="l" rtl="0" eaLnBrk="1" fontAlgn="base" hangingPunct="1">
        <a:spcBef>
          <a:spcPct val="0"/>
        </a:spcBef>
        <a:spcAft>
          <a:spcPct val="0"/>
        </a:spcAft>
        <a:defRPr sz="2800" b="1">
          <a:solidFill>
            <a:schemeClr val="accent1"/>
          </a:solidFill>
          <a:latin typeface="Arial" charset="0"/>
        </a:defRPr>
      </a:lvl6pPr>
      <a:lvl7pPr marL="914400" algn="l" rtl="0" eaLnBrk="1" fontAlgn="base" hangingPunct="1">
        <a:spcBef>
          <a:spcPct val="0"/>
        </a:spcBef>
        <a:spcAft>
          <a:spcPct val="0"/>
        </a:spcAft>
        <a:defRPr sz="2800" b="1">
          <a:solidFill>
            <a:schemeClr val="accent1"/>
          </a:solidFill>
          <a:latin typeface="Arial" charset="0"/>
        </a:defRPr>
      </a:lvl7pPr>
      <a:lvl8pPr marL="1371600" algn="l" rtl="0" eaLnBrk="1" fontAlgn="base" hangingPunct="1">
        <a:spcBef>
          <a:spcPct val="0"/>
        </a:spcBef>
        <a:spcAft>
          <a:spcPct val="0"/>
        </a:spcAft>
        <a:defRPr sz="2800" b="1">
          <a:solidFill>
            <a:schemeClr val="accent1"/>
          </a:solidFill>
          <a:latin typeface="Arial" charset="0"/>
        </a:defRPr>
      </a:lvl8pPr>
      <a:lvl9pPr marL="1828800" algn="l" rtl="0" eaLnBrk="1" fontAlgn="base" hangingPunct="1">
        <a:spcBef>
          <a:spcPct val="0"/>
        </a:spcBef>
        <a:spcAft>
          <a:spcPct val="0"/>
        </a:spcAft>
        <a:defRPr sz="2800" b="1">
          <a:solidFill>
            <a:schemeClr val="accent1"/>
          </a:solidFill>
          <a:latin typeface="Arial" charset="0"/>
        </a:defRPr>
      </a:lvl9pPr>
    </p:titleStyle>
    <p:bodyStyle>
      <a:lvl1pPr marL="342900" indent="-342900" algn="l" rtl="0" eaLnBrk="1" fontAlgn="base" hangingPunct="1">
        <a:spcBef>
          <a:spcPct val="20000"/>
        </a:spcBef>
        <a:spcAft>
          <a:spcPct val="0"/>
        </a:spcAft>
        <a:buClr>
          <a:schemeClr val="accent1"/>
        </a:buClr>
        <a:buFont typeface="Arial" panose="020B0604020202020204" pitchFamily="34" charset="0"/>
        <a:buChar char="•"/>
        <a:defRPr sz="18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charset="2"/>
        <a:buChar char="à"/>
        <a:defRPr sz="1600">
          <a:solidFill>
            <a:schemeClr val="tx1"/>
          </a:solidFill>
          <a:latin typeface="+mn-lt"/>
        </a:defRPr>
      </a:lvl2pPr>
      <a:lvl3pPr marL="1143000" indent="-228600" algn="l" rtl="0" eaLnBrk="1" fontAlgn="base" hangingPunct="1">
        <a:spcBef>
          <a:spcPct val="20000"/>
        </a:spcBef>
        <a:spcAft>
          <a:spcPct val="0"/>
        </a:spcAft>
        <a:buClr>
          <a:schemeClr val="accent1"/>
        </a:buClr>
        <a:buFont typeface="Arial" panose="020B0604020202020204" pitchFamily="34" charset="0"/>
        <a:buChar char="•"/>
        <a:defRPr sz="1400">
          <a:solidFill>
            <a:schemeClr val="tx1"/>
          </a:solidFill>
          <a:latin typeface="+mn-lt"/>
        </a:defRPr>
      </a:lvl3pPr>
      <a:lvl4pPr marL="1600200" indent="-228600" algn="l" rtl="0" eaLnBrk="1" fontAlgn="base" hangingPunct="1">
        <a:spcBef>
          <a:spcPct val="20000"/>
        </a:spcBef>
        <a:spcAft>
          <a:spcPct val="0"/>
        </a:spcAft>
        <a:buClr>
          <a:schemeClr val="accent1"/>
        </a:buClr>
        <a:buFont typeface="Wingdings" charset="2"/>
        <a:buChar char="à"/>
        <a:defRPr sz="1200">
          <a:solidFill>
            <a:schemeClr val="tx1"/>
          </a:solidFill>
          <a:latin typeface="+mn-lt"/>
        </a:defRPr>
      </a:lvl4pPr>
      <a:lvl5pPr marL="2057400" indent="-228600" algn="l" rtl="0" eaLnBrk="1" fontAlgn="base" hangingPunct="1">
        <a:spcBef>
          <a:spcPct val="20000"/>
        </a:spcBef>
        <a:spcAft>
          <a:spcPct val="0"/>
        </a:spcAft>
        <a:buClr>
          <a:schemeClr val="accent1"/>
        </a:buClr>
        <a:buFont typeface="Wingdings" charset="2"/>
        <a:defRPr sz="180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Wingdings" charset="2"/>
        <a:defRPr sz="2000">
          <a:solidFill>
            <a:schemeClr val="tx1"/>
          </a:solidFill>
          <a:latin typeface="+mn-lt"/>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162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3.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3.xml"/><Relationship Id="rId4" Type="http://schemas.openxmlformats.org/officeDocument/2006/relationships/chart" Target="../charts/chart2.xml"/></Relationships>
</file>

<file path=ppt/slides/_rels/slide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ctrTitle"/>
          </p:nvPr>
        </p:nvSpPr>
        <p:spPr/>
        <p:txBody>
          <a:bodyPr/>
          <a:lstStyle/>
          <a:p>
            <a:r>
              <a:rPr lang="sv-SE" dirty="0"/>
              <a:t>Karolinska Institutet</a:t>
            </a:r>
          </a:p>
        </p:txBody>
      </p:sp>
      <p:sp>
        <p:nvSpPr>
          <p:cNvPr id="2" name="Underrubrik 1">
            <a:extLst>
              <a:ext uri="{FF2B5EF4-FFF2-40B4-BE49-F238E27FC236}">
                <a16:creationId xmlns:a16="http://schemas.microsoft.com/office/drawing/2014/main" id="{5E886BE3-5D01-4CD4-BD99-F0994E4D6DE5}"/>
              </a:ext>
            </a:extLst>
          </p:cNvPr>
          <p:cNvSpPr>
            <a:spLocks noGrp="1"/>
          </p:cNvSpPr>
          <p:nvPr>
            <p:ph type="subTitle" idx="1"/>
          </p:nvPr>
        </p:nvSpPr>
        <p:spPr/>
        <p:txBody>
          <a:bodyPr/>
          <a:lstStyle/>
          <a:p>
            <a:r>
              <a:rPr lang="sv-SE" dirty="0"/>
              <a:t>I siffror 2023</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BF635ECD-49E6-F2EC-9F4D-645C92464F34}"/>
              </a:ext>
            </a:extLst>
          </p:cNvPr>
          <p:cNvSpPr>
            <a:spLocks noGrp="1"/>
          </p:cNvSpPr>
          <p:nvPr>
            <p:ph type="title"/>
          </p:nvPr>
        </p:nvSpPr>
        <p:spPr>
          <a:xfrm>
            <a:off x="255971" y="339502"/>
            <a:ext cx="8492493" cy="857250"/>
          </a:xfrm>
        </p:spPr>
        <p:txBody>
          <a:bodyPr/>
          <a:lstStyle/>
          <a:p>
            <a:r>
              <a:rPr lang="sv-SE" dirty="0"/>
              <a:t>KI i siffror</a:t>
            </a:r>
          </a:p>
        </p:txBody>
      </p:sp>
      <p:sp>
        <p:nvSpPr>
          <p:cNvPr id="19" name="textruta 18">
            <a:extLst>
              <a:ext uri="{FF2B5EF4-FFF2-40B4-BE49-F238E27FC236}">
                <a16:creationId xmlns:a16="http://schemas.microsoft.com/office/drawing/2014/main" id="{00704C6C-1B8D-4FC2-8477-7D04194D02F4}"/>
              </a:ext>
            </a:extLst>
          </p:cNvPr>
          <p:cNvSpPr txBox="1"/>
          <p:nvPr/>
        </p:nvSpPr>
        <p:spPr>
          <a:xfrm>
            <a:off x="485535" y="1420033"/>
            <a:ext cx="2732510" cy="1200329"/>
          </a:xfrm>
          <a:prstGeom prst="rect">
            <a:avLst/>
          </a:prstGeom>
          <a:noFill/>
        </p:spPr>
        <p:txBody>
          <a:bodyPr wrap="square" rtlCol="0">
            <a:spAutoFit/>
          </a:bodyPr>
          <a:lstStyle/>
          <a:p>
            <a:r>
              <a:rPr lang="sv-SE" sz="1400" dirty="0" err="1">
                <a:solidFill>
                  <a:schemeClr val="accent1"/>
                </a:solidFill>
                <a:latin typeface="+mj-lt"/>
                <a:cs typeface="Arial" panose="020B0604020202020204" pitchFamily="34" charset="0"/>
              </a:rPr>
              <a:t>Helårssstudenter</a:t>
            </a:r>
            <a:endParaRPr lang="sv-SE" sz="1400" dirty="0">
              <a:solidFill>
                <a:schemeClr val="accent1"/>
              </a:solidFill>
              <a:latin typeface="+mj-lt"/>
            </a:endParaRPr>
          </a:p>
          <a:p>
            <a:r>
              <a:rPr lang="sv-SE" sz="4800" dirty="0">
                <a:solidFill>
                  <a:schemeClr val="accent1"/>
                </a:solidFill>
                <a:latin typeface="+mj-lt"/>
              </a:rPr>
              <a:t>6 722</a:t>
            </a:r>
            <a:r>
              <a:rPr lang="sv-SE" sz="4800" spc="-300" dirty="0">
                <a:solidFill>
                  <a:schemeClr val="accent1"/>
                </a:solidFill>
                <a:latin typeface="+mj-lt"/>
              </a:rPr>
              <a:t> </a:t>
            </a:r>
            <a:r>
              <a:rPr lang="sv-SE" sz="1400" dirty="0">
                <a:solidFill>
                  <a:schemeClr val="accent1"/>
                </a:solidFill>
                <a:latin typeface="+mj-lt"/>
              </a:rPr>
              <a:t>(6 629)</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E8252B3A-11E9-4B75-90EA-4EDAA93FC86C}"/>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76 %</a:t>
            </a:r>
          </a:p>
          <a:p>
            <a:r>
              <a:rPr lang="sv-SE" sz="1000" dirty="0">
                <a:latin typeface="+mj-lt"/>
              </a:rPr>
              <a:t>Kvinnor</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AC11455D-9803-46C1-BACD-37A3CC9EB147}"/>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24 %</a:t>
            </a:r>
          </a:p>
          <a:p>
            <a:pPr algn="r"/>
            <a:r>
              <a:rPr lang="sv-SE" sz="1000" dirty="0">
                <a:latin typeface="+mj-lt"/>
              </a:rPr>
              <a:t>Män</a:t>
            </a:r>
          </a:p>
          <a:p>
            <a:endParaRPr lang="sv-SE" sz="1000" b="1" dirty="0">
              <a:latin typeface="+mj-lt"/>
              <a:cs typeface="Arial" panose="020B0604020202020204" pitchFamily="34" charset="0"/>
            </a:endParaRPr>
          </a:p>
        </p:txBody>
      </p:sp>
      <p:sp>
        <p:nvSpPr>
          <p:cNvPr id="20" name="textruta 19">
            <a:extLst>
              <a:ext uri="{FF2B5EF4-FFF2-40B4-BE49-F238E27FC236}">
                <a16:creationId xmlns:a16="http://schemas.microsoft.com/office/drawing/2014/main" id="{D34A79E6-3DA6-4011-895C-6739CDECC44B}"/>
              </a:ext>
            </a:extLst>
          </p:cNvPr>
          <p:cNvSpPr txBox="1"/>
          <p:nvPr/>
        </p:nvSpPr>
        <p:spPr>
          <a:xfrm>
            <a:off x="5940152" y="1419622"/>
            <a:ext cx="2732510" cy="1200329"/>
          </a:xfrm>
          <a:prstGeom prst="rect">
            <a:avLst/>
          </a:prstGeom>
          <a:noFill/>
        </p:spPr>
        <p:txBody>
          <a:bodyPr wrap="square" rtlCol="0">
            <a:spAutoFit/>
          </a:bodyPr>
          <a:lstStyle/>
          <a:p>
            <a:pPr algn="r"/>
            <a:r>
              <a:rPr lang="sv-SE" sz="1400" dirty="0">
                <a:solidFill>
                  <a:schemeClr val="accent1"/>
                </a:solidFill>
                <a:latin typeface="+mj-lt"/>
                <a:cs typeface="Arial" panose="020B0604020202020204" pitchFamily="34" charset="0"/>
              </a:rPr>
              <a:t>Examina</a:t>
            </a:r>
            <a:endParaRPr lang="sv-SE" sz="1400" dirty="0">
              <a:solidFill>
                <a:schemeClr val="accent1"/>
              </a:solidFill>
              <a:latin typeface="+mj-lt"/>
            </a:endParaRPr>
          </a:p>
          <a:p>
            <a:pPr algn="r"/>
            <a:r>
              <a:rPr lang="sv-SE" sz="4800" dirty="0">
                <a:solidFill>
                  <a:schemeClr val="accent1"/>
                </a:solidFill>
                <a:latin typeface="+mj-lt"/>
              </a:rPr>
              <a:t>2 794</a:t>
            </a:r>
            <a:r>
              <a:rPr lang="sv-SE" sz="4800" spc="-300" dirty="0">
                <a:solidFill>
                  <a:schemeClr val="accent1"/>
                </a:solidFill>
                <a:latin typeface="+mj-lt"/>
              </a:rPr>
              <a:t> </a:t>
            </a:r>
            <a:r>
              <a:rPr lang="sv-SE" sz="1400" dirty="0">
                <a:solidFill>
                  <a:schemeClr val="accent1"/>
                </a:solidFill>
                <a:latin typeface="+mj-lt"/>
              </a:rPr>
              <a:t>(2 757)</a:t>
            </a:r>
          </a:p>
          <a:p>
            <a:pPr algn="r"/>
            <a:endParaRPr lang="sv-SE" sz="1000" b="1" dirty="0">
              <a:solidFill>
                <a:schemeClr val="accent1"/>
              </a:solidFill>
              <a:latin typeface="+mj-lt"/>
              <a:cs typeface="Arial" panose="020B0604020202020204" pitchFamily="34" charset="0"/>
            </a:endParaRPr>
          </a:p>
        </p:txBody>
      </p:sp>
      <p:sp>
        <p:nvSpPr>
          <p:cNvPr id="6" name="Rektangel 5">
            <a:extLst>
              <a:ext uri="{FF2B5EF4-FFF2-40B4-BE49-F238E27FC236}">
                <a16:creationId xmlns:a16="http://schemas.microsoft.com/office/drawing/2014/main" id="{9780805F-A37F-4397-9E8F-38F01E9F6D1D}"/>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21" name="textruta 20">
            <a:extLst>
              <a:ext uri="{FF2B5EF4-FFF2-40B4-BE49-F238E27FC236}">
                <a16:creationId xmlns:a16="http://schemas.microsoft.com/office/drawing/2014/main" id="{76B1740A-22D2-4923-AE68-3E7F14B89A05}"/>
              </a:ext>
            </a:extLst>
          </p:cNvPr>
          <p:cNvSpPr txBox="1"/>
          <p:nvPr/>
        </p:nvSpPr>
        <p:spPr>
          <a:xfrm>
            <a:off x="475703" y="2583365"/>
            <a:ext cx="2732510" cy="1938992"/>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Forskarstuderande</a:t>
            </a:r>
            <a:endParaRPr lang="sv-SE" sz="1400" dirty="0">
              <a:solidFill>
                <a:schemeClr val="accent1"/>
              </a:solidFill>
              <a:latin typeface="+mj-lt"/>
            </a:endParaRPr>
          </a:p>
          <a:p>
            <a:r>
              <a:rPr lang="sv-SE" sz="4800" dirty="0">
                <a:solidFill>
                  <a:schemeClr val="accent1"/>
                </a:solidFill>
                <a:latin typeface="+mj-lt"/>
              </a:rPr>
              <a:t>2 173</a:t>
            </a:r>
            <a:r>
              <a:rPr lang="sv-SE" sz="4800" spc="-300" dirty="0">
                <a:solidFill>
                  <a:schemeClr val="accent1"/>
                </a:solidFill>
                <a:latin typeface="+mj-lt"/>
              </a:rPr>
              <a:t> </a:t>
            </a:r>
            <a:r>
              <a:rPr lang="sv-SE" sz="1400" dirty="0">
                <a:solidFill>
                  <a:schemeClr val="accent1"/>
                </a:solidFill>
                <a:latin typeface="+mj-lt"/>
              </a:rPr>
              <a:t>(2 163)</a:t>
            </a:r>
          </a:p>
          <a:p>
            <a:r>
              <a:rPr lang="sv-SE" sz="4800" dirty="0">
                <a:solidFill>
                  <a:schemeClr val="accent1"/>
                </a:solidFill>
                <a:latin typeface="+mj-lt"/>
              </a:rPr>
              <a:t> </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9" name="textruta 28">
            <a:extLst>
              <a:ext uri="{FF2B5EF4-FFF2-40B4-BE49-F238E27FC236}">
                <a16:creationId xmlns:a16="http://schemas.microsoft.com/office/drawing/2014/main" id="{2B74690A-CF1B-43A5-8FDF-16EBDE6FF07E}"/>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64 %</a:t>
            </a:r>
          </a:p>
          <a:p>
            <a:r>
              <a:rPr lang="sv-SE" sz="1000" dirty="0">
                <a:latin typeface="+mj-lt"/>
              </a:rPr>
              <a:t>Kvinnor</a:t>
            </a:r>
          </a:p>
          <a:p>
            <a:endParaRPr lang="sv-SE" sz="1000" b="1" dirty="0">
              <a:latin typeface="+mj-lt"/>
              <a:cs typeface="Arial" panose="020B0604020202020204" pitchFamily="34" charset="0"/>
            </a:endParaRPr>
          </a:p>
        </p:txBody>
      </p:sp>
      <p:sp>
        <p:nvSpPr>
          <p:cNvPr id="28" name="textruta 27">
            <a:extLst>
              <a:ext uri="{FF2B5EF4-FFF2-40B4-BE49-F238E27FC236}">
                <a16:creationId xmlns:a16="http://schemas.microsoft.com/office/drawing/2014/main" id="{1F341574-E6AE-4CD9-A3EB-73A06C358964}"/>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36 %</a:t>
            </a:r>
          </a:p>
          <a:p>
            <a:pPr algn="r"/>
            <a:r>
              <a:rPr lang="sv-SE" sz="1000" dirty="0">
                <a:latin typeface="+mj-lt"/>
              </a:rPr>
              <a:t>Män</a:t>
            </a:r>
          </a:p>
          <a:p>
            <a:endParaRPr lang="sv-SE" sz="1000" b="1" dirty="0">
              <a:latin typeface="+mj-lt"/>
              <a:cs typeface="Arial" panose="020B0604020202020204" pitchFamily="34" charset="0"/>
            </a:endParaRPr>
          </a:p>
        </p:txBody>
      </p:sp>
      <p:sp>
        <p:nvSpPr>
          <p:cNvPr id="22" name="textruta 21">
            <a:extLst>
              <a:ext uri="{FF2B5EF4-FFF2-40B4-BE49-F238E27FC236}">
                <a16:creationId xmlns:a16="http://schemas.microsoft.com/office/drawing/2014/main" id="{83CA3111-F8B9-4294-BB02-0BE7D988B6BF}"/>
              </a:ext>
            </a:extLst>
          </p:cNvPr>
          <p:cNvSpPr txBox="1"/>
          <p:nvPr/>
        </p:nvSpPr>
        <p:spPr>
          <a:xfrm>
            <a:off x="5940152" y="2575620"/>
            <a:ext cx="2732510" cy="1200329"/>
          </a:xfrm>
          <a:prstGeom prst="rect">
            <a:avLst/>
          </a:prstGeom>
          <a:noFill/>
        </p:spPr>
        <p:txBody>
          <a:bodyPr wrap="square" rtlCol="0">
            <a:spAutoFit/>
          </a:bodyPr>
          <a:lstStyle/>
          <a:p>
            <a:pPr algn="r"/>
            <a:r>
              <a:rPr lang="sv-SE" sz="1400" dirty="0">
                <a:solidFill>
                  <a:schemeClr val="accent1"/>
                </a:solidFill>
                <a:latin typeface="+mj-lt"/>
                <a:cs typeface="Arial" panose="020B0604020202020204" pitchFamily="34" charset="0"/>
              </a:rPr>
              <a:t>Doktorsexamina</a:t>
            </a:r>
            <a:endParaRPr lang="sv-SE" sz="1400" dirty="0">
              <a:solidFill>
                <a:schemeClr val="accent1"/>
              </a:solidFill>
              <a:latin typeface="+mj-lt"/>
            </a:endParaRPr>
          </a:p>
          <a:p>
            <a:pPr algn="r"/>
            <a:r>
              <a:rPr lang="sv-SE" sz="4800" dirty="0">
                <a:solidFill>
                  <a:schemeClr val="accent1"/>
                </a:solidFill>
                <a:latin typeface="+mj-lt"/>
              </a:rPr>
              <a:t>329</a:t>
            </a:r>
            <a:r>
              <a:rPr lang="sv-SE" sz="4800" spc="-300" dirty="0">
                <a:solidFill>
                  <a:schemeClr val="accent1"/>
                </a:solidFill>
                <a:latin typeface="+mj-lt"/>
              </a:rPr>
              <a:t> </a:t>
            </a:r>
            <a:r>
              <a:rPr lang="sv-SE" sz="1400" dirty="0">
                <a:solidFill>
                  <a:schemeClr val="accent1"/>
                </a:solidFill>
                <a:latin typeface="+mj-lt"/>
              </a:rPr>
              <a:t>(390)</a:t>
            </a:r>
          </a:p>
          <a:p>
            <a:pPr algn="r"/>
            <a:endParaRPr lang="sv-SE" sz="1000" b="1" dirty="0">
              <a:solidFill>
                <a:srgbClr val="D40963"/>
              </a:solidFill>
              <a:latin typeface="Arial" panose="020B0604020202020204" pitchFamily="34" charset="0"/>
              <a:cs typeface="Arial" panose="020B0604020202020204" pitchFamily="34" charset="0"/>
            </a:endParaRPr>
          </a:p>
        </p:txBody>
      </p:sp>
      <p:sp>
        <p:nvSpPr>
          <p:cNvPr id="10" name="Platshållare för sidfot 5">
            <a:extLst>
              <a:ext uri="{FF2B5EF4-FFF2-40B4-BE49-F238E27FC236}">
                <a16:creationId xmlns:a16="http://schemas.microsoft.com/office/drawing/2014/main" id="{F147F470-1BF3-2B70-FB27-DC330E4BAED4}"/>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grpSp>
        <p:nvGrpSpPr>
          <p:cNvPr id="34" name="Grupp 33">
            <a:extLst>
              <a:ext uri="{FF2B5EF4-FFF2-40B4-BE49-F238E27FC236}">
                <a16:creationId xmlns:a16="http://schemas.microsoft.com/office/drawing/2014/main" id="{1D63AC47-AA6F-E1DB-FB37-AF5C2A3928DD}"/>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33" name="Ellips 32">
              <a:extLst>
                <a:ext uri="{FF2B5EF4-FFF2-40B4-BE49-F238E27FC236}">
                  <a16:creationId xmlns:a16="http://schemas.microsoft.com/office/drawing/2014/main" id="{F6FA5C12-B7E5-45BD-CBE0-09C4A1F24CFB}"/>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32" name="Grupp 31">
              <a:extLst>
                <a:ext uri="{FF2B5EF4-FFF2-40B4-BE49-F238E27FC236}">
                  <a16:creationId xmlns:a16="http://schemas.microsoft.com/office/drawing/2014/main" id="{0069F616-D59A-4ACB-4C13-812766ECDBA5}"/>
                </a:ext>
              </a:extLst>
            </p:cNvPr>
            <p:cNvGrpSpPr/>
            <p:nvPr/>
          </p:nvGrpSpPr>
          <p:grpSpPr>
            <a:xfrm>
              <a:off x="5984911" y="763748"/>
              <a:ext cx="502365" cy="561330"/>
              <a:chOff x="5633601" y="822761"/>
              <a:chExt cx="957614" cy="1070014"/>
            </a:xfrm>
          </p:grpSpPr>
          <p:pic>
            <p:nvPicPr>
              <p:cNvPr id="12" name="Bild 11" descr="Kvinna med hel fyllning">
                <a:extLst>
                  <a:ext uri="{FF2B5EF4-FFF2-40B4-BE49-F238E27FC236}">
                    <a16:creationId xmlns:a16="http://schemas.microsoft.com/office/drawing/2014/main" id="{9D95F358-F5A2-5721-28D1-A4A44B73C5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18" name="Bild 17" descr="Man med hel fyllning">
                <a:extLst>
                  <a:ext uri="{FF2B5EF4-FFF2-40B4-BE49-F238E27FC236}">
                    <a16:creationId xmlns:a16="http://schemas.microsoft.com/office/drawing/2014/main" id="{A28D3BD1-B345-DEC6-F0C4-794DCB8DB40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51" name="Grupp 50">
            <a:extLst>
              <a:ext uri="{FF2B5EF4-FFF2-40B4-BE49-F238E27FC236}">
                <a16:creationId xmlns:a16="http://schemas.microsoft.com/office/drawing/2014/main" id="{F6CE798D-F3E1-5BF4-FE73-62F272D289B1}"/>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52" name="Ellips 51">
              <a:extLst>
                <a:ext uri="{FF2B5EF4-FFF2-40B4-BE49-F238E27FC236}">
                  <a16:creationId xmlns:a16="http://schemas.microsoft.com/office/drawing/2014/main" id="{B718A3D2-6A51-07D7-02E3-D417436EE8D3}"/>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53" name="Grupp 52">
              <a:extLst>
                <a:ext uri="{FF2B5EF4-FFF2-40B4-BE49-F238E27FC236}">
                  <a16:creationId xmlns:a16="http://schemas.microsoft.com/office/drawing/2014/main" id="{A64E7F29-ACC1-0A30-CEB7-577D7C577A50}"/>
                </a:ext>
              </a:extLst>
            </p:cNvPr>
            <p:cNvGrpSpPr/>
            <p:nvPr/>
          </p:nvGrpSpPr>
          <p:grpSpPr>
            <a:xfrm>
              <a:off x="5984911" y="763748"/>
              <a:ext cx="502365" cy="561330"/>
              <a:chOff x="5633601" y="822761"/>
              <a:chExt cx="957614" cy="1070014"/>
            </a:xfrm>
          </p:grpSpPr>
          <p:pic>
            <p:nvPicPr>
              <p:cNvPr id="54" name="Bild 53" descr="Kvinna med hel fyllning">
                <a:extLst>
                  <a:ext uri="{FF2B5EF4-FFF2-40B4-BE49-F238E27FC236}">
                    <a16:creationId xmlns:a16="http://schemas.microsoft.com/office/drawing/2014/main" id="{862BA02D-77B1-251D-FF4B-DCA9B3210A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55" name="Bild 54" descr="Man med hel fyllning">
                <a:extLst>
                  <a:ext uri="{FF2B5EF4-FFF2-40B4-BE49-F238E27FC236}">
                    <a16:creationId xmlns:a16="http://schemas.microsoft.com/office/drawing/2014/main" id="{C9D36D9B-8ED5-30C0-6079-F4BB224B0D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2" name="Platshållare för datum 1">
            <a:extLst>
              <a:ext uri="{FF2B5EF4-FFF2-40B4-BE49-F238E27FC236}">
                <a16:creationId xmlns:a16="http://schemas.microsoft.com/office/drawing/2014/main" id="{9CD9C18C-79A4-463D-BCF2-B00F0DAC90AF}"/>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dirty="0"/>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2</a:t>
            </a:fld>
            <a:endParaRPr lang="sv-SE" dirty="0"/>
          </a:p>
        </p:txBody>
      </p:sp>
    </p:spTree>
    <p:extLst>
      <p:ext uri="{BB962C8B-B14F-4D97-AF65-F5344CB8AC3E}">
        <p14:creationId xmlns:p14="http://schemas.microsoft.com/office/powerpoint/2010/main" val="7021010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ubrik 8">
            <a:extLst>
              <a:ext uri="{FF2B5EF4-FFF2-40B4-BE49-F238E27FC236}">
                <a16:creationId xmlns:a16="http://schemas.microsoft.com/office/drawing/2014/main" id="{BF635ECD-49E6-F2EC-9F4D-645C92464F34}"/>
              </a:ext>
            </a:extLst>
          </p:cNvPr>
          <p:cNvSpPr>
            <a:spLocks noGrp="1"/>
          </p:cNvSpPr>
          <p:nvPr>
            <p:ph type="title"/>
          </p:nvPr>
        </p:nvSpPr>
        <p:spPr>
          <a:xfrm>
            <a:off x="255971" y="339502"/>
            <a:ext cx="8492493" cy="857250"/>
          </a:xfrm>
        </p:spPr>
        <p:txBody>
          <a:bodyPr/>
          <a:lstStyle/>
          <a:p>
            <a:r>
              <a:rPr lang="sv-SE" dirty="0"/>
              <a:t>KI i siffror forts.</a:t>
            </a:r>
          </a:p>
        </p:txBody>
      </p:sp>
      <p:sp>
        <p:nvSpPr>
          <p:cNvPr id="19" name="textruta 18">
            <a:extLst>
              <a:ext uri="{FF2B5EF4-FFF2-40B4-BE49-F238E27FC236}">
                <a16:creationId xmlns:a16="http://schemas.microsoft.com/office/drawing/2014/main" id="{00704C6C-1B8D-4FC2-8477-7D04194D02F4}"/>
              </a:ext>
            </a:extLst>
          </p:cNvPr>
          <p:cNvSpPr txBox="1"/>
          <p:nvPr/>
        </p:nvSpPr>
        <p:spPr>
          <a:xfrm>
            <a:off x="485535" y="1420033"/>
            <a:ext cx="2732510" cy="2677656"/>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Professorer</a:t>
            </a:r>
            <a:endParaRPr lang="sv-SE" sz="1400" dirty="0">
              <a:solidFill>
                <a:schemeClr val="accent1"/>
              </a:solidFill>
              <a:latin typeface="+mj-lt"/>
            </a:endParaRPr>
          </a:p>
          <a:p>
            <a:r>
              <a:rPr lang="sv-SE" sz="4800" dirty="0">
                <a:solidFill>
                  <a:schemeClr val="accent1"/>
                </a:solidFill>
                <a:latin typeface="+mj-lt"/>
              </a:rPr>
              <a:t>341</a:t>
            </a:r>
            <a:r>
              <a:rPr lang="sv-SE" sz="4800" spc="-300" dirty="0">
                <a:solidFill>
                  <a:schemeClr val="accent1"/>
                </a:solidFill>
                <a:latin typeface="+mj-lt"/>
              </a:rPr>
              <a:t> </a:t>
            </a:r>
            <a:r>
              <a:rPr lang="sv-SE" sz="1400" dirty="0">
                <a:solidFill>
                  <a:schemeClr val="accent1"/>
                </a:solidFill>
                <a:latin typeface="+mj-lt"/>
              </a:rPr>
              <a:t>(340) </a:t>
            </a:r>
            <a:r>
              <a:rPr lang="sv-SE" sz="4800" dirty="0">
                <a:solidFill>
                  <a:schemeClr val="accent1"/>
                </a:solidFill>
                <a:latin typeface="+mj-lt"/>
              </a:rPr>
              <a:t>560)</a:t>
            </a:r>
          </a:p>
          <a:p>
            <a:endParaRPr lang="sv-SE" sz="4800" dirty="0">
              <a:solidFill>
                <a:schemeClr val="accent1"/>
              </a:solidFill>
              <a:latin typeface="+mj-lt"/>
            </a:endParaRPr>
          </a:p>
          <a:p>
            <a:endParaRPr lang="sv-SE" sz="1000" b="1" dirty="0">
              <a:solidFill>
                <a:schemeClr val="accent1"/>
              </a:solidFill>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E8252B3A-11E9-4B75-90EA-4EDAA93FC86C}"/>
              </a:ext>
            </a:extLst>
          </p:cNvPr>
          <p:cNvSpPr txBox="1"/>
          <p:nvPr/>
        </p:nvSpPr>
        <p:spPr>
          <a:xfrm>
            <a:off x="3491880" y="1640504"/>
            <a:ext cx="1010477" cy="707886"/>
          </a:xfrm>
          <a:prstGeom prst="rect">
            <a:avLst/>
          </a:prstGeom>
          <a:noFill/>
        </p:spPr>
        <p:txBody>
          <a:bodyPr wrap="square" rtlCol="0">
            <a:spAutoFit/>
          </a:bodyPr>
          <a:lstStyle/>
          <a:p>
            <a:r>
              <a:rPr lang="sv-SE" sz="2000" dirty="0">
                <a:latin typeface="+mj-lt"/>
              </a:rPr>
              <a:t>33 %</a:t>
            </a:r>
          </a:p>
          <a:p>
            <a:r>
              <a:rPr lang="sv-SE" sz="1000" dirty="0">
                <a:latin typeface="+mj-lt"/>
              </a:rPr>
              <a:t>Kvinnor</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AC11455D-9803-46C1-BACD-37A3CC9EB147}"/>
              </a:ext>
            </a:extLst>
          </p:cNvPr>
          <p:cNvSpPr txBox="1"/>
          <p:nvPr/>
        </p:nvSpPr>
        <p:spPr>
          <a:xfrm>
            <a:off x="4644008" y="1640504"/>
            <a:ext cx="1010477" cy="707886"/>
          </a:xfrm>
          <a:prstGeom prst="rect">
            <a:avLst/>
          </a:prstGeom>
          <a:noFill/>
        </p:spPr>
        <p:txBody>
          <a:bodyPr wrap="square" rtlCol="0">
            <a:spAutoFit/>
          </a:bodyPr>
          <a:lstStyle/>
          <a:p>
            <a:pPr algn="r"/>
            <a:r>
              <a:rPr lang="sv-SE" sz="2000" dirty="0">
                <a:latin typeface="+mj-lt"/>
              </a:rPr>
              <a:t>67 %</a:t>
            </a:r>
          </a:p>
          <a:p>
            <a:pPr algn="r"/>
            <a:r>
              <a:rPr lang="sv-SE" sz="1000" dirty="0">
                <a:latin typeface="+mj-lt"/>
              </a:rPr>
              <a:t>Män</a:t>
            </a:r>
          </a:p>
          <a:p>
            <a:endParaRPr lang="sv-SE" sz="1000" b="1" dirty="0">
              <a:latin typeface="+mj-lt"/>
              <a:cs typeface="Arial" panose="020B0604020202020204" pitchFamily="34" charset="0"/>
            </a:endParaRPr>
          </a:p>
        </p:txBody>
      </p:sp>
      <p:sp>
        <p:nvSpPr>
          <p:cNvPr id="6" name="Rektangel 5">
            <a:extLst>
              <a:ext uri="{FF2B5EF4-FFF2-40B4-BE49-F238E27FC236}">
                <a16:creationId xmlns:a16="http://schemas.microsoft.com/office/drawing/2014/main" id="{9780805F-A37F-4397-9E8F-38F01E9F6D1D}"/>
              </a:ext>
              <a:ext uri="{C183D7F6-B498-43B3-948B-1728B52AA6E4}">
                <adec:decorative xmlns:adec="http://schemas.microsoft.com/office/drawing/2017/decorative" val="1"/>
              </a:ext>
            </a:extLst>
          </p:cNvPr>
          <p:cNvSpPr/>
          <p:nvPr/>
        </p:nvSpPr>
        <p:spPr bwMode="auto">
          <a:xfrm>
            <a:off x="354013" y="2469262"/>
            <a:ext cx="8424227" cy="1140270"/>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grpSp>
        <p:nvGrpSpPr>
          <p:cNvPr id="5" name="Grupp 4" descr="Externa forskningsmedel 4,8 miljarder kronor">
            <a:extLst>
              <a:ext uri="{FF2B5EF4-FFF2-40B4-BE49-F238E27FC236}">
                <a16:creationId xmlns:a16="http://schemas.microsoft.com/office/drawing/2014/main" id="{91A566A8-48F9-4F97-AEBD-97F441C1EC48}"/>
              </a:ext>
            </a:extLst>
          </p:cNvPr>
          <p:cNvGrpSpPr/>
          <p:nvPr/>
        </p:nvGrpSpPr>
        <p:grpSpPr>
          <a:xfrm>
            <a:off x="5868139" y="1419622"/>
            <a:ext cx="3375424" cy="1046440"/>
            <a:chOff x="5571974" y="3690198"/>
            <a:chExt cx="3530478" cy="1046440"/>
          </a:xfrm>
        </p:grpSpPr>
        <p:sp>
          <p:nvSpPr>
            <p:cNvPr id="24" name="textruta 23">
              <a:extLst>
                <a:ext uri="{FF2B5EF4-FFF2-40B4-BE49-F238E27FC236}">
                  <a16:creationId xmlns:a16="http://schemas.microsoft.com/office/drawing/2014/main" id="{61E4F18F-B9EC-4729-9FBC-A2CE1C8A30E1}"/>
                </a:ext>
                <a:ext uri="{C183D7F6-B498-43B3-948B-1728B52AA6E4}">
                  <adec:decorative xmlns:adec="http://schemas.microsoft.com/office/drawing/2017/decorative" val="0"/>
                </a:ext>
              </a:extLst>
            </p:cNvPr>
            <p:cNvSpPr txBox="1"/>
            <p:nvPr/>
          </p:nvSpPr>
          <p:spPr>
            <a:xfrm>
              <a:off x="5571974" y="3690198"/>
              <a:ext cx="2924383" cy="1046440"/>
            </a:xfrm>
            <a:prstGeom prst="rect">
              <a:avLst/>
            </a:prstGeom>
            <a:noFill/>
          </p:spPr>
          <p:txBody>
            <a:bodyPr wrap="square" rIns="72000" rtlCol="0">
              <a:spAutoFit/>
            </a:bodyPr>
            <a:lstStyle/>
            <a:p>
              <a:pPr algn="r"/>
              <a:r>
                <a:rPr lang="sv-SE" sz="1400" dirty="0">
                  <a:solidFill>
                    <a:schemeClr val="accent1"/>
                  </a:solidFill>
                  <a:latin typeface="+mj-lt"/>
                  <a:cs typeface="Arial" panose="020B0604020202020204" pitchFamily="34" charset="0"/>
                </a:rPr>
                <a:t>Externa forskningsmedel</a:t>
              </a:r>
              <a:endParaRPr lang="sv-SE" sz="1400" dirty="0">
                <a:solidFill>
                  <a:schemeClr val="accent1"/>
                </a:solidFill>
                <a:latin typeface="+mj-lt"/>
              </a:endParaRPr>
            </a:p>
            <a:p>
              <a:pPr>
                <a:tabLst>
                  <a:tab pos="592138" algn="l"/>
                </a:tabLst>
              </a:pPr>
              <a:r>
                <a:rPr lang="sv-SE" sz="4800" dirty="0">
                  <a:solidFill>
                    <a:srgbClr val="D40963"/>
                  </a:solidFill>
                  <a:latin typeface="Arial Black" panose="020B0A04020102020204" pitchFamily="34" charset="0"/>
                </a:rPr>
                <a:t>  	</a:t>
              </a:r>
              <a:r>
                <a:rPr lang="sv-SE" sz="4800" dirty="0">
                  <a:solidFill>
                    <a:schemeClr val="accent1"/>
                  </a:solidFill>
                  <a:latin typeface="+mj-lt"/>
                </a:rPr>
                <a:t>4,8</a:t>
              </a:r>
              <a:endParaRPr lang="sv-SE" sz="1000" b="1" dirty="0">
                <a:solidFill>
                  <a:srgbClr val="D40963"/>
                </a:solidFill>
                <a:latin typeface="Arial" panose="020B0604020202020204" pitchFamily="34" charset="0"/>
                <a:cs typeface="Arial" panose="020B0604020202020204" pitchFamily="34" charset="0"/>
              </a:endParaRPr>
            </a:p>
          </p:txBody>
        </p:sp>
        <p:sp>
          <p:nvSpPr>
            <p:cNvPr id="25" name="Rektangel 24">
              <a:extLst>
                <a:ext uri="{FF2B5EF4-FFF2-40B4-BE49-F238E27FC236}">
                  <a16:creationId xmlns:a16="http://schemas.microsoft.com/office/drawing/2014/main" id="{0A327C3E-562C-4CC7-ABB3-690E69081EAA}"/>
                </a:ext>
                <a:ext uri="{C183D7F6-B498-43B3-948B-1728B52AA6E4}">
                  <adec:decorative xmlns:adec="http://schemas.microsoft.com/office/drawing/2017/decorative" val="1"/>
                </a:ext>
              </a:extLst>
            </p:cNvPr>
            <p:cNvSpPr/>
            <p:nvPr/>
          </p:nvSpPr>
          <p:spPr>
            <a:xfrm>
              <a:off x="7294034" y="3978230"/>
              <a:ext cx="1808418" cy="646331"/>
            </a:xfrm>
            <a:prstGeom prst="rect">
              <a:avLst/>
            </a:prstGeom>
          </p:spPr>
          <p:txBody>
            <a:bodyPr wrap="square">
              <a:spAutoFit/>
            </a:bodyPr>
            <a:lstStyle/>
            <a:p>
              <a:r>
                <a:rPr lang="sv-SE" sz="1800" dirty="0">
                  <a:solidFill>
                    <a:schemeClr val="accent1"/>
                  </a:solidFill>
                  <a:latin typeface="+mj-lt"/>
                </a:rPr>
                <a:t>miljarder kronor</a:t>
              </a:r>
              <a:endParaRPr lang="sv-SE" sz="2200" dirty="0">
                <a:solidFill>
                  <a:schemeClr val="accent1"/>
                </a:solidFill>
                <a:latin typeface="+mj-lt"/>
              </a:endParaRPr>
            </a:p>
          </p:txBody>
        </p:sp>
      </p:grpSp>
      <p:sp>
        <p:nvSpPr>
          <p:cNvPr id="21" name="textruta 20">
            <a:extLst>
              <a:ext uri="{FF2B5EF4-FFF2-40B4-BE49-F238E27FC236}">
                <a16:creationId xmlns:a16="http://schemas.microsoft.com/office/drawing/2014/main" id="{76B1740A-22D2-4923-AE68-3E7F14B89A05}"/>
              </a:ext>
            </a:extLst>
          </p:cNvPr>
          <p:cNvSpPr txBox="1"/>
          <p:nvPr/>
        </p:nvSpPr>
        <p:spPr>
          <a:xfrm>
            <a:off x="475703" y="2583365"/>
            <a:ext cx="2732510" cy="1200329"/>
          </a:xfrm>
          <a:prstGeom prst="rect">
            <a:avLst/>
          </a:prstGeom>
          <a:noFill/>
        </p:spPr>
        <p:txBody>
          <a:bodyPr wrap="square" rtlCol="0">
            <a:spAutoFit/>
          </a:bodyPr>
          <a:lstStyle/>
          <a:p>
            <a:r>
              <a:rPr lang="sv-SE" sz="1400" dirty="0">
                <a:solidFill>
                  <a:schemeClr val="accent1"/>
                </a:solidFill>
                <a:latin typeface="+mj-lt"/>
                <a:cs typeface="Arial" panose="020B0604020202020204" pitchFamily="34" charset="0"/>
              </a:rPr>
              <a:t>Anställda</a:t>
            </a:r>
            <a:endParaRPr lang="sv-SE" sz="1400" dirty="0">
              <a:solidFill>
                <a:schemeClr val="accent1"/>
              </a:solidFill>
              <a:latin typeface="+mj-lt"/>
            </a:endParaRPr>
          </a:p>
          <a:p>
            <a:r>
              <a:rPr lang="sv-SE" sz="4800" dirty="0">
                <a:solidFill>
                  <a:schemeClr val="accent1"/>
                </a:solidFill>
                <a:latin typeface="+mj-lt"/>
              </a:rPr>
              <a:t>4 986 </a:t>
            </a:r>
            <a:r>
              <a:rPr lang="sv-SE" sz="1400" dirty="0">
                <a:solidFill>
                  <a:schemeClr val="accent1"/>
                </a:solidFill>
                <a:latin typeface="+mj-lt"/>
              </a:rPr>
              <a:t>(4 867)</a:t>
            </a:r>
          </a:p>
          <a:p>
            <a:endParaRPr lang="sv-SE" sz="1000" b="1" dirty="0">
              <a:solidFill>
                <a:schemeClr val="accent1"/>
              </a:solidFill>
              <a:latin typeface="Arial" panose="020B0604020202020204" pitchFamily="34" charset="0"/>
              <a:cs typeface="Arial" panose="020B0604020202020204" pitchFamily="34" charset="0"/>
            </a:endParaRPr>
          </a:p>
        </p:txBody>
      </p:sp>
      <p:sp>
        <p:nvSpPr>
          <p:cNvPr id="29" name="textruta 28">
            <a:extLst>
              <a:ext uri="{FF2B5EF4-FFF2-40B4-BE49-F238E27FC236}">
                <a16:creationId xmlns:a16="http://schemas.microsoft.com/office/drawing/2014/main" id="{2B74690A-CF1B-43A5-8FDF-16EBDE6FF07E}"/>
              </a:ext>
            </a:extLst>
          </p:cNvPr>
          <p:cNvSpPr txBox="1"/>
          <p:nvPr/>
        </p:nvSpPr>
        <p:spPr>
          <a:xfrm>
            <a:off x="3491880" y="2786034"/>
            <a:ext cx="1010477" cy="707886"/>
          </a:xfrm>
          <a:prstGeom prst="rect">
            <a:avLst/>
          </a:prstGeom>
          <a:noFill/>
        </p:spPr>
        <p:txBody>
          <a:bodyPr wrap="square" rtlCol="0">
            <a:spAutoFit/>
          </a:bodyPr>
          <a:lstStyle/>
          <a:p>
            <a:r>
              <a:rPr lang="sv-SE" sz="2000" dirty="0">
                <a:latin typeface="+mj-lt"/>
              </a:rPr>
              <a:t>62 %</a:t>
            </a:r>
          </a:p>
          <a:p>
            <a:r>
              <a:rPr lang="sv-SE" sz="1000" dirty="0">
                <a:latin typeface="+mj-lt"/>
              </a:rPr>
              <a:t>Kvinnor</a:t>
            </a:r>
          </a:p>
          <a:p>
            <a:endParaRPr lang="sv-SE" sz="1000" b="1" dirty="0">
              <a:latin typeface="+mj-lt"/>
              <a:cs typeface="Arial" panose="020B0604020202020204" pitchFamily="34" charset="0"/>
            </a:endParaRPr>
          </a:p>
        </p:txBody>
      </p:sp>
      <p:sp>
        <p:nvSpPr>
          <p:cNvPr id="28" name="textruta 27">
            <a:extLst>
              <a:ext uri="{FF2B5EF4-FFF2-40B4-BE49-F238E27FC236}">
                <a16:creationId xmlns:a16="http://schemas.microsoft.com/office/drawing/2014/main" id="{1F341574-E6AE-4CD9-A3EB-73A06C358964}"/>
              </a:ext>
            </a:extLst>
          </p:cNvPr>
          <p:cNvSpPr txBox="1"/>
          <p:nvPr/>
        </p:nvSpPr>
        <p:spPr>
          <a:xfrm>
            <a:off x="4641643" y="2792327"/>
            <a:ext cx="1010477" cy="707886"/>
          </a:xfrm>
          <a:prstGeom prst="rect">
            <a:avLst/>
          </a:prstGeom>
          <a:noFill/>
        </p:spPr>
        <p:txBody>
          <a:bodyPr wrap="square" rtlCol="0">
            <a:spAutoFit/>
          </a:bodyPr>
          <a:lstStyle/>
          <a:p>
            <a:pPr algn="r"/>
            <a:r>
              <a:rPr lang="sv-SE" sz="2000" dirty="0">
                <a:latin typeface="+mj-lt"/>
              </a:rPr>
              <a:t>38 %</a:t>
            </a:r>
          </a:p>
          <a:p>
            <a:pPr algn="r"/>
            <a:r>
              <a:rPr lang="sv-SE" sz="1000" dirty="0">
                <a:latin typeface="+mj-lt"/>
              </a:rPr>
              <a:t>Män</a:t>
            </a:r>
          </a:p>
          <a:p>
            <a:endParaRPr lang="sv-SE" sz="1000" b="1" dirty="0">
              <a:latin typeface="+mj-lt"/>
              <a:cs typeface="Arial" panose="020B0604020202020204" pitchFamily="34" charset="0"/>
            </a:endParaRPr>
          </a:p>
        </p:txBody>
      </p:sp>
      <p:sp>
        <p:nvSpPr>
          <p:cNvPr id="22" name="textruta 21">
            <a:extLst>
              <a:ext uri="{FF2B5EF4-FFF2-40B4-BE49-F238E27FC236}">
                <a16:creationId xmlns:a16="http://schemas.microsoft.com/office/drawing/2014/main" id="{83CA3111-F8B9-4294-BB02-0BE7D988B6BF}"/>
              </a:ext>
            </a:extLst>
          </p:cNvPr>
          <p:cNvSpPr txBox="1"/>
          <p:nvPr/>
        </p:nvSpPr>
        <p:spPr>
          <a:xfrm>
            <a:off x="5724128" y="2639297"/>
            <a:ext cx="2948534" cy="1804661"/>
          </a:xfrm>
          <a:prstGeom prst="rect">
            <a:avLst/>
          </a:prstGeom>
          <a:noFill/>
        </p:spPr>
        <p:txBody>
          <a:bodyPr wrap="square" rtlCol="0">
            <a:spAutoFit/>
          </a:bodyPr>
          <a:lstStyle/>
          <a:p>
            <a:pPr algn="r">
              <a:lnSpc>
                <a:spcPts val="3500"/>
              </a:lnSpc>
            </a:pPr>
            <a:r>
              <a:rPr lang="sv-SE" sz="4800" dirty="0">
                <a:solidFill>
                  <a:schemeClr val="accent1"/>
                </a:solidFill>
                <a:latin typeface="+mj-lt"/>
                <a:cs typeface="Arial" panose="020B0604020202020204" pitchFamily="34" charset="0"/>
              </a:rPr>
              <a:t>833 </a:t>
            </a:r>
            <a:r>
              <a:rPr lang="sv-SE" sz="1400" dirty="0">
                <a:solidFill>
                  <a:schemeClr val="accent1"/>
                </a:solidFill>
                <a:latin typeface="+mj-lt"/>
                <a:cs typeface="Arial" panose="020B0604020202020204" pitchFamily="34" charset="0"/>
              </a:rPr>
              <a:t>(799) lärare</a:t>
            </a:r>
          </a:p>
          <a:p>
            <a:pPr algn="r">
              <a:lnSpc>
                <a:spcPts val="3500"/>
              </a:lnSpc>
            </a:pPr>
            <a:r>
              <a:rPr lang="sv-SE" sz="1400" dirty="0">
                <a:solidFill>
                  <a:schemeClr val="accent1"/>
                </a:solidFill>
                <a:latin typeface="+mj-lt"/>
                <a:cs typeface="Arial" panose="020B0604020202020204" pitchFamily="34" charset="0"/>
              </a:rPr>
              <a:t>varav </a:t>
            </a:r>
            <a:r>
              <a:rPr lang="sv-SE" sz="3200" dirty="0">
                <a:solidFill>
                  <a:schemeClr val="accent1"/>
                </a:solidFill>
                <a:latin typeface="+mj-lt"/>
                <a:cs typeface="Arial" panose="020B0604020202020204" pitchFamily="34" charset="0"/>
              </a:rPr>
              <a:t>92</a:t>
            </a:r>
            <a:r>
              <a:rPr lang="sv-SE" sz="3200" spc="-300" dirty="0">
                <a:solidFill>
                  <a:schemeClr val="accent1"/>
                </a:solidFill>
                <a:latin typeface="+mj-lt"/>
                <a:cs typeface="Arial" panose="020B0604020202020204" pitchFamily="34" charset="0"/>
              </a:rPr>
              <a:t> </a:t>
            </a:r>
            <a:r>
              <a:rPr lang="sv-SE" sz="3200" dirty="0">
                <a:solidFill>
                  <a:schemeClr val="accent1"/>
                </a:solidFill>
                <a:latin typeface="+mj-lt"/>
                <a:cs typeface="Arial" panose="020B0604020202020204" pitchFamily="34" charset="0"/>
              </a:rPr>
              <a:t>% </a:t>
            </a:r>
            <a:r>
              <a:rPr lang="sv-SE" sz="1400" dirty="0">
                <a:solidFill>
                  <a:schemeClr val="accent1"/>
                </a:solidFill>
                <a:latin typeface="+mj-lt"/>
                <a:cs typeface="Arial" panose="020B0604020202020204" pitchFamily="34" charset="0"/>
              </a:rPr>
              <a:t>disputerade</a:t>
            </a:r>
            <a:endParaRPr lang="sv-SE" sz="1400" dirty="0">
              <a:solidFill>
                <a:schemeClr val="accent1"/>
              </a:solidFill>
              <a:latin typeface="+mj-lt"/>
            </a:endParaRPr>
          </a:p>
          <a:p>
            <a:pPr algn="r">
              <a:lnSpc>
                <a:spcPts val="3500"/>
              </a:lnSpc>
            </a:pPr>
            <a:endParaRPr lang="sv-SE" sz="4800" dirty="0">
              <a:solidFill>
                <a:schemeClr val="accent1"/>
              </a:solidFill>
              <a:latin typeface="+mj-lt"/>
            </a:endParaRPr>
          </a:p>
          <a:p>
            <a:pPr algn="r">
              <a:lnSpc>
                <a:spcPts val="3500"/>
              </a:lnSpc>
            </a:pPr>
            <a:endParaRPr lang="sv-SE" sz="1000" b="1" dirty="0">
              <a:solidFill>
                <a:srgbClr val="D40963"/>
              </a:solidFill>
              <a:latin typeface="Arial" panose="020B0604020202020204" pitchFamily="34" charset="0"/>
              <a:cs typeface="Arial" panose="020B0604020202020204" pitchFamily="34" charset="0"/>
            </a:endParaRPr>
          </a:p>
        </p:txBody>
      </p:sp>
      <p:grpSp>
        <p:nvGrpSpPr>
          <p:cNvPr id="34" name="Grupp 33">
            <a:extLst>
              <a:ext uri="{FF2B5EF4-FFF2-40B4-BE49-F238E27FC236}">
                <a16:creationId xmlns:a16="http://schemas.microsoft.com/office/drawing/2014/main" id="{1D63AC47-AA6F-E1DB-FB37-AF5C2A3928DD}"/>
              </a:ext>
              <a:ext uri="{C183D7F6-B498-43B3-948B-1728B52AA6E4}">
                <adec:decorative xmlns:adec="http://schemas.microsoft.com/office/drawing/2017/decorative" val="1"/>
              </a:ext>
            </a:extLst>
          </p:cNvPr>
          <p:cNvGrpSpPr/>
          <p:nvPr/>
        </p:nvGrpSpPr>
        <p:grpSpPr>
          <a:xfrm>
            <a:off x="4242014" y="1603218"/>
            <a:ext cx="659972" cy="659972"/>
            <a:chOff x="5869470" y="685302"/>
            <a:chExt cx="734320" cy="734320"/>
          </a:xfrm>
        </p:grpSpPr>
        <p:sp>
          <p:nvSpPr>
            <p:cNvPr id="33" name="Ellips 32">
              <a:extLst>
                <a:ext uri="{FF2B5EF4-FFF2-40B4-BE49-F238E27FC236}">
                  <a16:creationId xmlns:a16="http://schemas.microsoft.com/office/drawing/2014/main" id="{F6FA5C12-B7E5-45BD-CBE0-09C4A1F24CFB}"/>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32" name="Grupp 31">
              <a:extLst>
                <a:ext uri="{FF2B5EF4-FFF2-40B4-BE49-F238E27FC236}">
                  <a16:creationId xmlns:a16="http://schemas.microsoft.com/office/drawing/2014/main" id="{0069F616-D59A-4ACB-4C13-812766ECDBA5}"/>
                </a:ext>
              </a:extLst>
            </p:cNvPr>
            <p:cNvGrpSpPr/>
            <p:nvPr/>
          </p:nvGrpSpPr>
          <p:grpSpPr>
            <a:xfrm>
              <a:off x="5984911" y="763748"/>
              <a:ext cx="502365" cy="561330"/>
              <a:chOff x="5633601" y="822761"/>
              <a:chExt cx="957614" cy="1070014"/>
            </a:xfrm>
          </p:grpSpPr>
          <p:pic>
            <p:nvPicPr>
              <p:cNvPr id="12" name="Bild 11" descr="Kvinna med hel fyllning">
                <a:extLst>
                  <a:ext uri="{FF2B5EF4-FFF2-40B4-BE49-F238E27FC236}">
                    <a16:creationId xmlns:a16="http://schemas.microsoft.com/office/drawing/2014/main" id="{9D95F358-F5A2-5721-28D1-A4A44B73C51C}"/>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18" name="Bild 17" descr="Man med hel fyllning">
                <a:extLst>
                  <a:ext uri="{FF2B5EF4-FFF2-40B4-BE49-F238E27FC236}">
                    <a16:creationId xmlns:a16="http://schemas.microsoft.com/office/drawing/2014/main" id="{A28D3BD1-B345-DEC6-F0C4-794DCB8DB40B}"/>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grpSp>
        <p:nvGrpSpPr>
          <p:cNvPr id="51" name="Grupp 50">
            <a:extLst>
              <a:ext uri="{FF2B5EF4-FFF2-40B4-BE49-F238E27FC236}">
                <a16:creationId xmlns:a16="http://schemas.microsoft.com/office/drawing/2014/main" id="{F6CE798D-F3E1-5BF4-FE73-62F272D289B1}"/>
              </a:ext>
              <a:ext uri="{C183D7F6-B498-43B3-948B-1728B52AA6E4}">
                <adec:decorative xmlns:adec="http://schemas.microsoft.com/office/drawing/2017/decorative" val="1"/>
              </a:ext>
            </a:extLst>
          </p:cNvPr>
          <p:cNvGrpSpPr/>
          <p:nvPr/>
        </p:nvGrpSpPr>
        <p:grpSpPr>
          <a:xfrm>
            <a:off x="4239649" y="2715766"/>
            <a:ext cx="659972" cy="659972"/>
            <a:chOff x="5869470" y="685302"/>
            <a:chExt cx="734320" cy="734320"/>
          </a:xfrm>
        </p:grpSpPr>
        <p:sp>
          <p:nvSpPr>
            <p:cNvPr id="52" name="Ellips 51">
              <a:extLst>
                <a:ext uri="{FF2B5EF4-FFF2-40B4-BE49-F238E27FC236}">
                  <a16:creationId xmlns:a16="http://schemas.microsoft.com/office/drawing/2014/main" id="{B718A3D2-6A51-07D7-02E3-D417436EE8D3}"/>
                </a:ext>
              </a:extLst>
            </p:cNvPr>
            <p:cNvSpPr/>
            <p:nvPr/>
          </p:nvSpPr>
          <p:spPr bwMode="auto">
            <a:xfrm>
              <a:off x="5869470" y="685302"/>
              <a:ext cx="734320" cy="734320"/>
            </a:xfrm>
            <a:prstGeom prst="ellipse">
              <a:avLst/>
            </a:prstGeom>
            <a:solidFill>
              <a:schemeClr val="accent2"/>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1400" b="0" i="0" u="none" strike="noStrike" cap="none" normalizeH="0" baseline="0" dirty="0" err="1">
                <a:ln>
                  <a:noFill/>
                </a:ln>
                <a:solidFill>
                  <a:schemeClr val="bg1"/>
                </a:solidFill>
                <a:effectLst/>
                <a:latin typeface="+mn-lt"/>
              </a:endParaRPr>
            </a:p>
          </p:txBody>
        </p:sp>
        <p:grpSp>
          <p:nvGrpSpPr>
            <p:cNvPr id="53" name="Grupp 52">
              <a:extLst>
                <a:ext uri="{FF2B5EF4-FFF2-40B4-BE49-F238E27FC236}">
                  <a16:creationId xmlns:a16="http://schemas.microsoft.com/office/drawing/2014/main" id="{A64E7F29-ACC1-0A30-CEB7-577D7C577A50}"/>
                </a:ext>
              </a:extLst>
            </p:cNvPr>
            <p:cNvGrpSpPr/>
            <p:nvPr/>
          </p:nvGrpSpPr>
          <p:grpSpPr>
            <a:xfrm>
              <a:off x="5984911" y="763748"/>
              <a:ext cx="502365" cy="561330"/>
              <a:chOff x="5633601" y="822761"/>
              <a:chExt cx="957614" cy="1070014"/>
            </a:xfrm>
          </p:grpSpPr>
          <p:pic>
            <p:nvPicPr>
              <p:cNvPr id="54" name="Bild 53" descr="Kvinna med hel fyllning">
                <a:extLst>
                  <a:ext uri="{FF2B5EF4-FFF2-40B4-BE49-F238E27FC236}">
                    <a16:creationId xmlns:a16="http://schemas.microsoft.com/office/drawing/2014/main" id="{862BA02D-77B1-251D-FF4B-DCA9B3210AF9}"/>
                  </a:ext>
                </a:extLst>
              </p:cNvPr>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5633601" y="978375"/>
                <a:ext cx="914400" cy="914400"/>
              </a:xfrm>
              <a:prstGeom prst="rect">
                <a:avLst/>
              </a:prstGeom>
            </p:spPr>
          </p:pic>
          <p:pic>
            <p:nvPicPr>
              <p:cNvPr id="55" name="Bild 54" descr="Man med hel fyllning">
                <a:extLst>
                  <a:ext uri="{FF2B5EF4-FFF2-40B4-BE49-F238E27FC236}">
                    <a16:creationId xmlns:a16="http://schemas.microsoft.com/office/drawing/2014/main" id="{C9D36D9B-8ED5-30C0-6079-F4BB224B0D3C}"/>
                  </a:ext>
                </a:extLst>
              </p:cNvPr>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5676815" y="822761"/>
                <a:ext cx="914400" cy="914400"/>
              </a:xfrm>
              <a:prstGeom prst="rect">
                <a:avLst/>
              </a:prstGeom>
            </p:spPr>
          </p:pic>
        </p:grpSp>
      </p:grpSp>
      <p:sp>
        <p:nvSpPr>
          <p:cNvPr id="3" name="Platshållare för sidfot 5">
            <a:extLst>
              <a:ext uri="{FF2B5EF4-FFF2-40B4-BE49-F238E27FC236}">
                <a16:creationId xmlns:a16="http://schemas.microsoft.com/office/drawing/2014/main" id="{903851B8-71FE-D3FE-3A4E-695E8EE94212}"/>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9CD9C18C-79A4-463D-BCF2-B00F0DAC90AF}"/>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EB1F7B37-A9E5-47E7-8D4B-EBE16D957FC5}"/>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3</a:t>
            </a:fld>
            <a:endParaRPr lang="sv-SE"/>
          </a:p>
        </p:txBody>
      </p:sp>
    </p:spTree>
    <p:extLst>
      <p:ext uri="{BB962C8B-B14F-4D97-AF65-F5344CB8AC3E}">
        <p14:creationId xmlns:p14="http://schemas.microsoft.com/office/powerpoint/2010/main" val="13202380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4" name="Diagram 33">
            <a:extLst>
              <a:ext uri="{FF2B5EF4-FFF2-40B4-BE49-F238E27FC236}">
                <a16:creationId xmlns:a16="http://schemas.microsoft.com/office/drawing/2014/main" id="{EBFF4009-AF6B-6E9A-71A5-80918A132D0D}"/>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509386945"/>
              </p:ext>
            </p:extLst>
          </p:nvPr>
        </p:nvGraphicFramePr>
        <p:xfrm>
          <a:off x="4283968" y="2014476"/>
          <a:ext cx="3564184" cy="2722915"/>
        </p:xfrm>
        <a:graphic>
          <a:graphicData uri="http://schemas.openxmlformats.org/drawingml/2006/chart">
            <c:chart xmlns:c="http://schemas.openxmlformats.org/drawingml/2006/chart" xmlns:r="http://schemas.openxmlformats.org/officeDocument/2006/relationships" r:id="rId3"/>
          </a:graphicData>
        </a:graphic>
      </p:graphicFrame>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Ekonomi</a:t>
            </a:r>
          </a:p>
        </p:txBody>
      </p:sp>
      <p:sp>
        <p:nvSpPr>
          <p:cNvPr id="2" name="Platshållare för datum 1">
            <a:extLst>
              <a:ext uri="{FF2B5EF4-FFF2-40B4-BE49-F238E27FC236}">
                <a16:creationId xmlns:a16="http://schemas.microsoft.com/office/drawing/2014/main" id="{55864DD9-1CBA-477F-8FA7-53A4513D1006}"/>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4</a:t>
            </a:fld>
            <a:endParaRPr lang="sv-SE" dirty="0"/>
          </a:p>
        </p:txBody>
      </p:sp>
      <p:grpSp>
        <p:nvGrpSpPr>
          <p:cNvPr id="23" name="Grupp 22" descr="8,4 miljarder kronor i omsättning">
            <a:extLst>
              <a:ext uri="{FF2B5EF4-FFF2-40B4-BE49-F238E27FC236}">
                <a16:creationId xmlns:a16="http://schemas.microsoft.com/office/drawing/2014/main" id="{346424B5-D899-3221-0270-2F045C9E6CDC}"/>
              </a:ext>
            </a:extLst>
          </p:cNvPr>
          <p:cNvGrpSpPr/>
          <p:nvPr/>
        </p:nvGrpSpPr>
        <p:grpSpPr>
          <a:xfrm>
            <a:off x="2170733" y="956563"/>
            <a:ext cx="6723950" cy="1415772"/>
            <a:chOff x="281798" y="1560750"/>
            <a:chExt cx="6723950" cy="1415772"/>
          </a:xfrm>
        </p:grpSpPr>
        <p:sp>
          <p:nvSpPr>
            <p:cNvPr id="7" name="textruta 6">
              <a:extLst>
                <a:ext uri="{FF2B5EF4-FFF2-40B4-BE49-F238E27FC236}">
                  <a16:creationId xmlns:a16="http://schemas.microsoft.com/office/drawing/2014/main" id="{92232049-2BA6-1EAE-4997-8C317B750E55}"/>
                </a:ext>
              </a:extLst>
            </p:cNvPr>
            <p:cNvSpPr txBox="1"/>
            <p:nvPr/>
          </p:nvSpPr>
          <p:spPr>
            <a:xfrm>
              <a:off x="281798" y="1560750"/>
              <a:ext cx="3354681" cy="1415772"/>
            </a:xfrm>
            <a:prstGeom prst="rect">
              <a:avLst/>
            </a:prstGeom>
            <a:noFill/>
          </p:spPr>
          <p:txBody>
            <a:bodyPr wrap="square" rtlCol="0">
              <a:spAutoFit/>
            </a:bodyPr>
            <a:lstStyle/>
            <a:p>
              <a:pPr algn="ctr"/>
              <a:r>
                <a:rPr lang="sv-SE" sz="4800" dirty="0">
                  <a:solidFill>
                    <a:schemeClr val="accent1"/>
                  </a:solidFill>
                  <a:latin typeface="+mj-lt"/>
                </a:rPr>
                <a:t>8,4</a:t>
              </a:r>
              <a:r>
                <a:rPr lang="sv-SE" sz="6600" dirty="0">
                  <a:solidFill>
                    <a:schemeClr val="accent1"/>
                  </a:solidFill>
                  <a:latin typeface="+mj-lt"/>
                </a:rPr>
                <a:t> </a:t>
              </a:r>
              <a:br>
                <a:rPr lang="sv-SE" sz="6600" dirty="0">
                  <a:solidFill>
                    <a:schemeClr val="accent1"/>
                  </a:solidFill>
                  <a:latin typeface="+mj-lt"/>
                </a:rPr>
              </a:br>
              <a:endParaRPr lang="sv-SE" sz="2000" b="1" dirty="0">
                <a:solidFill>
                  <a:schemeClr val="accent1"/>
                </a:solidFill>
                <a:latin typeface="+mj-lt"/>
                <a:cs typeface="Arial" panose="020B0604020202020204" pitchFamily="34" charset="0"/>
              </a:endParaRPr>
            </a:p>
          </p:txBody>
        </p:sp>
        <p:sp>
          <p:nvSpPr>
            <p:cNvPr id="18" name="textruta 17">
              <a:extLst>
                <a:ext uri="{FF2B5EF4-FFF2-40B4-BE49-F238E27FC236}">
                  <a16:creationId xmlns:a16="http://schemas.microsoft.com/office/drawing/2014/main" id="{2E14E7CE-DD52-7095-F8C6-EB2ACBE20436}"/>
                </a:ext>
              </a:extLst>
            </p:cNvPr>
            <p:cNvSpPr txBox="1"/>
            <p:nvPr/>
          </p:nvSpPr>
          <p:spPr>
            <a:xfrm>
              <a:off x="2433748" y="1951503"/>
              <a:ext cx="4572000" cy="523220"/>
            </a:xfrm>
            <a:prstGeom prst="rect">
              <a:avLst/>
            </a:prstGeom>
            <a:noFill/>
          </p:spPr>
          <p:txBody>
            <a:bodyPr wrap="square">
              <a:spAutoFit/>
            </a:bodyPr>
            <a:lstStyle/>
            <a:p>
              <a:r>
                <a:rPr lang="sv-SE" sz="1400" dirty="0">
                  <a:solidFill>
                    <a:schemeClr val="accent1"/>
                  </a:solidFill>
                  <a:latin typeface="+mj-lt"/>
                </a:rPr>
                <a:t>miljarder kronor </a:t>
              </a:r>
            </a:p>
            <a:p>
              <a:r>
                <a:rPr lang="sv-SE" sz="1400" dirty="0">
                  <a:solidFill>
                    <a:schemeClr val="accent1"/>
                  </a:solidFill>
                  <a:latin typeface="+mj-lt"/>
                </a:rPr>
                <a:t>i omsättning</a:t>
              </a:r>
              <a:endParaRPr lang="sv-SE" sz="1400" dirty="0"/>
            </a:p>
          </p:txBody>
        </p:sp>
      </p:grpSp>
      <p:sp>
        <p:nvSpPr>
          <p:cNvPr id="24" name="textruta 23">
            <a:extLst>
              <a:ext uri="{FF2B5EF4-FFF2-40B4-BE49-F238E27FC236}">
                <a16:creationId xmlns:a16="http://schemas.microsoft.com/office/drawing/2014/main" id="{2DF20F2C-BFBF-9DF0-0F32-A046A54C1700}"/>
              </a:ext>
            </a:extLst>
          </p:cNvPr>
          <p:cNvSpPr txBox="1"/>
          <p:nvPr/>
        </p:nvSpPr>
        <p:spPr>
          <a:xfrm>
            <a:off x="395537" y="2469308"/>
            <a:ext cx="792088" cy="707886"/>
          </a:xfrm>
          <a:prstGeom prst="rect">
            <a:avLst/>
          </a:prstGeom>
          <a:noFill/>
        </p:spPr>
        <p:txBody>
          <a:bodyPr wrap="square" rtlCol="0">
            <a:spAutoFit/>
          </a:bodyPr>
          <a:lstStyle/>
          <a:p>
            <a:r>
              <a:rPr lang="sv-SE" sz="2000" dirty="0">
                <a:latin typeface="+mj-lt"/>
              </a:rPr>
              <a:t>84 %</a:t>
            </a:r>
          </a:p>
          <a:p>
            <a:r>
              <a:rPr lang="sv-SE" sz="1000" dirty="0">
                <a:latin typeface="+mj-lt"/>
              </a:rPr>
              <a:t>Forskning</a:t>
            </a:r>
          </a:p>
          <a:p>
            <a:endParaRPr lang="sv-SE" sz="1000" b="1" dirty="0">
              <a:latin typeface="Arial" panose="020B0604020202020204" pitchFamily="34" charset="0"/>
              <a:cs typeface="Arial" panose="020B0604020202020204" pitchFamily="34" charset="0"/>
            </a:endParaRPr>
          </a:p>
        </p:txBody>
      </p:sp>
      <p:sp>
        <p:nvSpPr>
          <p:cNvPr id="26" name="textruta 25">
            <a:extLst>
              <a:ext uri="{FF2B5EF4-FFF2-40B4-BE49-F238E27FC236}">
                <a16:creationId xmlns:a16="http://schemas.microsoft.com/office/drawing/2014/main" id="{219F1280-EF41-1ABC-6016-7EBC02378F59}"/>
              </a:ext>
            </a:extLst>
          </p:cNvPr>
          <p:cNvSpPr txBox="1"/>
          <p:nvPr/>
        </p:nvSpPr>
        <p:spPr>
          <a:xfrm>
            <a:off x="825392" y="3571522"/>
            <a:ext cx="902504" cy="707886"/>
          </a:xfrm>
          <a:prstGeom prst="rect">
            <a:avLst/>
          </a:prstGeom>
          <a:noFill/>
        </p:spPr>
        <p:txBody>
          <a:bodyPr wrap="square" rtlCol="0">
            <a:spAutoFit/>
          </a:bodyPr>
          <a:lstStyle/>
          <a:p>
            <a:r>
              <a:rPr lang="sv-SE" sz="2000" dirty="0">
                <a:latin typeface="+mj-lt"/>
              </a:rPr>
              <a:t>16 %</a:t>
            </a:r>
          </a:p>
          <a:p>
            <a:r>
              <a:rPr lang="sv-SE" sz="1000" dirty="0">
                <a:latin typeface="+mj-lt"/>
              </a:rPr>
              <a:t>Utbildning</a:t>
            </a:r>
          </a:p>
          <a:p>
            <a:endParaRPr lang="sv-SE" sz="1000" b="1" dirty="0">
              <a:latin typeface="Arial" panose="020B0604020202020204" pitchFamily="34" charset="0"/>
              <a:cs typeface="Arial" panose="020B0604020202020204" pitchFamily="34" charset="0"/>
            </a:endParaRPr>
          </a:p>
        </p:txBody>
      </p:sp>
      <p:sp>
        <p:nvSpPr>
          <p:cNvPr id="27" name="textruta 26">
            <a:extLst>
              <a:ext uri="{FF2B5EF4-FFF2-40B4-BE49-F238E27FC236}">
                <a16:creationId xmlns:a16="http://schemas.microsoft.com/office/drawing/2014/main" id="{D69C2785-5CA6-3114-1CD5-CC9439A7EEC4}"/>
              </a:ext>
            </a:extLst>
          </p:cNvPr>
          <p:cNvSpPr txBox="1"/>
          <p:nvPr/>
        </p:nvSpPr>
        <p:spPr>
          <a:xfrm>
            <a:off x="8028384" y="2507191"/>
            <a:ext cx="1010477" cy="707886"/>
          </a:xfrm>
          <a:prstGeom prst="rect">
            <a:avLst/>
          </a:prstGeom>
          <a:noFill/>
        </p:spPr>
        <p:txBody>
          <a:bodyPr wrap="square" rtlCol="0">
            <a:spAutoFit/>
          </a:bodyPr>
          <a:lstStyle/>
          <a:p>
            <a:r>
              <a:rPr lang="sv-SE" sz="2000" dirty="0">
                <a:latin typeface="+mj-lt"/>
              </a:rPr>
              <a:t>44 %</a:t>
            </a:r>
          </a:p>
          <a:p>
            <a:r>
              <a:rPr lang="sv-SE" sz="1000" dirty="0">
                <a:latin typeface="+mj-lt"/>
              </a:rPr>
              <a:t>Anslag</a:t>
            </a:r>
          </a:p>
          <a:p>
            <a:endParaRPr lang="sv-SE" sz="1000" b="1" dirty="0">
              <a:latin typeface="Arial" panose="020B0604020202020204" pitchFamily="34" charset="0"/>
              <a:cs typeface="Arial" panose="020B0604020202020204" pitchFamily="34" charset="0"/>
            </a:endParaRPr>
          </a:p>
        </p:txBody>
      </p:sp>
      <p:sp>
        <p:nvSpPr>
          <p:cNvPr id="28" name="textruta 27">
            <a:extLst>
              <a:ext uri="{FF2B5EF4-FFF2-40B4-BE49-F238E27FC236}">
                <a16:creationId xmlns:a16="http://schemas.microsoft.com/office/drawing/2014/main" id="{DB8DC4FB-2565-B979-C589-0EC747B6960E}"/>
              </a:ext>
            </a:extLst>
          </p:cNvPr>
          <p:cNvSpPr txBox="1"/>
          <p:nvPr/>
        </p:nvSpPr>
        <p:spPr>
          <a:xfrm>
            <a:off x="7668344" y="3565958"/>
            <a:ext cx="1080120" cy="707886"/>
          </a:xfrm>
          <a:prstGeom prst="rect">
            <a:avLst/>
          </a:prstGeom>
          <a:noFill/>
        </p:spPr>
        <p:txBody>
          <a:bodyPr wrap="square" rtlCol="0">
            <a:spAutoFit/>
          </a:bodyPr>
          <a:lstStyle/>
          <a:p>
            <a:r>
              <a:rPr lang="sv-SE" sz="2000" dirty="0">
                <a:latin typeface="+mj-lt"/>
              </a:rPr>
              <a:t>56 %</a:t>
            </a:r>
          </a:p>
          <a:p>
            <a:r>
              <a:rPr lang="sv-SE" sz="1000" dirty="0">
                <a:latin typeface="+mj-lt"/>
              </a:rPr>
              <a:t>Externa medel</a:t>
            </a:r>
          </a:p>
          <a:p>
            <a:endParaRPr lang="sv-SE" sz="1000" b="1" dirty="0">
              <a:latin typeface="Arial" panose="020B0604020202020204" pitchFamily="34" charset="0"/>
              <a:cs typeface="Arial" panose="020B0604020202020204" pitchFamily="34" charset="0"/>
            </a:endParaRPr>
          </a:p>
        </p:txBody>
      </p:sp>
      <p:graphicFrame>
        <p:nvGraphicFramePr>
          <p:cNvPr id="31" name="Diagram 30">
            <a:extLst>
              <a:ext uri="{FF2B5EF4-FFF2-40B4-BE49-F238E27FC236}">
                <a16:creationId xmlns:a16="http://schemas.microsoft.com/office/drawing/2014/main" id="{069B3DED-B182-DE65-B5A2-03924AEB8054}"/>
              </a:ext>
              <a:ext uri="{C183D7F6-B498-43B3-948B-1728B52AA6E4}">
                <adec:decorative xmlns:adec="http://schemas.microsoft.com/office/drawing/2017/decorative" val="1"/>
              </a:ext>
            </a:extLst>
          </p:cNvPr>
          <p:cNvGraphicFramePr/>
          <p:nvPr>
            <p:extLst>
              <p:ext uri="{D42A27DB-BD31-4B8C-83A1-F6EECF244321}">
                <p14:modId xmlns:p14="http://schemas.microsoft.com/office/powerpoint/2010/main" val="67682981"/>
              </p:ext>
            </p:extLst>
          </p:nvPr>
        </p:nvGraphicFramePr>
        <p:xfrm>
          <a:off x="1119662" y="2006252"/>
          <a:ext cx="3920602" cy="2722915"/>
        </p:xfrm>
        <a:graphic>
          <a:graphicData uri="http://schemas.openxmlformats.org/drawingml/2006/chart">
            <c:chart xmlns:c="http://schemas.openxmlformats.org/drawingml/2006/chart" xmlns:r="http://schemas.openxmlformats.org/officeDocument/2006/relationships" r:id="rId4"/>
          </a:graphicData>
        </a:graphic>
      </p:graphicFrame>
      <p:cxnSp>
        <p:nvCxnSpPr>
          <p:cNvPr id="36" name="Rak koppling 35">
            <a:extLst>
              <a:ext uri="{FF2B5EF4-FFF2-40B4-BE49-F238E27FC236}">
                <a16:creationId xmlns:a16="http://schemas.microsoft.com/office/drawing/2014/main" id="{7542F60E-6AA4-6607-C0D3-E426DF081F5D}"/>
              </a:ext>
              <a:ext uri="{C183D7F6-B498-43B3-948B-1728B52AA6E4}">
                <adec:decorative xmlns:adec="http://schemas.microsoft.com/office/drawing/2017/decorative" val="1"/>
              </a:ext>
            </a:extLst>
          </p:cNvPr>
          <p:cNvCxnSpPr/>
          <p:nvPr/>
        </p:nvCxnSpPr>
        <p:spPr bwMode="auto">
          <a:xfrm>
            <a:off x="1187625"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7" name="Rak koppling 36">
            <a:extLst>
              <a:ext uri="{FF2B5EF4-FFF2-40B4-BE49-F238E27FC236}">
                <a16:creationId xmlns:a16="http://schemas.microsoft.com/office/drawing/2014/main" id="{84066B9F-EBE4-5B36-8A46-40D74B4ACBE2}"/>
              </a:ext>
              <a:ext uri="{C183D7F6-B498-43B3-948B-1728B52AA6E4}">
                <adec:decorative xmlns:adec="http://schemas.microsoft.com/office/drawing/2017/decorative" val="1"/>
              </a:ext>
            </a:extLst>
          </p:cNvPr>
          <p:cNvCxnSpPr/>
          <p:nvPr/>
        </p:nvCxnSpPr>
        <p:spPr bwMode="auto">
          <a:xfrm>
            <a:off x="1547664"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9" name="Rak koppling 38">
            <a:extLst>
              <a:ext uri="{FF2B5EF4-FFF2-40B4-BE49-F238E27FC236}">
                <a16:creationId xmlns:a16="http://schemas.microsoft.com/office/drawing/2014/main" id="{933AB633-3A6A-3CD0-598B-A904027FAE8E}"/>
              </a:ext>
              <a:ext uri="{C183D7F6-B498-43B3-948B-1728B52AA6E4}">
                <adec:decorative xmlns:adec="http://schemas.microsoft.com/office/drawing/2017/decorative" val="1"/>
              </a:ext>
            </a:extLst>
          </p:cNvPr>
          <p:cNvCxnSpPr/>
          <p:nvPr/>
        </p:nvCxnSpPr>
        <p:spPr bwMode="auto">
          <a:xfrm>
            <a:off x="6732240" y="2723215"/>
            <a:ext cx="1224135"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0" name="Rak koppling 39">
            <a:extLst>
              <a:ext uri="{FF2B5EF4-FFF2-40B4-BE49-F238E27FC236}">
                <a16:creationId xmlns:a16="http://schemas.microsoft.com/office/drawing/2014/main" id="{C7367462-247B-CE86-A419-2EFF599D3125}"/>
              </a:ext>
              <a:ext uri="{C183D7F6-B498-43B3-948B-1728B52AA6E4}">
                <adec:decorative xmlns:adec="http://schemas.microsoft.com/office/drawing/2017/decorative" val="1"/>
              </a:ext>
            </a:extLst>
          </p:cNvPr>
          <p:cNvCxnSpPr/>
          <p:nvPr/>
        </p:nvCxnSpPr>
        <p:spPr bwMode="auto">
          <a:xfrm>
            <a:off x="6876256" y="3803335"/>
            <a:ext cx="792088" cy="0"/>
          </a:xfrm>
          <a:prstGeom prst="line">
            <a:avLst/>
          </a:prstGeom>
          <a:solidFill>
            <a:schemeClr val="accent1"/>
          </a:solidFill>
          <a:ln w="9525" cap="flat" cmpd="sng" algn="ctr">
            <a:solidFill>
              <a:schemeClr val="bg1">
                <a:lumMod val="75000"/>
              </a:schemeClr>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 name="Platshållare för sidfot 5">
            <a:extLst>
              <a:ext uri="{FF2B5EF4-FFF2-40B4-BE49-F238E27FC236}">
                <a16:creationId xmlns:a16="http://schemas.microsoft.com/office/drawing/2014/main" id="{48E0FB07-132C-1B3A-527B-DBF4C81D6730}"/>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16922394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BE9F1027-2AB2-445E-AB00-47DB6C57CCD1}"/>
              </a:ext>
            </a:extLst>
          </p:cNvPr>
          <p:cNvSpPr>
            <a:spLocks noGrp="1"/>
          </p:cNvSpPr>
          <p:nvPr>
            <p:ph type="title"/>
          </p:nvPr>
        </p:nvSpPr>
        <p:spPr/>
        <p:txBody>
          <a:bodyPr/>
          <a:lstStyle/>
          <a:p>
            <a:r>
              <a:rPr lang="sv-SE" dirty="0"/>
              <a:t>Intäkter</a:t>
            </a:r>
          </a:p>
        </p:txBody>
      </p:sp>
      <p:sp>
        <p:nvSpPr>
          <p:cNvPr id="2" name="Platshållare för datum 1">
            <a:extLst>
              <a:ext uri="{FF2B5EF4-FFF2-40B4-BE49-F238E27FC236}">
                <a16:creationId xmlns:a16="http://schemas.microsoft.com/office/drawing/2014/main" id="{55864DD9-1CBA-477F-8FA7-53A4513D1006}"/>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512A169D-C4EA-4CA0-BF26-9754AD72888D}"/>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5</a:t>
            </a:fld>
            <a:endParaRPr lang="sv-SE"/>
          </a:p>
        </p:txBody>
      </p:sp>
      <p:sp>
        <p:nvSpPr>
          <p:cNvPr id="3" name="textruta 2">
            <a:extLst>
              <a:ext uri="{FF2B5EF4-FFF2-40B4-BE49-F238E27FC236}">
                <a16:creationId xmlns:a16="http://schemas.microsoft.com/office/drawing/2014/main" id="{3C16B98A-D40E-1260-5EFF-4983D3A8ED54}"/>
              </a:ext>
            </a:extLst>
          </p:cNvPr>
          <p:cNvSpPr txBox="1"/>
          <p:nvPr/>
        </p:nvSpPr>
        <p:spPr>
          <a:xfrm>
            <a:off x="281798" y="1560750"/>
            <a:ext cx="3354681" cy="1723549"/>
          </a:xfrm>
          <a:prstGeom prst="rect">
            <a:avLst/>
          </a:prstGeom>
          <a:noFill/>
        </p:spPr>
        <p:txBody>
          <a:bodyPr wrap="square" rtlCol="0">
            <a:spAutoFit/>
          </a:bodyPr>
          <a:lstStyle/>
          <a:p>
            <a:pPr algn="ctr"/>
            <a:r>
              <a:rPr lang="sv-SE" sz="6600" dirty="0">
                <a:solidFill>
                  <a:schemeClr val="accent1"/>
                </a:solidFill>
                <a:latin typeface="+mj-lt"/>
              </a:rPr>
              <a:t>8,4 </a:t>
            </a:r>
            <a:br>
              <a:rPr lang="sv-SE" sz="6600" dirty="0">
                <a:solidFill>
                  <a:schemeClr val="accent1"/>
                </a:solidFill>
                <a:latin typeface="+mj-lt"/>
              </a:rPr>
            </a:br>
            <a:r>
              <a:rPr lang="sv-SE" sz="2000" dirty="0">
                <a:solidFill>
                  <a:schemeClr val="accent1"/>
                </a:solidFill>
                <a:latin typeface="+mj-lt"/>
              </a:rPr>
              <a:t>miljarder kronor </a:t>
            </a:r>
            <a:br>
              <a:rPr lang="sv-SE" sz="2000" dirty="0">
                <a:solidFill>
                  <a:schemeClr val="accent1"/>
                </a:solidFill>
                <a:latin typeface="+mj-lt"/>
              </a:rPr>
            </a:br>
            <a:r>
              <a:rPr lang="sv-SE" sz="2000" dirty="0">
                <a:solidFill>
                  <a:schemeClr val="accent1"/>
                </a:solidFill>
                <a:latin typeface="+mj-lt"/>
              </a:rPr>
              <a:t>i omsättning</a:t>
            </a:r>
            <a:endParaRPr lang="sv-SE" sz="2000" b="1" dirty="0">
              <a:solidFill>
                <a:schemeClr val="accent1"/>
              </a:solidFill>
              <a:latin typeface="+mj-lt"/>
              <a:cs typeface="Arial" panose="020B0604020202020204" pitchFamily="34" charset="0"/>
            </a:endParaRPr>
          </a:p>
        </p:txBody>
      </p:sp>
      <p:graphicFrame>
        <p:nvGraphicFramePr>
          <p:cNvPr id="7" name="Diagram 6" descr="Ett diagram som visar KI:s intäkter år 2021, totalt 7 560 mnkr. Intäkterna fördelas på:&#10;Statsanslag 43 % &#10;Forskningsråd 14 % &#10;Övriga statliga 6 % &#10;Kommuner och regioner 5 %  &#10;Svenska stiftelser och organisationer 17 %&#10;Utländska stiftelser och organisationer 8 %&#10;Svenska företag 3 % &#10;Utländska företag 3 %&#10;Finansiella intäkter 1 %">
            <a:extLst>
              <a:ext uri="{FF2B5EF4-FFF2-40B4-BE49-F238E27FC236}">
                <a16:creationId xmlns:a16="http://schemas.microsoft.com/office/drawing/2014/main" id="{693C33E2-A3FD-97CC-73B8-87FB46449B12}"/>
              </a:ext>
            </a:extLst>
          </p:cNvPr>
          <p:cNvGraphicFramePr/>
          <p:nvPr>
            <p:extLst>
              <p:ext uri="{D42A27DB-BD31-4B8C-83A1-F6EECF244321}">
                <p14:modId xmlns:p14="http://schemas.microsoft.com/office/powerpoint/2010/main" val="3151408360"/>
              </p:ext>
            </p:extLst>
          </p:nvPr>
        </p:nvGraphicFramePr>
        <p:xfrm>
          <a:off x="3084512" y="451966"/>
          <a:ext cx="6096000" cy="4064000"/>
        </p:xfrm>
        <a:graphic>
          <a:graphicData uri="http://schemas.openxmlformats.org/drawingml/2006/chart">
            <c:chart xmlns:c="http://schemas.openxmlformats.org/drawingml/2006/chart" xmlns:r="http://schemas.openxmlformats.org/officeDocument/2006/relationships" r:id="rId3"/>
          </a:graphicData>
        </a:graphic>
      </p:graphicFrame>
      <p:sp>
        <p:nvSpPr>
          <p:cNvPr id="9" name="Platshållare för sidfot 5">
            <a:extLst>
              <a:ext uri="{FF2B5EF4-FFF2-40B4-BE49-F238E27FC236}">
                <a16:creationId xmlns:a16="http://schemas.microsoft.com/office/drawing/2014/main" id="{405B5E47-9BCA-BB0E-BC2C-521BF07403A5}"/>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228389570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a:t>Extern forskningsfinansiering</a:t>
            </a:r>
          </a:p>
        </p:txBody>
      </p:sp>
      <p:sp>
        <p:nvSpPr>
          <p:cNvPr id="8" name="textruta 7">
            <a:extLst>
              <a:ext uri="{FF2B5EF4-FFF2-40B4-BE49-F238E27FC236}">
                <a16:creationId xmlns:a16="http://schemas.microsoft.com/office/drawing/2014/main" id="{A15E3EBE-F3EA-6533-294C-8009AF950175}"/>
              </a:ext>
            </a:extLst>
          </p:cNvPr>
          <p:cNvSpPr txBox="1"/>
          <p:nvPr/>
        </p:nvSpPr>
        <p:spPr>
          <a:xfrm>
            <a:off x="280220" y="987574"/>
            <a:ext cx="5616302" cy="461665"/>
          </a:xfrm>
          <a:prstGeom prst="rect">
            <a:avLst/>
          </a:prstGeom>
          <a:noFill/>
        </p:spPr>
        <p:txBody>
          <a:bodyPr wrap="square">
            <a:spAutoFit/>
          </a:bodyPr>
          <a:lstStyle/>
          <a:p>
            <a:r>
              <a:rPr lang="sv-SE" sz="1200" b="0" dirty="0">
                <a:latin typeface="+mj-lt"/>
              </a:rPr>
              <a:t>10 största externa bidragsfinansiärerna forskning totalt 2021-2023, mnkr, </a:t>
            </a:r>
            <a:br>
              <a:rPr lang="sv-SE" sz="1200" b="0" dirty="0">
                <a:latin typeface="+mj-lt"/>
              </a:rPr>
            </a:br>
            <a:r>
              <a:rPr lang="sv-SE" sz="1200" b="0" dirty="0">
                <a:latin typeface="+mj-lt"/>
              </a:rPr>
              <a:t>exklusive kapitalförvaltning</a:t>
            </a:r>
          </a:p>
        </p:txBody>
      </p:sp>
      <p:graphicFrame>
        <p:nvGraphicFramePr>
          <p:cNvPr id="7" name="Tabell 8" descr="En tabell som visar de tio största externa bidragsfinansiärerna för KI 2021-2023. Totalt 3 686 miljoner kronor för år 2023. (Förändring 2022-2023 är 5 %).">
            <a:extLst>
              <a:ext uri="{FF2B5EF4-FFF2-40B4-BE49-F238E27FC236}">
                <a16:creationId xmlns:a16="http://schemas.microsoft.com/office/drawing/2014/main" id="{209257E8-AEAD-8FDE-DEDC-D6D093B52D3E}"/>
              </a:ext>
            </a:extLst>
          </p:cNvPr>
          <p:cNvGraphicFramePr>
            <a:graphicFrameLocks noGrp="1"/>
          </p:cNvGraphicFramePr>
          <p:nvPr>
            <p:extLst>
              <p:ext uri="{D42A27DB-BD31-4B8C-83A1-F6EECF244321}">
                <p14:modId xmlns:p14="http://schemas.microsoft.com/office/powerpoint/2010/main" val="1744106263"/>
              </p:ext>
            </p:extLst>
          </p:nvPr>
        </p:nvGraphicFramePr>
        <p:xfrm>
          <a:off x="350737" y="1533994"/>
          <a:ext cx="6216986" cy="2909964"/>
        </p:xfrm>
        <a:graphic>
          <a:graphicData uri="http://schemas.openxmlformats.org/drawingml/2006/table">
            <a:tbl>
              <a:tblPr firstRow="1" bandRow="1">
                <a:tableStyleId>{5C22544A-7EE6-4342-B048-85BDC9FD1C3A}</a:tableStyleId>
              </a:tblPr>
              <a:tblGrid>
                <a:gridCol w="2377281">
                  <a:extLst>
                    <a:ext uri="{9D8B030D-6E8A-4147-A177-3AD203B41FA5}">
                      <a16:colId xmlns:a16="http://schemas.microsoft.com/office/drawing/2014/main" val="1682249626"/>
                    </a:ext>
                  </a:extLst>
                </a:gridCol>
                <a:gridCol w="705252">
                  <a:extLst>
                    <a:ext uri="{9D8B030D-6E8A-4147-A177-3AD203B41FA5}">
                      <a16:colId xmlns:a16="http://schemas.microsoft.com/office/drawing/2014/main" val="859670045"/>
                    </a:ext>
                  </a:extLst>
                </a:gridCol>
                <a:gridCol w="705252">
                  <a:extLst>
                    <a:ext uri="{9D8B030D-6E8A-4147-A177-3AD203B41FA5}">
                      <a16:colId xmlns:a16="http://schemas.microsoft.com/office/drawing/2014/main" val="932335504"/>
                    </a:ext>
                  </a:extLst>
                </a:gridCol>
                <a:gridCol w="705252">
                  <a:extLst>
                    <a:ext uri="{9D8B030D-6E8A-4147-A177-3AD203B41FA5}">
                      <a16:colId xmlns:a16="http://schemas.microsoft.com/office/drawing/2014/main" val="3004173006"/>
                    </a:ext>
                  </a:extLst>
                </a:gridCol>
                <a:gridCol w="1723949">
                  <a:extLst>
                    <a:ext uri="{9D8B030D-6E8A-4147-A177-3AD203B41FA5}">
                      <a16:colId xmlns:a16="http://schemas.microsoft.com/office/drawing/2014/main" val="1170649850"/>
                    </a:ext>
                  </a:extLst>
                </a:gridCol>
              </a:tblGrid>
              <a:tr h="213458">
                <a:tc>
                  <a:txBody>
                    <a:bodyPr/>
                    <a:lstStyle/>
                    <a:p>
                      <a:r>
                        <a:rPr lang="sv-SE" sz="900" b="1" dirty="0"/>
                        <a:t>Verksamhet</a:t>
                      </a:r>
                    </a:p>
                  </a:txBody>
                  <a:tcPr marL="85482" marR="85482" marT="42741" marB="42741">
                    <a:lnL w="12700" cmpd="sng">
                      <a:noFill/>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2021</a:t>
                      </a:r>
                    </a:p>
                  </a:txBody>
                  <a:tcPr marL="85482" marR="85482" marT="42741" marB="42741">
                    <a:lnL w="12700" cmpd="sng">
                      <a:noFill/>
                    </a:lnL>
                    <a:lnR w="12700" cmpd="sng">
                      <a:noFill/>
                    </a:lnR>
                    <a:lnT w="12700" cmpd="sng">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2022</a:t>
                      </a:r>
                    </a:p>
                  </a:txBody>
                  <a:tcPr marL="85482" marR="85482" marT="42741" marB="42741">
                    <a:lnL w="12700" cmpd="sng">
                      <a:noFill/>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2023</a:t>
                      </a:r>
                    </a:p>
                  </a:txBody>
                  <a:tcPr marL="85482" marR="85482" marT="42741" marB="42741">
                    <a:lnL w="3175" cap="flat" cmpd="sng" algn="ctr">
                      <a:noFill/>
                      <a:prstDash val="solid"/>
                      <a:round/>
                      <a:headEnd type="none" w="med" len="med"/>
                      <a:tailEnd type="none" w="med" len="med"/>
                    </a:lnL>
                    <a:lnR w="3175" cap="flat" cmpd="sng" algn="ctr">
                      <a:noFill/>
                      <a:prstDash val="solid"/>
                      <a:round/>
                      <a:headEnd type="none" w="med" len="med"/>
                      <a:tailEnd type="none" w="med" len="med"/>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tc>
                  <a:txBody>
                    <a:bodyPr/>
                    <a:lstStyle/>
                    <a:p>
                      <a:pPr algn="r"/>
                      <a:r>
                        <a:rPr lang="sv-SE" sz="900" b="1" dirty="0"/>
                        <a:t>Förändring 2022-2023</a:t>
                      </a:r>
                    </a:p>
                  </a:txBody>
                  <a:tcPr marL="85482" marR="85482" marT="42741" marB="42741">
                    <a:lnL w="3175" cap="flat" cmpd="sng" algn="ctr">
                      <a:noFill/>
                      <a:prstDash val="solid"/>
                      <a:round/>
                      <a:headEnd type="none" w="med" len="med"/>
                      <a:tailEnd type="none" w="med" len="med"/>
                    </a:lnL>
                    <a:lnR w="12700" cmpd="sng">
                      <a:noFill/>
                    </a:lnR>
                    <a:lnT w="3175"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accent1"/>
                    </a:solidFill>
                  </a:tcPr>
                </a:tc>
                <a:extLst>
                  <a:ext uri="{0D108BD9-81ED-4DB2-BD59-A6C34878D82A}">
                    <a16:rowId xmlns:a16="http://schemas.microsoft.com/office/drawing/2014/main" val="1133579390"/>
                  </a:ext>
                </a:extLst>
              </a:tr>
              <a:tr h="213458">
                <a:tc>
                  <a:txBody>
                    <a:bodyPr/>
                    <a:lstStyle/>
                    <a:p>
                      <a:r>
                        <a:rPr lang="sv-SE" sz="900" dirty="0"/>
                        <a:t>Vetenskapsrådet</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893</a:t>
                      </a:r>
                    </a:p>
                  </a:txBody>
                  <a:tcPr marL="85482" marR="85482" marT="42741" marB="42741">
                    <a:lnT w="12700" cap="flat" cmpd="sng" algn="ctr">
                      <a:noFill/>
                      <a:prstDash val="solid"/>
                      <a:round/>
                      <a:headEnd type="none" w="med" len="med"/>
                      <a:tailEnd type="none" w="med" len="med"/>
                    </a:lnT>
                    <a:solidFill>
                      <a:schemeClr val="accent4"/>
                    </a:solidFill>
                  </a:tcPr>
                </a:tc>
                <a:tc>
                  <a:txBody>
                    <a:bodyPr/>
                    <a:lstStyle/>
                    <a:p>
                      <a:pPr algn="r"/>
                      <a:r>
                        <a:rPr lang="sv-SE" sz="900" dirty="0"/>
                        <a:t>958</a:t>
                      </a:r>
                    </a:p>
                  </a:txBody>
                  <a:tcPr marL="85482" marR="85482" marT="42741" marB="42741">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solidFill>
                      <a:schemeClr val="accent4"/>
                    </a:solidFill>
                  </a:tcPr>
                </a:tc>
                <a:tc>
                  <a:txBody>
                    <a:bodyPr/>
                    <a:lstStyle/>
                    <a:p>
                      <a:pPr algn="r"/>
                      <a:r>
                        <a:rPr lang="sv-SE" sz="900" dirty="0"/>
                        <a:t>979</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12700" cap="flat" cmpd="sng" algn="ctr">
                      <a:no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2 %</a:t>
                      </a:r>
                    </a:p>
                  </a:txBody>
                  <a:tcPr marL="85482" marR="85482" marT="42741" marB="42741">
                    <a:lnL w="3175" cap="flat" cmpd="sng" algn="ctr">
                      <a:solidFill>
                        <a:schemeClr val="bg1"/>
                      </a:solidFill>
                      <a:prstDash val="solid"/>
                      <a:round/>
                      <a:headEnd type="none" w="med" len="med"/>
                      <a:tailEnd type="none" w="med" len="med"/>
                    </a:lnL>
                    <a:lnT w="12700" cap="flat" cmpd="sng" algn="ctr">
                      <a:noFill/>
                      <a:prstDash val="solid"/>
                      <a:round/>
                      <a:headEnd type="none" w="med" len="med"/>
                      <a:tailEnd type="none" w="med" len="med"/>
                    </a:lnT>
                    <a:solidFill>
                      <a:schemeClr val="accent4"/>
                    </a:solidFill>
                  </a:tcPr>
                </a:tc>
                <a:extLst>
                  <a:ext uri="{0D108BD9-81ED-4DB2-BD59-A6C34878D82A}">
                    <a16:rowId xmlns:a16="http://schemas.microsoft.com/office/drawing/2014/main" val="2674485944"/>
                  </a:ext>
                </a:extLst>
              </a:tr>
              <a:tr h="213458">
                <a:tc>
                  <a:txBody>
                    <a:bodyPr/>
                    <a:lstStyle/>
                    <a:p>
                      <a:r>
                        <a:rPr lang="sv-SE" sz="900" dirty="0"/>
                        <a:t>Cancerfonden</a:t>
                      </a:r>
                    </a:p>
                  </a:txBody>
                  <a:tcPr marL="85482" marR="85482" marT="42741" marB="42741">
                    <a:solidFill>
                      <a:schemeClr val="bg1"/>
                    </a:solidFill>
                  </a:tcPr>
                </a:tc>
                <a:tc>
                  <a:txBody>
                    <a:bodyPr/>
                    <a:lstStyle/>
                    <a:p>
                      <a:pPr algn="r"/>
                      <a:r>
                        <a:rPr lang="sv-SE" sz="900" dirty="0"/>
                        <a:t> 248</a:t>
                      </a:r>
                    </a:p>
                  </a:txBody>
                  <a:tcPr marL="85482" marR="85482" marT="42741" marB="42741">
                    <a:solidFill>
                      <a:schemeClr val="bg1"/>
                    </a:solidFill>
                  </a:tcPr>
                </a:tc>
                <a:tc>
                  <a:txBody>
                    <a:bodyPr/>
                    <a:lstStyle/>
                    <a:p>
                      <a:pPr algn="r"/>
                      <a:r>
                        <a:rPr lang="sv-SE" sz="900" dirty="0"/>
                        <a:t>279</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326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17 %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736923764"/>
                  </a:ext>
                </a:extLst>
              </a:tr>
              <a:tr h="213458">
                <a:tc>
                  <a:txBody>
                    <a:bodyPr/>
                    <a:lstStyle/>
                    <a:p>
                      <a:r>
                        <a:rPr lang="sv-SE" sz="900" dirty="0"/>
                        <a:t>Europeiska Unionen </a:t>
                      </a:r>
                    </a:p>
                  </a:txBody>
                  <a:tcPr marL="85482" marR="85482" marT="42741" marB="42741">
                    <a:solidFill>
                      <a:schemeClr val="accent4"/>
                    </a:solidFill>
                  </a:tcPr>
                </a:tc>
                <a:tc>
                  <a:txBody>
                    <a:bodyPr/>
                    <a:lstStyle/>
                    <a:p>
                      <a:pPr algn="r"/>
                      <a:r>
                        <a:rPr lang="sv-SE" sz="900" dirty="0"/>
                        <a:t>296</a:t>
                      </a:r>
                    </a:p>
                  </a:txBody>
                  <a:tcPr marL="85482" marR="85482" marT="42741" marB="42741">
                    <a:solidFill>
                      <a:schemeClr val="accent4"/>
                    </a:solidFill>
                  </a:tcPr>
                </a:tc>
                <a:tc>
                  <a:txBody>
                    <a:bodyPr/>
                    <a:lstStyle/>
                    <a:p>
                      <a:pPr algn="r"/>
                      <a:r>
                        <a:rPr lang="sv-SE" sz="900" dirty="0"/>
                        <a:t>299</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296</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189753433"/>
                  </a:ext>
                </a:extLst>
              </a:tr>
              <a:tr h="213458">
                <a:tc>
                  <a:txBody>
                    <a:bodyPr/>
                    <a:lstStyle/>
                    <a:p>
                      <a:r>
                        <a:rPr lang="sv-SE" sz="900" dirty="0"/>
                        <a:t>Wallenbergs stiftelser</a:t>
                      </a:r>
                    </a:p>
                  </a:txBody>
                  <a:tcPr marL="85482" marR="85482" marT="42741" marB="42741">
                    <a:solidFill>
                      <a:schemeClr val="bg1"/>
                    </a:solidFill>
                  </a:tcPr>
                </a:tc>
                <a:tc>
                  <a:txBody>
                    <a:bodyPr/>
                    <a:lstStyle/>
                    <a:p>
                      <a:pPr algn="r"/>
                      <a:r>
                        <a:rPr lang="sv-SE" sz="900" dirty="0"/>
                        <a:t>246</a:t>
                      </a:r>
                    </a:p>
                  </a:txBody>
                  <a:tcPr marL="85482" marR="85482" marT="42741" marB="42741">
                    <a:solidFill>
                      <a:schemeClr val="bg1"/>
                    </a:solidFill>
                  </a:tcPr>
                </a:tc>
                <a:tc>
                  <a:txBody>
                    <a:bodyPr/>
                    <a:lstStyle/>
                    <a:p>
                      <a:pPr algn="r"/>
                      <a:r>
                        <a:rPr lang="sv-SE" sz="900" dirty="0"/>
                        <a:t>229</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207</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-10 %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4255872465"/>
                  </a:ext>
                </a:extLst>
              </a:tr>
              <a:tr h="213458">
                <a:tc>
                  <a:txBody>
                    <a:bodyPr/>
                    <a:lstStyle/>
                    <a:p>
                      <a:r>
                        <a:rPr lang="sv-SE" sz="900" dirty="0"/>
                        <a:t>Forte</a:t>
                      </a:r>
                    </a:p>
                  </a:txBody>
                  <a:tcPr marL="85482" marR="85482" marT="42741" marB="42741">
                    <a:solidFill>
                      <a:schemeClr val="accent4"/>
                    </a:solidFill>
                  </a:tcPr>
                </a:tc>
                <a:tc>
                  <a:txBody>
                    <a:bodyPr/>
                    <a:lstStyle/>
                    <a:p>
                      <a:pPr algn="r"/>
                      <a:r>
                        <a:rPr lang="sv-SE" sz="900" dirty="0"/>
                        <a:t>137</a:t>
                      </a:r>
                    </a:p>
                  </a:txBody>
                  <a:tcPr marL="85482" marR="85482" marT="42741" marB="42741">
                    <a:solidFill>
                      <a:schemeClr val="accent4"/>
                    </a:solidFill>
                  </a:tcPr>
                </a:tc>
                <a:tc>
                  <a:txBody>
                    <a:bodyPr/>
                    <a:lstStyle/>
                    <a:p>
                      <a:pPr algn="r"/>
                      <a:r>
                        <a:rPr lang="sv-SE" sz="900" dirty="0"/>
                        <a:t>148</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161</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9 %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4277017575"/>
                  </a:ext>
                </a:extLst>
              </a:tr>
              <a:tr h="213458">
                <a:tc>
                  <a:txBody>
                    <a:bodyPr/>
                    <a:lstStyle/>
                    <a:p>
                      <a:r>
                        <a:rPr lang="sv-SE" sz="900" dirty="0"/>
                        <a:t>Barncancerfonden</a:t>
                      </a:r>
                    </a:p>
                  </a:txBody>
                  <a:tcPr marL="85482" marR="85482" marT="42741" marB="42741">
                    <a:solidFill>
                      <a:schemeClr val="bg1"/>
                    </a:solidFill>
                  </a:tcPr>
                </a:tc>
                <a:tc>
                  <a:txBody>
                    <a:bodyPr/>
                    <a:lstStyle/>
                    <a:p>
                      <a:pPr algn="r"/>
                      <a:r>
                        <a:rPr lang="sv-SE" sz="900" dirty="0"/>
                        <a:t>106</a:t>
                      </a:r>
                    </a:p>
                  </a:txBody>
                  <a:tcPr marL="85482" marR="85482" marT="42741" marB="42741">
                    <a:solidFill>
                      <a:schemeClr val="bg1"/>
                    </a:solidFill>
                  </a:tcPr>
                </a:tc>
                <a:tc>
                  <a:txBody>
                    <a:bodyPr/>
                    <a:lstStyle/>
                    <a:p>
                      <a:pPr algn="r"/>
                      <a:r>
                        <a:rPr lang="sv-SE" sz="900" dirty="0"/>
                        <a:t>128</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142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11 %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1198820540"/>
                  </a:ext>
                </a:extLst>
              </a:tr>
              <a:tr h="213458">
                <a:tc>
                  <a:txBody>
                    <a:bodyPr/>
                    <a:lstStyle/>
                    <a:p>
                      <a:r>
                        <a:rPr lang="sv-SE" sz="900" dirty="0"/>
                        <a:t>Kungliga Tekniska högskolan</a:t>
                      </a:r>
                    </a:p>
                  </a:txBody>
                  <a:tcPr marL="85482" marR="85482" marT="42741" marB="42741">
                    <a:solidFill>
                      <a:schemeClr val="accent4"/>
                    </a:solidFill>
                  </a:tcPr>
                </a:tc>
                <a:tc>
                  <a:txBody>
                    <a:bodyPr/>
                    <a:lstStyle/>
                    <a:p>
                      <a:pPr algn="r"/>
                      <a:r>
                        <a:rPr lang="sv-SE" sz="900" dirty="0"/>
                        <a:t>82</a:t>
                      </a:r>
                    </a:p>
                  </a:txBody>
                  <a:tcPr marL="85482" marR="85482" marT="42741" marB="42741">
                    <a:solidFill>
                      <a:schemeClr val="accent4"/>
                    </a:solidFill>
                  </a:tcPr>
                </a:tc>
                <a:tc>
                  <a:txBody>
                    <a:bodyPr/>
                    <a:lstStyle/>
                    <a:p>
                      <a:pPr algn="r"/>
                      <a:r>
                        <a:rPr lang="sv-SE" sz="900" dirty="0"/>
                        <a:t>116</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120</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3 %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392298131"/>
                  </a:ext>
                </a:extLst>
              </a:tr>
              <a:tr h="21345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v-SE" sz="900" dirty="0"/>
                        <a:t>Region Stockholm</a:t>
                      </a:r>
                    </a:p>
                  </a:txBody>
                  <a:tcPr marL="85482" marR="85482" marT="42741" marB="42741">
                    <a:solidFill>
                      <a:schemeClr val="bg1"/>
                    </a:solidFill>
                  </a:tcPr>
                </a:tc>
                <a:tc>
                  <a:txBody>
                    <a:bodyPr/>
                    <a:lstStyle/>
                    <a:p>
                      <a:pPr algn="r"/>
                      <a:r>
                        <a:rPr lang="sv-SE" sz="900" dirty="0"/>
                        <a:t>100</a:t>
                      </a:r>
                    </a:p>
                  </a:txBody>
                  <a:tcPr marL="85482" marR="85482" marT="42741" marB="42741">
                    <a:solidFill>
                      <a:schemeClr val="bg1"/>
                    </a:solidFill>
                  </a:tcPr>
                </a:tc>
                <a:tc>
                  <a:txBody>
                    <a:bodyPr/>
                    <a:lstStyle/>
                    <a:p>
                      <a:pPr algn="r"/>
                      <a:r>
                        <a:rPr lang="sv-SE" sz="900" dirty="0"/>
                        <a:t>90</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94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4 %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879538754"/>
                  </a:ext>
                </a:extLst>
              </a:tr>
              <a:tr h="213458">
                <a:tc>
                  <a:txBody>
                    <a:bodyPr/>
                    <a:lstStyle/>
                    <a:p>
                      <a:r>
                        <a:rPr lang="sv-SE" sz="900" dirty="0"/>
                        <a:t>Hjärt-lungfonden</a:t>
                      </a:r>
                    </a:p>
                  </a:txBody>
                  <a:tcPr marL="85482" marR="85482" marT="42741" marB="42741">
                    <a:solidFill>
                      <a:schemeClr val="accent4"/>
                    </a:solidFill>
                  </a:tcPr>
                </a:tc>
                <a:tc>
                  <a:txBody>
                    <a:bodyPr/>
                    <a:lstStyle/>
                    <a:p>
                      <a:pPr algn="r"/>
                      <a:r>
                        <a:rPr lang="sv-SE" sz="900" dirty="0"/>
                        <a:t>87</a:t>
                      </a:r>
                    </a:p>
                  </a:txBody>
                  <a:tcPr marL="85482" marR="85482" marT="42741" marB="42741">
                    <a:solidFill>
                      <a:schemeClr val="accent4"/>
                    </a:solidFill>
                  </a:tcPr>
                </a:tc>
                <a:tc>
                  <a:txBody>
                    <a:bodyPr/>
                    <a:lstStyle/>
                    <a:p>
                      <a:pPr algn="r"/>
                      <a:r>
                        <a:rPr lang="sv-SE" sz="900" dirty="0"/>
                        <a:t>99</a:t>
                      </a:r>
                    </a:p>
                  </a:txBody>
                  <a:tcPr marL="85482" marR="85482" marT="42741" marB="42741">
                    <a:lnR w="3175" cap="flat" cmpd="sng" algn="ctr">
                      <a:solidFill>
                        <a:schemeClr val="bg1"/>
                      </a:solidFill>
                      <a:prstDash val="solid"/>
                      <a:round/>
                      <a:headEnd type="none" w="med" len="med"/>
                      <a:tailEnd type="none" w="med" len="med"/>
                    </a:lnR>
                    <a:solidFill>
                      <a:schemeClr val="accent4"/>
                    </a:solidFill>
                  </a:tcPr>
                </a:tc>
                <a:tc>
                  <a:txBody>
                    <a:bodyPr/>
                    <a:lstStyle/>
                    <a:p>
                      <a:pPr algn="r"/>
                      <a:r>
                        <a:rPr lang="sv-SE" sz="900" dirty="0"/>
                        <a:t>85</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-14 %</a:t>
                      </a:r>
                    </a:p>
                  </a:txBody>
                  <a:tcPr marL="85482" marR="85482" marT="42741" marB="42741">
                    <a:lnL w="3175" cap="flat" cmpd="sng" algn="ctr">
                      <a:solidFill>
                        <a:schemeClr val="bg1"/>
                      </a:solidFill>
                      <a:prstDash val="solid"/>
                      <a:round/>
                      <a:headEnd type="none" w="med" len="med"/>
                      <a:tailEnd type="none" w="med" len="med"/>
                    </a:lnL>
                    <a:solidFill>
                      <a:schemeClr val="accent4"/>
                    </a:solidFill>
                  </a:tcPr>
                </a:tc>
                <a:extLst>
                  <a:ext uri="{0D108BD9-81ED-4DB2-BD59-A6C34878D82A}">
                    <a16:rowId xmlns:a16="http://schemas.microsoft.com/office/drawing/2014/main" val="2870487890"/>
                  </a:ext>
                </a:extLst>
              </a:tr>
              <a:tr h="213458">
                <a:tc>
                  <a:txBody>
                    <a:bodyPr/>
                    <a:lstStyle/>
                    <a:p>
                      <a:r>
                        <a:rPr lang="sv-SE" sz="900" dirty="0"/>
                        <a:t>Kammarkollegiet</a:t>
                      </a:r>
                    </a:p>
                  </a:txBody>
                  <a:tcPr marL="85482" marR="85482" marT="42741" marB="42741">
                    <a:solidFill>
                      <a:schemeClr val="bg1"/>
                    </a:solidFill>
                  </a:tcPr>
                </a:tc>
                <a:tc>
                  <a:txBody>
                    <a:bodyPr/>
                    <a:lstStyle/>
                    <a:p>
                      <a:pPr algn="r"/>
                      <a:r>
                        <a:rPr lang="sv-SE" sz="900" dirty="0"/>
                        <a:t>46</a:t>
                      </a:r>
                    </a:p>
                  </a:txBody>
                  <a:tcPr marL="85482" marR="85482" marT="42741" marB="42741">
                    <a:solidFill>
                      <a:schemeClr val="bg1"/>
                    </a:solidFill>
                  </a:tcPr>
                </a:tc>
                <a:tc>
                  <a:txBody>
                    <a:bodyPr/>
                    <a:lstStyle/>
                    <a:p>
                      <a:pPr algn="r"/>
                      <a:r>
                        <a:rPr lang="sv-SE" sz="900" dirty="0"/>
                        <a:t>42</a:t>
                      </a:r>
                    </a:p>
                  </a:txBody>
                  <a:tcPr marL="85482" marR="85482" marT="42741" marB="42741">
                    <a:lnR w="3175" cap="flat" cmpd="sng" algn="ctr">
                      <a:solidFill>
                        <a:schemeClr val="bg1"/>
                      </a:solidFill>
                      <a:prstDash val="solid"/>
                      <a:round/>
                      <a:headEnd type="none" w="med" len="med"/>
                      <a:tailEnd type="none" w="med" len="med"/>
                    </a:lnR>
                    <a:solidFill>
                      <a:schemeClr val="bg1"/>
                    </a:solidFill>
                  </a:tcPr>
                </a:tc>
                <a:tc>
                  <a:txBody>
                    <a:bodyPr/>
                    <a:lstStyle/>
                    <a:p>
                      <a:pPr algn="r"/>
                      <a:r>
                        <a:rPr lang="sv-SE" sz="900" dirty="0"/>
                        <a:t>74</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76 %</a:t>
                      </a:r>
                    </a:p>
                  </a:txBody>
                  <a:tcPr marL="85482" marR="85482" marT="42741" marB="42741">
                    <a:lnL w="3175" cap="flat" cmpd="sng" algn="ctr">
                      <a:solidFill>
                        <a:schemeClr val="bg1"/>
                      </a:solidFill>
                      <a:prstDash val="solid"/>
                      <a:round/>
                      <a:headEnd type="none" w="med" len="med"/>
                      <a:tailEnd type="none" w="med" len="med"/>
                    </a:lnL>
                    <a:solidFill>
                      <a:schemeClr val="bg1"/>
                    </a:solidFill>
                  </a:tcPr>
                </a:tc>
                <a:extLst>
                  <a:ext uri="{0D108BD9-81ED-4DB2-BD59-A6C34878D82A}">
                    <a16:rowId xmlns:a16="http://schemas.microsoft.com/office/drawing/2014/main" val="3036803588"/>
                  </a:ext>
                </a:extLst>
              </a:tr>
              <a:tr h="213458">
                <a:tc>
                  <a:txBody>
                    <a:bodyPr/>
                    <a:lstStyle/>
                    <a:p>
                      <a:r>
                        <a:rPr lang="sv-SE" sz="900" dirty="0"/>
                        <a:t>Övriga</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1 077</a:t>
                      </a:r>
                    </a:p>
                  </a:txBody>
                  <a:tcPr marL="85482" marR="85482" marT="42741" marB="42741">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1 113</a:t>
                      </a:r>
                    </a:p>
                  </a:txBody>
                  <a:tcPr marL="85482" marR="85482" marT="42741" marB="42741">
                    <a:lnR w="3175" cap="flat" cmpd="sng" algn="ctr">
                      <a:solidFill>
                        <a:schemeClr val="bg1"/>
                      </a:solidFill>
                      <a:prstDash val="solid"/>
                      <a:round/>
                      <a:headEnd type="none" w="med" len="med"/>
                      <a:tailEnd type="none" w="med" len="med"/>
                    </a:lnR>
                    <a:lnB w="6350" cap="flat" cmpd="sng" algn="ctr">
                      <a:solidFill>
                        <a:schemeClr val="tx1"/>
                      </a:solidFill>
                      <a:prstDash val="solid"/>
                      <a:round/>
                      <a:headEnd type="none" w="med" len="med"/>
                      <a:tailEnd type="none" w="med" len="med"/>
                    </a:lnB>
                    <a:solidFill>
                      <a:schemeClr val="accent4"/>
                    </a:solidFill>
                  </a:tcPr>
                </a:tc>
                <a:tc>
                  <a:txBody>
                    <a:bodyPr/>
                    <a:lstStyle/>
                    <a:p>
                      <a:pPr algn="r"/>
                      <a:r>
                        <a:rPr lang="sv-SE" sz="900" dirty="0"/>
                        <a:t>1 202</a:t>
                      </a:r>
                    </a:p>
                  </a:txBody>
                  <a:tcPr marL="85482" marR="85482" marT="42741" marB="42741">
                    <a:lnL w="3175" cap="flat" cmpd="sng" algn="ctr">
                      <a:solidFill>
                        <a:schemeClr val="bg1"/>
                      </a:solidFill>
                      <a:prstDash val="solid"/>
                      <a:round/>
                      <a:headEnd type="none" w="med" len="med"/>
                      <a:tailEnd type="none" w="med" len="med"/>
                    </a:lnL>
                    <a:lnR w="3175" cap="flat" cmpd="sng" algn="ctr">
                      <a:solidFill>
                        <a:schemeClr val="bg1"/>
                      </a:solidFill>
                      <a:prstDash val="solid"/>
                      <a:round/>
                      <a:headEnd type="none" w="med" len="med"/>
                      <a:tailEnd type="none" w="med" len="med"/>
                    </a:lnR>
                    <a:lnT w="3175" cap="flat" cmpd="sng" algn="ctr">
                      <a:solidFill>
                        <a:schemeClr val="bg1"/>
                      </a:solidFill>
                      <a:prstDash val="solid"/>
                      <a:round/>
                      <a:headEnd type="none" w="med" len="med"/>
                      <a:tailEnd type="none" w="med" len="med"/>
                    </a:lnT>
                    <a:lnB w="3175" cap="flat" cmpd="sng" algn="ctr">
                      <a:solidFill>
                        <a:schemeClr val="bg1"/>
                      </a:solidFill>
                      <a:prstDash val="solid"/>
                      <a:round/>
                      <a:headEnd type="none" w="med" len="med"/>
                      <a:tailEnd type="none" w="med" len="med"/>
                    </a:lnB>
                    <a:solidFill>
                      <a:schemeClr val="accent2"/>
                    </a:solidFill>
                  </a:tcPr>
                </a:tc>
                <a:tc>
                  <a:txBody>
                    <a:bodyPr/>
                    <a:lstStyle/>
                    <a:p>
                      <a:pPr algn="r"/>
                      <a:r>
                        <a:rPr lang="sv-SE" sz="900" dirty="0"/>
                        <a:t>8 %</a:t>
                      </a:r>
                    </a:p>
                  </a:txBody>
                  <a:tcPr marL="85482" marR="85482" marT="42741" marB="42741">
                    <a:lnL w="3175" cap="flat" cmpd="sng" algn="ctr">
                      <a:solidFill>
                        <a:schemeClr val="bg1"/>
                      </a:solidFill>
                      <a:prstDash val="solid"/>
                      <a:round/>
                      <a:headEnd type="none" w="med" len="med"/>
                      <a:tailEnd type="none" w="med" len="med"/>
                    </a:lnL>
                    <a:lnB w="6350" cap="flat" cmpd="sng" algn="ctr">
                      <a:solidFill>
                        <a:schemeClr val="tx1"/>
                      </a:solidFill>
                      <a:prstDash val="solid"/>
                      <a:round/>
                      <a:headEnd type="none" w="med" len="med"/>
                      <a:tailEnd type="none" w="med" len="med"/>
                    </a:lnB>
                    <a:solidFill>
                      <a:schemeClr val="accent4"/>
                    </a:solidFill>
                  </a:tcPr>
                </a:tc>
                <a:extLst>
                  <a:ext uri="{0D108BD9-81ED-4DB2-BD59-A6C34878D82A}">
                    <a16:rowId xmlns:a16="http://schemas.microsoft.com/office/drawing/2014/main" val="677143210"/>
                  </a:ext>
                </a:extLst>
              </a:tr>
              <a:tr h="238260">
                <a:tc>
                  <a:txBody>
                    <a:bodyPr/>
                    <a:lstStyle/>
                    <a:p>
                      <a:r>
                        <a:rPr lang="sv-SE" sz="900" b="1" dirty="0"/>
                        <a:t>Totalt</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3 331</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3 515</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tc>
                  <a:txBody>
                    <a:bodyPr/>
                    <a:lstStyle/>
                    <a:p>
                      <a:pPr algn="r"/>
                      <a:r>
                        <a:rPr lang="sv-SE" sz="900" b="1" dirty="0"/>
                        <a:t>3 686</a:t>
                      </a:r>
                    </a:p>
                  </a:txBody>
                  <a:tcPr marL="85482" marR="85482" marT="42741" marB="42741">
                    <a:lnL w="12700" cmpd="sng">
                      <a:noFill/>
                    </a:lnL>
                    <a:lnR w="12700" cmpd="sng">
                      <a:noFill/>
                    </a:lnR>
                    <a:lnT w="3175" cap="flat" cmpd="sng" algn="ctr">
                      <a:solidFill>
                        <a:schemeClr val="bg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accent2"/>
                    </a:solidFill>
                  </a:tcPr>
                </a:tc>
                <a:tc>
                  <a:txBody>
                    <a:bodyPr/>
                    <a:lstStyle/>
                    <a:p>
                      <a:pPr algn="r"/>
                      <a:r>
                        <a:rPr lang="sv-SE" sz="900" b="1" dirty="0"/>
                        <a:t>5 %</a:t>
                      </a:r>
                    </a:p>
                  </a:txBody>
                  <a:tcPr marL="85482" marR="85482" marT="42741" marB="42741">
                    <a:lnL w="12700" cmpd="sng">
                      <a:noFill/>
                    </a:lnL>
                    <a:lnR w="12700" cmpd="sng">
                      <a:noFill/>
                    </a:lnR>
                    <a:lnT w="6350" cap="flat" cmpd="sng" algn="ctr">
                      <a:solidFill>
                        <a:schemeClr val="tx1"/>
                      </a:solidFill>
                      <a:prstDash val="solid"/>
                      <a:round/>
                      <a:headEnd type="none" w="med" len="med"/>
                      <a:tailEnd type="none" w="med" len="med"/>
                    </a:lnT>
                    <a:lnB w="12700" cmpd="sng">
                      <a:noFill/>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741288593"/>
                  </a:ext>
                </a:extLst>
              </a:tr>
            </a:tbl>
          </a:graphicData>
        </a:graphic>
      </p:graphicFrame>
      <p:sp>
        <p:nvSpPr>
          <p:cNvPr id="10" name="Platshållare för sidfot 4">
            <a:extLst>
              <a:ext uri="{FF2B5EF4-FFF2-40B4-BE49-F238E27FC236}">
                <a16:creationId xmlns:a16="http://schemas.microsoft.com/office/drawing/2014/main" id="{50AAB92C-AAD9-E3E5-5F27-8494124C104B}"/>
              </a:ext>
              <a:ext uri="{C183D7F6-B498-43B3-948B-1728B52AA6E4}">
                <adec:decorative xmlns:adec="http://schemas.microsoft.com/office/drawing/2017/decorative" val="1"/>
              </a:ext>
            </a:extLst>
          </p:cNvPr>
          <p:cNvSpPr txBox="1">
            <a:spLocks/>
          </p:cNvSpPr>
          <p:nvPr/>
        </p:nvSpPr>
        <p:spPr bwMode="auto">
          <a:xfrm>
            <a:off x="7471106" y="4287366"/>
            <a:ext cx="1277358"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gn="r"/>
            <a:r>
              <a:rPr lang="sv-SE" altLang="sv-SE" sz="600" dirty="0">
                <a:solidFill>
                  <a:schemeClr val="tx1"/>
                </a:solidFill>
              </a:rPr>
              <a:t>Källa: Unit4 Business World</a:t>
            </a:r>
          </a:p>
        </p:txBody>
      </p:sp>
      <p:sp>
        <p:nvSpPr>
          <p:cNvPr id="3" name="Platshållare för sidfot 5">
            <a:extLst>
              <a:ext uri="{FF2B5EF4-FFF2-40B4-BE49-F238E27FC236}">
                <a16:creationId xmlns:a16="http://schemas.microsoft.com/office/drawing/2014/main" id="{AB74DEED-633B-9BB9-FCFE-85E10B24A3DF}"/>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F63C804D-0566-4340-B2AA-54366A27975E}"/>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6</a:t>
            </a:fld>
            <a:endParaRPr lang="sv-SE"/>
          </a:p>
        </p:txBody>
      </p:sp>
    </p:spTree>
    <p:extLst>
      <p:ext uri="{BB962C8B-B14F-4D97-AF65-F5344CB8AC3E}">
        <p14:creationId xmlns:p14="http://schemas.microsoft.com/office/powerpoint/2010/main" val="42169516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641952F1-7144-4FA2-B59A-DFF57C681884}"/>
              </a:ext>
            </a:extLst>
          </p:cNvPr>
          <p:cNvSpPr>
            <a:spLocks noGrp="1"/>
          </p:cNvSpPr>
          <p:nvPr>
            <p:ph type="title"/>
          </p:nvPr>
        </p:nvSpPr>
        <p:spPr/>
        <p:txBody>
          <a:bodyPr/>
          <a:lstStyle/>
          <a:p>
            <a:r>
              <a:rPr lang="sv-SE" dirty="0"/>
              <a:t>Publikationer</a:t>
            </a:r>
          </a:p>
        </p:txBody>
      </p:sp>
      <p:sp>
        <p:nvSpPr>
          <p:cNvPr id="2" name="Platshållare för datum 1">
            <a:extLst>
              <a:ext uri="{FF2B5EF4-FFF2-40B4-BE49-F238E27FC236}">
                <a16:creationId xmlns:a16="http://schemas.microsoft.com/office/drawing/2014/main" id="{40B99EA2-31F0-4E67-B419-A7E7F019BA64}"/>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66F3B245-DDA1-489D-904E-041F6B01E724}"/>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7</a:t>
            </a:fld>
            <a:endParaRPr lang="sv-SE"/>
          </a:p>
        </p:txBody>
      </p:sp>
      <p:sp>
        <p:nvSpPr>
          <p:cNvPr id="14" name="Platshållare för sidfot 4">
            <a:extLst>
              <a:ext uri="{FF2B5EF4-FFF2-40B4-BE49-F238E27FC236}">
                <a16:creationId xmlns:a16="http://schemas.microsoft.com/office/drawing/2014/main" id="{6221C816-3002-4146-A05C-83E4BA81A3B5}"/>
              </a:ext>
              <a:ext uri="{C183D7F6-B498-43B3-948B-1728B52AA6E4}">
                <adec:decorative xmlns:adec="http://schemas.microsoft.com/office/drawing/2017/decorative" val="1"/>
              </a:ext>
            </a:extLst>
          </p:cNvPr>
          <p:cNvSpPr txBox="1">
            <a:spLocks/>
          </p:cNvSpPr>
          <p:nvPr/>
        </p:nvSpPr>
        <p:spPr bwMode="auto">
          <a:xfrm rot="16200000">
            <a:off x="6894875" y="1531571"/>
            <a:ext cx="4704054" cy="18878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en-US" sz="600" b="0" i="0" u="none" strike="noStrike" baseline="0" dirty="0">
                <a:solidFill>
                  <a:srgbClr val="000000"/>
                </a:solidFill>
                <a:latin typeface="DM Sans" pitchFamily="2" charset="0"/>
              </a:rPr>
              <a:t>Data specified as deriving from MEDLINE®/PubMed® NLM represents that its data were formulated with a reasonable standard of care. Except for this representation, NLM makes no representation or warranties, expressed or implied. This includes, but is not limited to, any implied warranty of merchantability or fitness for a particular purpose, with respect to the NLM data, and NLM specifically disclaims any such warranties and representations. All complete or parts of U.S. National Library of Medicine (NLM) records that are redistributed or retransmitted must be identified as being derived from NLM data. Certain data included herein are derived from the © Web of Science 2024 of Clarivate Analytics (UK) Ltd. All rights reserved. No part of these materials may be reproduced, stored in a retrieval system or transmitted in any form or by any means, including electronic, mechanical, photographic, magnetic or other means without the express permission of Karolinska Institutet University Library. </a:t>
            </a:r>
            <a:endParaRPr lang="sv-SE" altLang="sv-SE" sz="600" spc="-20" dirty="0">
              <a:solidFill>
                <a:schemeClr val="tx1"/>
              </a:solidFill>
            </a:endParaRPr>
          </a:p>
        </p:txBody>
      </p:sp>
      <p:grpSp>
        <p:nvGrpSpPr>
          <p:cNvPr id="7" name="Grupp 6" descr="7 667 antal publikationer (articles and reviews)">
            <a:extLst>
              <a:ext uri="{FF2B5EF4-FFF2-40B4-BE49-F238E27FC236}">
                <a16:creationId xmlns:a16="http://schemas.microsoft.com/office/drawing/2014/main" id="{CB05F40E-D676-1BBE-ED6F-9BA82F3482B3}"/>
              </a:ext>
            </a:extLst>
          </p:cNvPr>
          <p:cNvGrpSpPr/>
          <p:nvPr/>
        </p:nvGrpSpPr>
        <p:grpSpPr>
          <a:xfrm>
            <a:off x="3491880" y="627534"/>
            <a:ext cx="6887926" cy="830997"/>
            <a:chOff x="899592" y="3795886"/>
            <a:chExt cx="6887926" cy="830997"/>
          </a:xfrm>
        </p:grpSpPr>
        <p:sp>
          <p:nvSpPr>
            <p:cNvPr id="8" name="textruta 7">
              <a:extLst>
                <a:ext uri="{FF2B5EF4-FFF2-40B4-BE49-F238E27FC236}">
                  <a16:creationId xmlns:a16="http://schemas.microsoft.com/office/drawing/2014/main" id="{D2B06CE4-0EE9-7203-4510-907C27281F6E}"/>
                </a:ext>
              </a:extLst>
            </p:cNvPr>
            <p:cNvSpPr txBox="1"/>
            <p:nvPr/>
          </p:nvSpPr>
          <p:spPr>
            <a:xfrm>
              <a:off x="899592" y="3795886"/>
              <a:ext cx="2836984" cy="830997"/>
            </a:xfrm>
            <a:prstGeom prst="rect">
              <a:avLst/>
            </a:prstGeom>
            <a:noFill/>
          </p:spPr>
          <p:txBody>
            <a:bodyPr wrap="square" rtlCol="0">
              <a:spAutoFit/>
            </a:bodyPr>
            <a:lstStyle/>
            <a:p>
              <a:pPr algn="ctr"/>
              <a:r>
                <a:rPr lang="sv-SE" sz="4800" dirty="0">
                  <a:solidFill>
                    <a:schemeClr val="accent1"/>
                  </a:solidFill>
                  <a:latin typeface="+mj-lt"/>
                  <a:cs typeface="Arial" panose="020B0604020202020204" pitchFamily="34" charset="0"/>
                </a:rPr>
                <a:t>7 667</a:t>
              </a:r>
            </a:p>
          </p:txBody>
        </p:sp>
        <p:sp>
          <p:nvSpPr>
            <p:cNvPr id="11" name="Rektangel 10">
              <a:extLst>
                <a:ext uri="{FF2B5EF4-FFF2-40B4-BE49-F238E27FC236}">
                  <a16:creationId xmlns:a16="http://schemas.microsoft.com/office/drawing/2014/main" id="{7F346E35-3DD3-D58D-4AC7-293215B00B99}"/>
                </a:ext>
              </a:extLst>
            </p:cNvPr>
            <p:cNvSpPr/>
            <p:nvPr/>
          </p:nvSpPr>
          <p:spPr>
            <a:xfrm>
              <a:off x="3215518" y="3988752"/>
              <a:ext cx="4572000" cy="523220"/>
            </a:xfrm>
            <a:prstGeom prst="rect">
              <a:avLst/>
            </a:prstGeom>
          </p:spPr>
          <p:txBody>
            <a:bodyPr>
              <a:spAutoFit/>
            </a:bodyPr>
            <a:lstStyle/>
            <a:p>
              <a:r>
                <a:rPr lang="sv-SE" sz="1400" dirty="0">
                  <a:solidFill>
                    <a:schemeClr val="accent1"/>
                  </a:solidFill>
                  <a:latin typeface="+mj-lt"/>
                  <a:cs typeface="Arial" panose="020B0604020202020204" pitchFamily="34" charset="0"/>
                </a:rPr>
                <a:t>Antal publikationer </a:t>
              </a:r>
              <a:br>
                <a:rPr lang="sv-SE" sz="1400" dirty="0">
                  <a:solidFill>
                    <a:schemeClr val="accent1"/>
                  </a:solidFill>
                  <a:latin typeface="+mj-lt"/>
                  <a:cs typeface="Arial" panose="020B0604020202020204" pitchFamily="34" charset="0"/>
                </a:rPr>
              </a:br>
              <a:r>
                <a:rPr lang="sv-SE" sz="1400" dirty="0">
                  <a:solidFill>
                    <a:schemeClr val="accent1"/>
                  </a:solidFill>
                  <a:latin typeface="+mj-lt"/>
                  <a:cs typeface="Arial" panose="020B0604020202020204" pitchFamily="34" charset="0"/>
                </a:rPr>
                <a:t>(articles och reviews)</a:t>
              </a:r>
            </a:p>
          </p:txBody>
        </p:sp>
      </p:grpSp>
      <p:graphicFrame>
        <p:nvGraphicFramePr>
          <p:cNvPr id="15" name="Diagram 14" descr="Ett diagram med det antal publikationer med någon adress som kan anknytas till KI i antingen Web of Science eller Medline mellan åren 2007-2022.">
            <a:extLst>
              <a:ext uri="{FF2B5EF4-FFF2-40B4-BE49-F238E27FC236}">
                <a16:creationId xmlns:a16="http://schemas.microsoft.com/office/drawing/2014/main" id="{24E4636E-D071-2854-0E5A-B607CDF68C85}"/>
              </a:ext>
            </a:extLst>
          </p:cNvPr>
          <p:cNvGraphicFramePr/>
          <p:nvPr>
            <p:extLst>
              <p:ext uri="{D42A27DB-BD31-4B8C-83A1-F6EECF244321}">
                <p14:modId xmlns:p14="http://schemas.microsoft.com/office/powerpoint/2010/main" val="959058127"/>
              </p:ext>
            </p:extLst>
          </p:nvPr>
        </p:nvGraphicFramePr>
        <p:xfrm>
          <a:off x="226070" y="1328409"/>
          <a:ext cx="7802314" cy="3475589"/>
        </p:xfrm>
        <a:graphic>
          <a:graphicData uri="http://schemas.openxmlformats.org/drawingml/2006/chart">
            <c:chart xmlns:c="http://schemas.openxmlformats.org/drawingml/2006/chart" xmlns:r="http://schemas.openxmlformats.org/officeDocument/2006/relationships" r:id="rId3"/>
          </a:graphicData>
        </a:graphic>
      </p:graphicFrame>
      <p:sp>
        <p:nvSpPr>
          <p:cNvPr id="6" name="Platshållare för sidfot 5">
            <a:extLst>
              <a:ext uri="{FF2B5EF4-FFF2-40B4-BE49-F238E27FC236}">
                <a16:creationId xmlns:a16="http://schemas.microsoft.com/office/drawing/2014/main" id="{ABBA6AA0-5378-94F5-820C-DC9AF06DABD9}"/>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14504434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07421D42-463C-4DC3-83E8-44E26E7F2111}"/>
              </a:ext>
            </a:extLst>
          </p:cNvPr>
          <p:cNvSpPr>
            <a:spLocks noGrp="1"/>
          </p:cNvSpPr>
          <p:nvPr>
            <p:ph type="title"/>
          </p:nvPr>
        </p:nvSpPr>
        <p:spPr/>
        <p:txBody>
          <a:bodyPr/>
          <a:lstStyle/>
          <a:p>
            <a:r>
              <a:rPr lang="sv-SE" dirty="0"/>
              <a:t>Fältnormerad citeringsgrad</a:t>
            </a:r>
          </a:p>
        </p:txBody>
      </p:sp>
      <p:sp>
        <p:nvSpPr>
          <p:cNvPr id="2" name="Platshållare för datum 1">
            <a:extLst>
              <a:ext uri="{FF2B5EF4-FFF2-40B4-BE49-F238E27FC236}">
                <a16:creationId xmlns:a16="http://schemas.microsoft.com/office/drawing/2014/main" id="{F63C804D-0566-4340-B2AA-54366A27975E}"/>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a:p>
        </p:txBody>
      </p:sp>
      <p:sp>
        <p:nvSpPr>
          <p:cNvPr id="4" name="Platshållare för bildnummer 3">
            <a:extLst>
              <a:ext uri="{FF2B5EF4-FFF2-40B4-BE49-F238E27FC236}">
                <a16:creationId xmlns:a16="http://schemas.microsoft.com/office/drawing/2014/main" id="{B17BDD64-4A43-4924-9187-7D923D66192B}"/>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8</a:t>
            </a:fld>
            <a:endParaRPr lang="sv-SE"/>
          </a:p>
        </p:txBody>
      </p:sp>
      <p:sp>
        <p:nvSpPr>
          <p:cNvPr id="8" name="Platshållare för sidfot 4">
            <a:extLst>
              <a:ext uri="{FF2B5EF4-FFF2-40B4-BE49-F238E27FC236}">
                <a16:creationId xmlns:a16="http://schemas.microsoft.com/office/drawing/2014/main" id="{9C5A1FFA-50F6-4788-A5F9-F76BADA8BCD2}"/>
              </a:ext>
              <a:ext uri="{C183D7F6-B498-43B3-948B-1728B52AA6E4}">
                <adec:decorative xmlns:adec="http://schemas.microsoft.com/office/drawing/2017/decorative" val="1"/>
              </a:ext>
            </a:extLst>
          </p:cNvPr>
          <p:cNvSpPr txBox="1">
            <a:spLocks/>
          </p:cNvSpPr>
          <p:nvPr/>
        </p:nvSpPr>
        <p:spPr bwMode="auto">
          <a:xfrm rot="16200000">
            <a:off x="6249999" y="2433127"/>
            <a:ext cx="4559866" cy="22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r>
              <a:rPr lang="sv-SE" sz="600" b="0" i="0" u="none" strike="noStrike" baseline="0" dirty="0">
                <a:solidFill>
                  <a:srgbClr val="000000"/>
                </a:solidFill>
                <a:latin typeface="DM Sans" pitchFamily="2" charset="0"/>
              </a:rPr>
              <a:t>Indikatorer av typen fältnormerad citeringsgrad kräver en viss volym på publikationer och citeringar för att bli statistiskt signifikanta. Publikationer från 2023 har ännu fått ganska få citeringar och kan därför inte anses utgöra stabila och tillförlitliga resultat och har med anledning av detta exkluderats från ovanstående figur. </a:t>
            </a:r>
            <a:r>
              <a:rPr lang="sv-SE" sz="600" b="0" i="0" u="none" strike="noStrike" baseline="0" dirty="0" err="1">
                <a:solidFill>
                  <a:srgbClr val="000000"/>
                </a:solidFill>
                <a:latin typeface="DM Sans" pitchFamily="2" charset="0"/>
              </a:rPr>
              <a:t>Certain</a:t>
            </a:r>
            <a:r>
              <a:rPr lang="sv-SE" sz="600" b="0" i="0" u="none" strike="noStrike" baseline="0" dirty="0">
                <a:solidFill>
                  <a:srgbClr val="000000"/>
                </a:solidFill>
                <a:latin typeface="DM Sans" pitchFamily="2" charset="0"/>
              </a:rPr>
              <a:t> data </a:t>
            </a:r>
            <a:r>
              <a:rPr lang="sv-SE" sz="600" b="0" i="0" u="none" strike="noStrike" baseline="0" dirty="0" err="1">
                <a:solidFill>
                  <a:srgbClr val="000000"/>
                </a:solidFill>
                <a:latin typeface="DM Sans" pitchFamily="2" charset="0"/>
              </a:rPr>
              <a:t>included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herein</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are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derived</a:t>
            </a:r>
            <a:r>
              <a:rPr lang="sv-SE" sz="600" b="0" i="0" u="none" strike="noStrike" baseline="0" dirty="0">
                <a:solidFill>
                  <a:srgbClr val="000000"/>
                </a:solidFill>
                <a:latin typeface="DM Sans" pitchFamily="2" charset="0"/>
              </a:rPr>
              <a:t> from the © Web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Science 2024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Clarivate</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Analytics</a:t>
            </a:r>
            <a:r>
              <a:rPr lang="sv-SE" sz="600" b="0" i="0" u="none" strike="noStrike" baseline="0" dirty="0">
                <a:solidFill>
                  <a:srgbClr val="000000"/>
                </a:solidFill>
                <a:latin typeface="DM Sans" pitchFamily="2" charset="0"/>
              </a:rPr>
              <a:t> (UK) Ltd. All </a:t>
            </a:r>
            <a:r>
              <a:rPr lang="sv-SE" sz="600" b="0" i="0" u="none" strike="noStrike" baseline="0" dirty="0" err="1">
                <a:solidFill>
                  <a:srgbClr val="000000"/>
                </a:solidFill>
                <a:latin typeface="DM Sans" pitchFamily="2" charset="0"/>
              </a:rPr>
              <a:t>rights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reserved</a:t>
            </a:r>
            <a:r>
              <a:rPr lang="sv-SE" sz="600" b="0" i="0" u="none" strike="noStrike" baseline="0" dirty="0">
                <a:solidFill>
                  <a:srgbClr val="000000"/>
                </a:solidFill>
                <a:latin typeface="DM Sans" pitchFamily="2" charset="0"/>
              </a:rPr>
              <a:t>. No part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these</a:t>
            </a:r>
            <a:r>
              <a:rPr lang="sv-SE" sz="600" b="0" i="0" u="none" strike="noStrike" baseline="0" dirty="0">
                <a:solidFill>
                  <a:srgbClr val="000000"/>
                </a:solidFill>
                <a:latin typeface="DM Sans" pitchFamily="2" charset="0"/>
              </a:rPr>
              <a:t> materials </a:t>
            </a:r>
            <a:r>
              <a:rPr lang="sv-SE" sz="600" b="0" i="0" u="none" strike="noStrike" baseline="0" dirty="0" err="1">
                <a:solidFill>
                  <a:srgbClr val="000000"/>
                </a:solidFill>
                <a:latin typeface="DM Sans" pitchFamily="2" charset="0"/>
              </a:rPr>
              <a:t>may</a:t>
            </a:r>
            <a:r>
              <a:rPr lang="sv-SE" sz="600" b="0" i="0" u="none" strike="noStrike" baseline="0" dirty="0">
                <a:solidFill>
                  <a:srgbClr val="000000"/>
                </a:solidFill>
                <a:latin typeface="DM Sans" pitchFamily="2" charset="0"/>
              </a:rPr>
              <a:t> be </a:t>
            </a:r>
            <a:r>
              <a:rPr lang="sv-SE" sz="600" b="0" i="0" u="none" strike="noStrike" baseline="0" dirty="0" err="1">
                <a:solidFill>
                  <a:srgbClr val="000000"/>
                </a:solidFill>
                <a:latin typeface="DM Sans" pitchFamily="2" charset="0"/>
              </a:rPr>
              <a:t>reproduced</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stored</a:t>
            </a:r>
            <a:r>
              <a:rPr lang="sv-SE" sz="600" b="0" i="0" u="none" strike="noStrike" baseline="0" dirty="0">
                <a:solidFill>
                  <a:srgbClr val="000000"/>
                </a:solidFill>
                <a:latin typeface="DM Sans" pitchFamily="2" charset="0"/>
              </a:rPr>
              <a:t> in a </a:t>
            </a:r>
            <a:r>
              <a:rPr lang="sv-SE" sz="600" b="0" i="0" u="none" strike="noStrike" baseline="0" dirty="0" err="1">
                <a:solidFill>
                  <a:srgbClr val="000000"/>
                </a:solidFill>
                <a:latin typeface="DM Sans" pitchFamily="2" charset="0"/>
              </a:rPr>
              <a:t>retrieval</a:t>
            </a:r>
            <a:r>
              <a:rPr lang="sv-SE" sz="600" b="0" i="0" u="none" strike="noStrike" baseline="0" dirty="0">
                <a:solidFill>
                  <a:srgbClr val="000000"/>
                </a:solidFill>
                <a:latin typeface="DM Sans" pitchFamily="2" charset="0"/>
              </a:rPr>
              <a:t> system or </a:t>
            </a:r>
            <a:r>
              <a:rPr lang="sv-SE" sz="600" b="0" i="0" u="none" strike="noStrike" baseline="0" dirty="0" err="1">
                <a:solidFill>
                  <a:srgbClr val="000000"/>
                </a:solidFill>
                <a:latin typeface="DM Sans" pitchFamily="2" charset="0"/>
              </a:rPr>
              <a:t>transmitted</a:t>
            </a:r>
            <a:r>
              <a:rPr lang="sv-SE" sz="600" b="0" i="0" u="none" strike="noStrike" baseline="0" dirty="0">
                <a:solidFill>
                  <a:srgbClr val="000000"/>
                </a:solidFill>
                <a:latin typeface="DM Sans" pitchFamily="2" charset="0"/>
              </a:rPr>
              <a:t> in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form or by </a:t>
            </a:r>
            <a:r>
              <a:rPr lang="sv-SE" sz="600" b="0" i="0" u="none" strike="noStrike" baseline="0" dirty="0" err="1">
                <a:solidFill>
                  <a:srgbClr val="000000"/>
                </a:solidFill>
                <a:latin typeface="DM Sans" pitchFamily="2" charset="0"/>
              </a:rPr>
              <a:t>any</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including</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electronic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mechanical</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photographic</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magnetic</a:t>
            </a:r>
            <a:r>
              <a:rPr lang="sv-SE" sz="600" b="0" i="0" u="none" strike="noStrike" baseline="0" dirty="0">
                <a:solidFill>
                  <a:srgbClr val="000000"/>
                </a:solidFill>
                <a:latin typeface="DM Sans" pitchFamily="2" charset="0"/>
              </a:rPr>
              <a:t> or </a:t>
            </a:r>
            <a:r>
              <a:rPr lang="sv-SE" sz="600" b="0" i="0" u="none" strike="noStrike" baseline="0" dirty="0" err="1">
                <a:solidFill>
                  <a:srgbClr val="000000"/>
                </a:solidFill>
                <a:latin typeface="DM Sans" pitchFamily="2" charset="0"/>
              </a:rPr>
              <a:t>other</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means</a:t>
            </a:r>
            <a:r>
              <a:rPr lang="sv-SE" sz="600" b="0" i="0" u="none" strike="noStrike" baseline="0" dirty="0">
                <a:solidFill>
                  <a:srgbClr val="000000"/>
                </a:solidFill>
                <a:latin typeface="DM Sans" pitchFamily="2" charset="0"/>
              </a:rPr>
              <a:t> </a:t>
            </a:r>
            <a:r>
              <a:rPr lang="sv-SE" sz="600" b="0" i="0" u="none" strike="noStrike" baseline="0" dirty="0" err="1">
                <a:solidFill>
                  <a:srgbClr val="000000"/>
                </a:solidFill>
                <a:latin typeface="DM Sans" pitchFamily="2" charset="0"/>
              </a:rPr>
              <a:t>without</a:t>
            </a:r>
            <a:r>
              <a:rPr lang="sv-SE" sz="600" b="0" i="0" u="none" strike="noStrike" baseline="0" dirty="0">
                <a:solidFill>
                  <a:srgbClr val="000000"/>
                </a:solidFill>
                <a:latin typeface="DM Sans" pitchFamily="2" charset="0"/>
              </a:rPr>
              <a:t> the express permission </a:t>
            </a:r>
            <a:r>
              <a:rPr lang="sv-SE" sz="600" b="0" i="0" u="none" strike="noStrike" baseline="0" dirty="0" err="1">
                <a:solidFill>
                  <a:srgbClr val="000000"/>
                </a:solidFill>
                <a:latin typeface="DM Sans" pitchFamily="2" charset="0"/>
              </a:rPr>
              <a:t>of</a:t>
            </a:r>
            <a:r>
              <a:rPr lang="sv-SE" sz="600" b="0" i="0" u="none" strike="noStrike" baseline="0" dirty="0">
                <a:solidFill>
                  <a:srgbClr val="000000"/>
                </a:solidFill>
                <a:latin typeface="DM Sans" pitchFamily="2" charset="0"/>
              </a:rPr>
              <a:t> Karolinska Institutet University </a:t>
            </a:r>
            <a:r>
              <a:rPr lang="sv-SE" sz="600" b="0" i="0" u="none" strike="noStrike" baseline="0" dirty="0" err="1">
                <a:solidFill>
                  <a:srgbClr val="000000"/>
                </a:solidFill>
                <a:latin typeface="DM Sans" pitchFamily="2" charset="0"/>
              </a:rPr>
              <a:t>Library</a:t>
            </a:r>
            <a:r>
              <a:rPr lang="sv-SE" sz="600" b="0" i="0" u="none" strike="noStrike" baseline="0" dirty="0">
                <a:solidFill>
                  <a:srgbClr val="000000"/>
                </a:solidFill>
                <a:latin typeface="DM Sans" pitchFamily="2" charset="0"/>
              </a:rPr>
              <a:t>. </a:t>
            </a:r>
            <a:endParaRPr lang="en-US" altLang="sv-SE" sz="600" dirty="0">
              <a:solidFill>
                <a:schemeClr val="tx1"/>
              </a:solidFill>
            </a:endParaRPr>
          </a:p>
        </p:txBody>
      </p:sp>
      <p:graphicFrame>
        <p:nvGraphicFramePr>
          <p:cNvPr id="9" name="Diagram 8" descr="I diagrammet visas medelvärdet per år av den fältnormerade citeringsgraden för alla artiklar från KI. Detta ställs i diagrammet i relation till motsvarande Cf-värde för EU:s 27 medlemsländer (EU27) och Storbritannien. KI:s citeringsgrad ligger på en nivå som överstiger motsvarande värde för EU27 och Storbritannien. ">
            <a:extLst>
              <a:ext uri="{FF2B5EF4-FFF2-40B4-BE49-F238E27FC236}">
                <a16:creationId xmlns:a16="http://schemas.microsoft.com/office/drawing/2014/main" id="{C313DB1B-B45A-3918-C377-1F36F709AED2}"/>
              </a:ext>
            </a:extLst>
          </p:cNvPr>
          <p:cNvGraphicFramePr/>
          <p:nvPr>
            <p:extLst>
              <p:ext uri="{D42A27DB-BD31-4B8C-83A1-F6EECF244321}">
                <p14:modId xmlns:p14="http://schemas.microsoft.com/office/powerpoint/2010/main" val="2994093059"/>
              </p:ext>
            </p:extLst>
          </p:nvPr>
        </p:nvGraphicFramePr>
        <p:xfrm>
          <a:off x="255969" y="1131590"/>
          <a:ext cx="8159664" cy="3672408"/>
        </p:xfrm>
        <a:graphic>
          <a:graphicData uri="http://schemas.openxmlformats.org/drawingml/2006/chart">
            <c:chart xmlns:c="http://schemas.openxmlformats.org/drawingml/2006/chart" xmlns:r="http://schemas.openxmlformats.org/officeDocument/2006/relationships" r:id="rId3"/>
          </a:graphicData>
        </a:graphic>
      </p:graphicFrame>
      <p:sp>
        <p:nvSpPr>
          <p:cNvPr id="10" name="Platshållare för sidfot 5">
            <a:extLst>
              <a:ext uri="{FF2B5EF4-FFF2-40B4-BE49-F238E27FC236}">
                <a16:creationId xmlns:a16="http://schemas.microsoft.com/office/drawing/2014/main" id="{BE091F9E-7197-1155-A4C4-F85A9274F142}"/>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Tree>
    <p:extLst>
      <p:ext uri="{BB962C8B-B14F-4D97-AF65-F5344CB8AC3E}">
        <p14:creationId xmlns:p14="http://schemas.microsoft.com/office/powerpoint/2010/main" val="29560523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F3DA54B4-FF3C-4BAC-9844-DD48C4488943}"/>
              </a:ext>
            </a:extLst>
          </p:cNvPr>
          <p:cNvSpPr>
            <a:spLocks noGrp="1"/>
          </p:cNvSpPr>
          <p:nvPr>
            <p:ph type="title"/>
          </p:nvPr>
        </p:nvSpPr>
        <p:spPr/>
        <p:txBody>
          <a:bodyPr/>
          <a:lstStyle/>
          <a:p>
            <a:r>
              <a:rPr lang="sv-SE" dirty="0"/>
              <a:t>Utbildning på grundnivå och avancerad nivå</a:t>
            </a:r>
          </a:p>
        </p:txBody>
      </p:sp>
      <p:sp>
        <p:nvSpPr>
          <p:cNvPr id="25" name="Rektangel 24">
            <a:extLst>
              <a:ext uri="{FF2B5EF4-FFF2-40B4-BE49-F238E27FC236}">
                <a16:creationId xmlns:a16="http://schemas.microsoft.com/office/drawing/2014/main" id="{73B257EB-0953-4298-BA7D-F3C3880A8F56}"/>
              </a:ext>
              <a:ext uri="{C183D7F6-B498-43B3-948B-1728B52AA6E4}">
                <adec:decorative xmlns:adec="http://schemas.microsoft.com/office/drawing/2017/decorative" val="1"/>
              </a:ext>
            </a:extLst>
          </p:cNvPr>
          <p:cNvSpPr/>
          <p:nvPr/>
        </p:nvSpPr>
        <p:spPr bwMode="auto">
          <a:xfrm>
            <a:off x="3844431" y="2301381"/>
            <a:ext cx="4904282" cy="825628"/>
          </a:xfrm>
          <a:prstGeom prst="rect">
            <a:avLst/>
          </a:prstGeom>
          <a:solidFill>
            <a:schemeClr val="accent4"/>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lumMod val="95000"/>
                </a:schemeClr>
              </a:solidFill>
              <a:effectLst/>
              <a:latin typeface="Times"/>
            </a:endParaRPr>
          </a:p>
        </p:txBody>
      </p:sp>
      <p:sp>
        <p:nvSpPr>
          <p:cNvPr id="11" name="Rektangel 10">
            <a:extLst>
              <a:ext uri="{FF2B5EF4-FFF2-40B4-BE49-F238E27FC236}">
                <a16:creationId xmlns:a16="http://schemas.microsoft.com/office/drawing/2014/main" id="{4CFD8BED-450D-ED59-8172-FE51D0E8ED16}"/>
              </a:ext>
              <a:ext uri="{C183D7F6-B498-43B3-948B-1728B52AA6E4}">
                <adec:decorative xmlns:adec="http://schemas.microsoft.com/office/drawing/2017/decorative" val="1"/>
              </a:ext>
            </a:extLst>
          </p:cNvPr>
          <p:cNvSpPr/>
          <p:nvPr/>
        </p:nvSpPr>
        <p:spPr bwMode="auto">
          <a:xfrm>
            <a:off x="323528" y="1556954"/>
            <a:ext cx="2867205" cy="2959012"/>
          </a:xfrm>
          <a:prstGeom prst="rect">
            <a:avLst/>
          </a:prstGeom>
          <a:solidFill>
            <a:schemeClr val="accent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sv-SE" sz="2400" b="0" i="0" u="none" strike="noStrike" cap="none" normalizeH="0" baseline="0">
              <a:ln>
                <a:noFill/>
              </a:ln>
              <a:solidFill>
                <a:schemeClr val="bg1"/>
              </a:solidFill>
              <a:effectLst/>
              <a:latin typeface="Times"/>
            </a:endParaRPr>
          </a:p>
        </p:txBody>
      </p:sp>
      <p:sp>
        <p:nvSpPr>
          <p:cNvPr id="12" name="textruta 11">
            <a:extLst>
              <a:ext uri="{FF2B5EF4-FFF2-40B4-BE49-F238E27FC236}">
                <a16:creationId xmlns:a16="http://schemas.microsoft.com/office/drawing/2014/main" id="{90987C69-EBB4-4914-60EC-772015B03FD8}"/>
              </a:ext>
            </a:extLst>
          </p:cNvPr>
          <p:cNvSpPr txBox="1"/>
          <p:nvPr/>
        </p:nvSpPr>
        <p:spPr>
          <a:xfrm>
            <a:off x="480900" y="1663180"/>
            <a:ext cx="3443387" cy="1015663"/>
          </a:xfrm>
          <a:prstGeom prst="rect">
            <a:avLst/>
          </a:prstGeom>
          <a:noFill/>
        </p:spPr>
        <p:txBody>
          <a:bodyPr wrap="square" rtlCol="0">
            <a:spAutoFit/>
          </a:bodyPr>
          <a:lstStyle/>
          <a:p>
            <a:r>
              <a:rPr lang="sv-SE" sz="6000" dirty="0">
                <a:solidFill>
                  <a:schemeClr val="bg1"/>
                </a:solidFill>
                <a:latin typeface="+mj-lt"/>
              </a:rPr>
              <a:t>13</a:t>
            </a:r>
            <a:r>
              <a:rPr lang="sv-SE" sz="1000" b="1" dirty="0">
                <a:solidFill>
                  <a:schemeClr val="bg1"/>
                </a:solidFill>
                <a:latin typeface="+mj-lt"/>
                <a:cs typeface="Arial" panose="020B0604020202020204" pitchFamily="34" charset="0"/>
              </a:rPr>
              <a:t> </a:t>
            </a:r>
            <a:r>
              <a:rPr lang="sv-SE" sz="1000" b="1" dirty="0">
                <a:solidFill>
                  <a:schemeClr val="bg1"/>
                </a:solidFill>
                <a:latin typeface="+mn-lt"/>
                <a:cs typeface="Arial" panose="020B0604020202020204" pitchFamily="34" charset="0"/>
              </a:rPr>
              <a:t>nybörjarprogram</a:t>
            </a:r>
          </a:p>
        </p:txBody>
      </p:sp>
      <p:sp>
        <p:nvSpPr>
          <p:cNvPr id="13" name="textruta 12">
            <a:extLst>
              <a:ext uri="{FF2B5EF4-FFF2-40B4-BE49-F238E27FC236}">
                <a16:creationId xmlns:a16="http://schemas.microsoft.com/office/drawing/2014/main" id="{B65A1149-452E-25E2-978E-27B6561E2A85}"/>
              </a:ext>
            </a:extLst>
          </p:cNvPr>
          <p:cNvSpPr txBox="1"/>
          <p:nvPr/>
        </p:nvSpPr>
        <p:spPr>
          <a:xfrm>
            <a:off x="495679" y="2531967"/>
            <a:ext cx="3644740" cy="1015663"/>
          </a:xfrm>
          <a:prstGeom prst="rect">
            <a:avLst/>
          </a:prstGeom>
          <a:noFill/>
        </p:spPr>
        <p:txBody>
          <a:bodyPr wrap="square" rtlCol="0">
            <a:spAutoFit/>
          </a:bodyPr>
          <a:lstStyle/>
          <a:p>
            <a:r>
              <a:rPr lang="sv-SE" sz="6000" dirty="0">
                <a:solidFill>
                  <a:schemeClr val="bg1"/>
                </a:solidFill>
                <a:latin typeface="+mj-lt"/>
              </a:rPr>
              <a:t>32</a:t>
            </a:r>
            <a:r>
              <a:rPr lang="sv-SE" sz="1000" dirty="0">
                <a:solidFill>
                  <a:schemeClr val="bg1"/>
                </a:solidFill>
                <a:latin typeface="+mj-lt"/>
              </a:rPr>
              <a:t> </a:t>
            </a:r>
            <a:r>
              <a:rPr lang="sv-SE" sz="1000" b="1" dirty="0">
                <a:solidFill>
                  <a:schemeClr val="bg1"/>
                </a:solidFill>
                <a:latin typeface="+mn-lt"/>
                <a:cs typeface="Arial" panose="020B0604020202020204" pitchFamily="34" charset="0"/>
              </a:rPr>
              <a:t>påbyggnadsprogram</a:t>
            </a:r>
            <a:endParaRPr lang="sv-SE" sz="1000" dirty="0">
              <a:solidFill>
                <a:schemeClr val="bg1"/>
              </a:solidFill>
              <a:latin typeface="+mn-lt"/>
            </a:endParaRPr>
          </a:p>
        </p:txBody>
      </p:sp>
      <p:sp>
        <p:nvSpPr>
          <p:cNvPr id="28" name="textruta 27">
            <a:extLst>
              <a:ext uri="{FF2B5EF4-FFF2-40B4-BE49-F238E27FC236}">
                <a16:creationId xmlns:a16="http://schemas.microsoft.com/office/drawing/2014/main" id="{9AE1D47C-4642-051A-2940-68F6A8E657BA}"/>
              </a:ext>
            </a:extLst>
          </p:cNvPr>
          <p:cNvSpPr txBox="1"/>
          <p:nvPr/>
        </p:nvSpPr>
        <p:spPr>
          <a:xfrm>
            <a:off x="529594" y="3447406"/>
            <a:ext cx="3122162" cy="1015663"/>
          </a:xfrm>
          <a:prstGeom prst="rect">
            <a:avLst/>
          </a:prstGeom>
          <a:noFill/>
        </p:spPr>
        <p:txBody>
          <a:bodyPr wrap="square" rtlCol="0">
            <a:spAutoFit/>
          </a:bodyPr>
          <a:lstStyle/>
          <a:p>
            <a:r>
              <a:rPr lang="sv-SE" sz="6000" spc="-300" dirty="0">
                <a:solidFill>
                  <a:schemeClr val="bg1"/>
                </a:solidFill>
                <a:latin typeface="+mj-lt"/>
              </a:rPr>
              <a:t>115</a:t>
            </a:r>
            <a:r>
              <a:rPr lang="sv-SE" sz="1000" b="1" dirty="0">
                <a:solidFill>
                  <a:schemeClr val="bg1"/>
                </a:solidFill>
                <a:latin typeface="+mj-lt"/>
                <a:cs typeface="Arial" panose="020B0604020202020204" pitchFamily="34" charset="0"/>
              </a:rPr>
              <a:t>  </a:t>
            </a:r>
            <a:r>
              <a:rPr lang="sv-SE" sz="1000" b="1" dirty="0">
                <a:solidFill>
                  <a:schemeClr val="bg1"/>
                </a:solidFill>
                <a:latin typeface="+mn-lt"/>
                <a:cs typeface="Arial" panose="020B0604020202020204" pitchFamily="34" charset="0"/>
              </a:rPr>
              <a:t>fristående kurser</a:t>
            </a:r>
          </a:p>
        </p:txBody>
      </p:sp>
      <p:grpSp>
        <p:nvGrpSpPr>
          <p:cNvPr id="7" name="Grupp 6" descr="2,4 behöriga förstahandssökande per antagen student">
            <a:extLst>
              <a:ext uri="{FF2B5EF4-FFF2-40B4-BE49-F238E27FC236}">
                <a16:creationId xmlns:a16="http://schemas.microsoft.com/office/drawing/2014/main" id="{634D4C28-F7B6-46B9-A269-D16CF769AD55}"/>
              </a:ext>
            </a:extLst>
          </p:cNvPr>
          <p:cNvGrpSpPr/>
          <p:nvPr/>
        </p:nvGrpSpPr>
        <p:grpSpPr>
          <a:xfrm>
            <a:off x="3347864" y="1157198"/>
            <a:ext cx="6220466" cy="1415772"/>
            <a:chOff x="3504580" y="1157198"/>
            <a:chExt cx="6220466" cy="1415772"/>
          </a:xfrm>
        </p:grpSpPr>
        <p:sp>
          <p:nvSpPr>
            <p:cNvPr id="14" name="textruta 13">
              <a:extLst>
                <a:ext uri="{FF2B5EF4-FFF2-40B4-BE49-F238E27FC236}">
                  <a16:creationId xmlns:a16="http://schemas.microsoft.com/office/drawing/2014/main" id="{495FF3F6-7D96-4343-ABB1-7A273A2408FB}"/>
                </a:ext>
              </a:extLst>
            </p:cNvPr>
            <p:cNvSpPr txBox="1"/>
            <p:nvPr/>
          </p:nvSpPr>
          <p:spPr>
            <a:xfrm>
              <a:off x="3504580" y="1157198"/>
              <a:ext cx="2160240" cy="1415772"/>
            </a:xfrm>
            <a:prstGeom prst="rect">
              <a:avLst/>
            </a:prstGeom>
            <a:noFill/>
          </p:spPr>
          <p:txBody>
            <a:bodyPr wrap="square" rtlCol="0">
              <a:spAutoFit/>
            </a:bodyPr>
            <a:lstStyle/>
            <a:p>
              <a:pPr algn="ctr"/>
              <a:r>
                <a:rPr lang="sv-SE" sz="4800" dirty="0">
                  <a:solidFill>
                    <a:schemeClr val="accent1"/>
                  </a:solidFill>
                  <a:latin typeface="+mj-lt"/>
                </a:rPr>
                <a:t>2,4</a:t>
              </a:r>
              <a:r>
                <a:rPr lang="sv-SE" sz="6600" dirty="0">
                  <a:solidFill>
                    <a:srgbClr val="D40963"/>
                  </a:solidFill>
                  <a:latin typeface="Arial Black" panose="020B0A04020102020204" pitchFamily="34" charset="0"/>
                </a:rPr>
                <a:t> </a:t>
              </a:r>
              <a:br>
                <a:rPr lang="sv-SE" sz="6600" dirty="0">
                  <a:solidFill>
                    <a:srgbClr val="D40963"/>
                  </a:solidFill>
                  <a:latin typeface="Arial Black" panose="020B0A04020102020204" pitchFamily="34" charset="0"/>
                </a:rPr>
              </a:br>
              <a:endParaRPr lang="sv-SE" sz="2000" b="1" dirty="0">
                <a:solidFill>
                  <a:srgbClr val="D40963"/>
                </a:solidFill>
                <a:latin typeface="Arial" panose="020B0604020202020204" pitchFamily="34" charset="0"/>
                <a:cs typeface="Arial" panose="020B0604020202020204" pitchFamily="34" charset="0"/>
              </a:endParaRPr>
            </a:p>
          </p:txBody>
        </p:sp>
        <p:sp>
          <p:nvSpPr>
            <p:cNvPr id="15" name="textruta 14">
              <a:extLst>
                <a:ext uri="{FF2B5EF4-FFF2-40B4-BE49-F238E27FC236}">
                  <a16:creationId xmlns:a16="http://schemas.microsoft.com/office/drawing/2014/main" id="{30C22C0D-375C-4632-857D-4C62D9E29C1C}"/>
                </a:ext>
              </a:extLst>
            </p:cNvPr>
            <p:cNvSpPr txBox="1"/>
            <p:nvPr/>
          </p:nvSpPr>
          <p:spPr>
            <a:xfrm>
              <a:off x="5153046" y="1579024"/>
              <a:ext cx="4572000" cy="523220"/>
            </a:xfrm>
            <a:prstGeom prst="rect">
              <a:avLst/>
            </a:prstGeom>
            <a:noFill/>
          </p:spPr>
          <p:txBody>
            <a:bodyPr wrap="square">
              <a:spAutoFit/>
            </a:bodyPr>
            <a:lstStyle/>
            <a:p>
              <a:r>
                <a:rPr lang="sv-SE" sz="1400" dirty="0">
                  <a:solidFill>
                    <a:schemeClr val="accent1"/>
                  </a:solidFill>
                  <a:latin typeface="+mn-lt"/>
                </a:rPr>
                <a:t>behöriga förstahandssökande </a:t>
              </a:r>
            </a:p>
            <a:p>
              <a:r>
                <a:rPr lang="sv-SE" sz="1400" dirty="0">
                  <a:solidFill>
                    <a:schemeClr val="accent1"/>
                  </a:solidFill>
                  <a:latin typeface="+mn-lt"/>
                </a:rPr>
                <a:t>per antagen student</a:t>
              </a:r>
            </a:p>
          </p:txBody>
        </p:sp>
      </p:grpSp>
      <p:grpSp>
        <p:nvGrpSpPr>
          <p:cNvPr id="8" name="Grupp 7" descr="1 819 antal deltagare i uppdragsutbildning">
            <a:extLst>
              <a:ext uri="{FF2B5EF4-FFF2-40B4-BE49-F238E27FC236}">
                <a16:creationId xmlns:a16="http://schemas.microsoft.com/office/drawing/2014/main" id="{FCAE2557-21A4-43EE-AEE9-70271CA18087}"/>
              </a:ext>
            </a:extLst>
          </p:cNvPr>
          <p:cNvGrpSpPr/>
          <p:nvPr/>
        </p:nvGrpSpPr>
        <p:grpSpPr>
          <a:xfrm>
            <a:off x="3653317" y="2297073"/>
            <a:ext cx="6486095" cy="1138773"/>
            <a:chOff x="3810033" y="2297073"/>
            <a:chExt cx="6486095" cy="1138773"/>
          </a:xfrm>
        </p:grpSpPr>
        <p:sp>
          <p:nvSpPr>
            <p:cNvPr id="18" name="textruta 17">
              <a:extLst>
                <a:ext uri="{FF2B5EF4-FFF2-40B4-BE49-F238E27FC236}">
                  <a16:creationId xmlns:a16="http://schemas.microsoft.com/office/drawing/2014/main" id="{63FA8093-4EB3-426A-86A2-40B7A7CBF97A}"/>
                </a:ext>
              </a:extLst>
            </p:cNvPr>
            <p:cNvSpPr txBox="1"/>
            <p:nvPr/>
          </p:nvSpPr>
          <p:spPr>
            <a:xfrm>
              <a:off x="3810033" y="2297073"/>
              <a:ext cx="2160240" cy="1138773"/>
            </a:xfrm>
            <a:prstGeom prst="rect">
              <a:avLst/>
            </a:prstGeom>
            <a:noFill/>
          </p:spPr>
          <p:txBody>
            <a:bodyPr wrap="square" rtlCol="0">
              <a:spAutoFit/>
            </a:bodyPr>
            <a:lstStyle/>
            <a:p>
              <a:pPr algn="ctr"/>
              <a:r>
                <a:rPr lang="sv-SE" sz="4800" dirty="0">
                  <a:solidFill>
                    <a:schemeClr val="accent1"/>
                  </a:solidFill>
                  <a:latin typeface="+mj-lt"/>
                </a:rPr>
                <a:t>1 819 </a:t>
              </a:r>
              <a:br>
                <a:rPr lang="sv-SE" sz="6600" dirty="0">
                  <a:solidFill>
                    <a:srgbClr val="D40963"/>
                  </a:solidFill>
                  <a:latin typeface="Arial Black" panose="020B0A04020102020204" pitchFamily="34" charset="0"/>
                </a:rPr>
              </a:br>
              <a:endParaRPr lang="sv-SE" sz="2000" b="1" dirty="0">
                <a:solidFill>
                  <a:srgbClr val="D40963"/>
                </a:solidFill>
                <a:latin typeface="Arial" panose="020B0604020202020204" pitchFamily="34" charset="0"/>
                <a:cs typeface="Arial" panose="020B0604020202020204" pitchFamily="34" charset="0"/>
              </a:endParaRPr>
            </a:p>
          </p:txBody>
        </p:sp>
        <p:sp>
          <p:nvSpPr>
            <p:cNvPr id="22" name="textruta 21">
              <a:extLst>
                <a:ext uri="{FF2B5EF4-FFF2-40B4-BE49-F238E27FC236}">
                  <a16:creationId xmlns:a16="http://schemas.microsoft.com/office/drawing/2014/main" id="{53B62033-0450-4510-9BB1-1AFBD1C44092}"/>
                </a:ext>
              </a:extLst>
            </p:cNvPr>
            <p:cNvSpPr txBox="1"/>
            <p:nvPr/>
          </p:nvSpPr>
          <p:spPr>
            <a:xfrm>
              <a:off x="5724128" y="2480578"/>
              <a:ext cx="4572000" cy="523220"/>
            </a:xfrm>
            <a:prstGeom prst="rect">
              <a:avLst/>
            </a:prstGeom>
            <a:noFill/>
          </p:spPr>
          <p:txBody>
            <a:bodyPr wrap="square">
              <a:spAutoFit/>
            </a:bodyPr>
            <a:lstStyle/>
            <a:p>
              <a:r>
                <a:rPr lang="sv-SE" sz="1400" dirty="0">
                  <a:solidFill>
                    <a:schemeClr val="accent1"/>
                  </a:solidFill>
                  <a:latin typeface="+mn-lt"/>
                </a:rPr>
                <a:t>antal deltagare i </a:t>
              </a:r>
              <a:br>
                <a:rPr lang="sv-SE" sz="1400" dirty="0">
                  <a:solidFill>
                    <a:schemeClr val="accent1"/>
                  </a:solidFill>
                  <a:latin typeface="+mn-lt"/>
                </a:rPr>
              </a:br>
              <a:r>
                <a:rPr lang="sv-SE" sz="1400" dirty="0">
                  <a:solidFill>
                    <a:schemeClr val="accent1"/>
                  </a:solidFill>
                  <a:latin typeface="+mn-lt"/>
                </a:rPr>
                <a:t>uppdragsutbildning</a:t>
              </a:r>
            </a:p>
          </p:txBody>
        </p:sp>
      </p:grpSp>
      <p:grpSp>
        <p:nvGrpSpPr>
          <p:cNvPr id="9" name="Grupp 8" descr="6 115 helårsprestationer, prestationsgrad 90,6 %">
            <a:extLst>
              <a:ext uri="{FF2B5EF4-FFF2-40B4-BE49-F238E27FC236}">
                <a16:creationId xmlns:a16="http://schemas.microsoft.com/office/drawing/2014/main" id="{5FDF5F1F-C6CE-4CFD-9501-20A639C6675E}"/>
              </a:ext>
            </a:extLst>
          </p:cNvPr>
          <p:cNvGrpSpPr/>
          <p:nvPr/>
        </p:nvGrpSpPr>
        <p:grpSpPr>
          <a:xfrm>
            <a:off x="3652536" y="3262794"/>
            <a:ext cx="6765846" cy="830997"/>
            <a:chOff x="3809252" y="3262794"/>
            <a:chExt cx="6765846" cy="830997"/>
          </a:xfrm>
        </p:grpSpPr>
        <p:sp>
          <p:nvSpPr>
            <p:cNvPr id="16" name="textruta 15">
              <a:extLst>
                <a:ext uri="{FF2B5EF4-FFF2-40B4-BE49-F238E27FC236}">
                  <a16:creationId xmlns:a16="http://schemas.microsoft.com/office/drawing/2014/main" id="{BB197648-DB10-4DFB-AC1C-74A575222BD3}"/>
                </a:ext>
              </a:extLst>
            </p:cNvPr>
            <p:cNvSpPr txBox="1"/>
            <p:nvPr/>
          </p:nvSpPr>
          <p:spPr>
            <a:xfrm>
              <a:off x="3809252" y="3262794"/>
              <a:ext cx="2160240" cy="830997"/>
            </a:xfrm>
            <a:prstGeom prst="rect">
              <a:avLst/>
            </a:prstGeom>
            <a:noFill/>
          </p:spPr>
          <p:txBody>
            <a:bodyPr wrap="square" rtlCol="0">
              <a:spAutoFit/>
            </a:bodyPr>
            <a:lstStyle/>
            <a:p>
              <a:pPr algn="ctr"/>
              <a:r>
                <a:rPr lang="sv-SE" sz="4800" dirty="0">
                  <a:solidFill>
                    <a:schemeClr val="accent1"/>
                  </a:solidFill>
                  <a:latin typeface="+mj-lt"/>
                </a:rPr>
                <a:t>6 115</a:t>
              </a:r>
              <a:endParaRPr lang="sv-SE" sz="4800" b="1" dirty="0">
                <a:solidFill>
                  <a:schemeClr val="accent1"/>
                </a:solidFill>
                <a:latin typeface="+mj-lt"/>
                <a:cs typeface="Arial" panose="020B0604020202020204" pitchFamily="34" charset="0"/>
              </a:endParaRPr>
            </a:p>
          </p:txBody>
        </p:sp>
        <p:sp>
          <p:nvSpPr>
            <p:cNvPr id="17" name="textruta 16">
              <a:extLst>
                <a:ext uri="{FF2B5EF4-FFF2-40B4-BE49-F238E27FC236}">
                  <a16:creationId xmlns:a16="http://schemas.microsoft.com/office/drawing/2014/main" id="{88DD0698-6671-427F-9D95-21F0E595595F}"/>
                </a:ext>
              </a:extLst>
            </p:cNvPr>
            <p:cNvSpPr txBox="1"/>
            <p:nvPr/>
          </p:nvSpPr>
          <p:spPr>
            <a:xfrm>
              <a:off x="5796136" y="3442588"/>
              <a:ext cx="4778962" cy="523220"/>
            </a:xfrm>
            <a:prstGeom prst="rect">
              <a:avLst/>
            </a:prstGeom>
            <a:noFill/>
          </p:spPr>
          <p:txBody>
            <a:bodyPr wrap="square">
              <a:spAutoFit/>
            </a:bodyPr>
            <a:lstStyle/>
            <a:p>
              <a:r>
                <a:rPr lang="sv-SE" sz="1400" dirty="0">
                  <a:solidFill>
                    <a:schemeClr val="accent1"/>
                  </a:solidFill>
                  <a:latin typeface="+mn-lt"/>
                </a:rPr>
                <a:t>helårsprestationer, </a:t>
              </a:r>
              <a:br>
                <a:rPr lang="sv-SE" sz="1400" dirty="0">
                  <a:solidFill>
                    <a:schemeClr val="accent1"/>
                  </a:solidFill>
                  <a:latin typeface="+mn-lt"/>
                </a:rPr>
              </a:br>
              <a:r>
                <a:rPr lang="sv-SE" sz="1400" dirty="0">
                  <a:solidFill>
                    <a:schemeClr val="accent1"/>
                  </a:solidFill>
                  <a:latin typeface="+mn-lt"/>
                </a:rPr>
                <a:t>prestationsgrad 90,6 %* </a:t>
              </a:r>
            </a:p>
          </p:txBody>
        </p:sp>
      </p:grpSp>
      <p:sp>
        <p:nvSpPr>
          <p:cNvPr id="24" name="Platshållare för sidfot 4">
            <a:extLst>
              <a:ext uri="{FF2B5EF4-FFF2-40B4-BE49-F238E27FC236}">
                <a16:creationId xmlns:a16="http://schemas.microsoft.com/office/drawing/2014/main" id="{CC2DCBDF-C814-44E6-8332-1F611EAE1473}"/>
              </a:ext>
              <a:ext uri="{C183D7F6-B498-43B3-948B-1728B52AA6E4}">
                <adec:decorative xmlns:adec="http://schemas.microsoft.com/office/drawing/2017/decorative" val="1"/>
              </a:ext>
            </a:extLst>
          </p:cNvPr>
          <p:cNvSpPr txBox="1">
            <a:spLocks/>
          </p:cNvSpPr>
          <p:nvPr/>
        </p:nvSpPr>
        <p:spPr bwMode="auto">
          <a:xfrm>
            <a:off x="3741812" y="4035871"/>
            <a:ext cx="5065960" cy="55210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defPPr>
              <a:defRPr lang="sv-SE"/>
            </a:defPPr>
            <a:lvl1pPr algn="l" rtl="0" eaLnBrk="0" fontAlgn="base" hangingPunct="0">
              <a:spcBef>
                <a:spcPct val="0"/>
              </a:spcBef>
              <a:spcAft>
                <a:spcPct val="0"/>
              </a:spcAft>
              <a:defRPr sz="800" kern="1200">
                <a:solidFill>
                  <a:schemeClr val="bg2"/>
                </a:solidFill>
                <a:latin typeface="+mn-lt"/>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914400" rtl="0" eaLnBrk="1" latinLnBrk="0" hangingPunct="1">
              <a:defRPr sz="2400" kern="1200">
                <a:solidFill>
                  <a:schemeClr val="tx1"/>
                </a:solidFill>
                <a:latin typeface="Times" charset="0"/>
                <a:ea typeface="+mn-ea"/>
                <a:cs typeface="+mn-cs"/>
              </a:defRPr>
            </a:lvl6pPr>
            <a:lvl7pPr marL="2743200" algn="l" defTabSz="914400" rtl="0" eaLnBrk="1" latinLnBrk="0" hangingPunct="1">
              <a:defRPr sz="2400" kern="1200">
                <a:solidFill>
                  <a:schemeClr val="tx1"/>
                </a:solidFill>
                <a:latin typeface="Times" charset="0"/>
                <a:ea typeface="+mn-ea"/>
                <a:cs typeface="+mn-cs"/>
              </a:defRPr>
            </a:lvl7pPr>
            <a:lvl8pPr marL="3200400" algn="l" defTabSz="914400" rtl="0" eaLnBrk="1" latinLnBrk="0" hangingPunct="1">
              <a:defRPr sz="2400" kern="1200">
                <a:solidFill>
                  <a:schemeClr val="tx1"/>
                </a:solidFill>
                <a:latin typeface="Times" charset="0"/>
                <a:ea typeface="+mn-ea"/>
                <a:cs typeface="+mn-cs"/>
              </a:defRPr>
            </a:lvl8pPr>
            <a:lvl9pPr marL="3657600" algn="l" defTabSz="914400" rtl="0" eaLnBrk="1" latinLnBrk="0" hangingPunct="1">
              <a:defRPr sz="2400" kern="1200">
                <a:solidFill>
                  <a:schemeClr val="tx1"/>
                </a:solidFill>
                <a:latin typeface="Times" charset="0"/>
                <a:ea typeface="+mn-ea"/>
                <a:cs typeface="+mn-cs"/>
              </a:defRPr>
            </a:lvl9pPr>
          </a:lstStyle>
          <a:p>
            <a:pPr>
              <a:lnSpc>
                <a:spcPts val="1100"/>
              </a:lnSpc>
            </a:pPr>
            <a:r>
              <a:rPr lang="sv-SE" altLang="sv-SE" sz="900" spc="-20" dirty="0">
                <a:solidFill>
                  <a:schemeClr val="tx1"/>
                </a:solidFill>
              </a:rPr>
              <a:t>*När vi räknar ut prestationsgraden räknas studenternas kursregistreringspoäng om till helårs-studenter och deras avklarade poäng till helårsprestationer. Prestationsgraden beräknas sedan som kvoten mellan antalet helårsprestationer och antalet helårsstudenter och uttrycks i procent. </a:t>
            </a:r>
          </a:p>
        </p:txBody>
      </p:sp>
      <p:sp>
        <p:nvSpPr>
          <p:cNvPr id="3" name="Platshållare för sidfot 5">
            <a:extLst>
              <a:ext uri="{FF2B5EF4-FFF2-40B4-BE49-F238E27FC236}">
                <a16:creationId xmlns:a16="http://schemas.microsoft.com/office/drawing/2014/main" id="{D2A840A2-5855-FB82-5456-97319E9EB942}"/>
              </a:ext>
            </a:extLst>
          </p:cNvPr>
          <p:cNvSpPr>
            <a:spLocks noGrp="1"/>
          </p:cNvSpPr>
          <p:nvPr>
            <p:ph type="ftr" sz="quarter" idx="3"/>
          </p:nvPr>
        </p:nvSpPr>
        <p:spPr>
          <a:xfrm>
            <a:off x="255983" y="4790351"/>
            <a:ext cx="2803849" cy="171450"/>
          </a:xfrm>
        </p:spPr>
        <p:txBody>
          <a:bodyPr anchor="t"/>
          <a:lstStyle/>
          <a:p>
            <a:r>
              <a:rPr lang="sv-SE" dirty="0"/>
              <a:t>Karolinska Institutet – ett medicinskt universitet</a:t>
            </a:r>
          </a:p>
        </p:txBody>
      </p:sp>
      <p:sp>
        <p:nvSpPr>
          <p:cNvPr id="2" name="Platshållare för datum 1">
            <a:extLst>
              <a:ext uri="{FF2B5EF4-FFF2-40B4-BE49-F238E27FC236}">
                <a16:creationId xmlns:a16="http://schemas.microsoft.com/office/drawing/2014/main" id="{D274555C-1B9D-4C47-8461-AC9A65DF9678}"/>
              </a:ext>
              <a:ext uri="{C183D7F6-B498-43B3-948B-1728B52AA6E4}">
                <adec:decorative xmlns:adec="http://schemas.microsoft.com/office/drawing/2017/decorative" val="1"/>
              </a:ext>
            </a:extLst>
          </p:cNvPr>
          <p:cNvSpPr>
            <a:spLocks noGrp="1"/>
          </p:cNvSpPr>
          <p:nvPr>
            <p:ph type="dt" sz="half" idx="10"/>
          </p:nvPr>
        </p:nvSpPr>
        <p:spPr/>
        <p:txBody>
          <a:bodyPr/>
          <a:lstStyle/>
          <a:p>
            <a:fld id="{7626D6D3-6DAE-403F-85AB-A35BA05568AB}" type="datetime4">
              <a:rPr lang="sv-SE" smtClean="0"/>
              <a:pPr/>
              <a:t>27 februari 2024</a:t>
            </a:fld>
            <a:endParaRPr lang="sv-SE" dirty="0"/>
          </a:p>
        </p:txBody>
      </p:sp>
      <p:sp>
        <p:nvSpPr>
          <p:cNvPr id="4" name="Platshållare för bildnummer 3">
            <a:extLst>
              <a:ext uri="{FF2B5EF4-FFF2-40B4-BE49-F238E27FC236}">
                <a16:creationId xmlns:a16="http://schemas.microsoft.com/office/drawing/2014/main" id="{BB7F030A-EBBE-4EC3-A409-4D2F50121E28}"/>
              </a:ext>
              <a:ext uri="{C183D7F6-B498-43B3-948B-1728B52AA6E4}">
                <adec:decorative xmlns:adec="http://schemas.microsoft.com/office/drawing/2017/decorative" val="1"/>
              </a:ext>
            </a:extLst>
          </p:cNvPr>
          <p:cNvSpPr>
            <a:spLocks noGrp="1"/>
          </p:cNvSpPr>
          <p:nvPr>
            <p:ph type="sldNum" sz="quarter" idx="12"/>
          </p:nvPr>
        </p:nvSpPr>
        <p:spPr/>
        <p:txBody>
          <a:bodyPr/>
          <a:lstStyle/>
          <a:p>
            <a:fld id="{15859C56-CB7E-413F-8971-4226A1EF6823}" type="slidenum">
              <a:rPr lang="sv-SE" smtClean="0"/>
              <a:pPr/>
              <a:t>9</a:t>
            </a:fld>
            <a:endParaRPr lang="sv-SE"/>
          </a:p>
        </p:txBody>
      </p:sp>
    </p:spTree>
    <p:extLst>
      <p:ext uri="{BB962C8B-B14F-4D97-AF65-F5344CB8AC3E}">
        <p14:creationId xmlns:p14="http://schemas.microsoft.com/office/powerpoint/2010/main" val="2727942181"/>
      </p:ext>
    </p:extLst>
  </p:cSld>
  <p:clrMapOvr>
    <a:masterClrMapping/>
  </p:clrMapOvr>
</p:sld>
</file>

<file path=ppt/theme/theme1.xml><?xml version="1.0" encoding="utf-8"?>
<a:theme xmlns:a="http://schemas.openxmlformats.org/drawingml/2006/main" name="PPT KI">
  <a:themeElements>
    <a:clrScheme name="KI">
      <a:dk1>
        <a:sysClr val="windowText" lastClr="000000"/>
      </a:dk1>
      <a:lt1>
        <a:sysClr val="window" lastClr="FFFFFF"/>
      </a:lt1>
      <a:dk2>
        <a:srgbClr val="44546A"/>
      </a:dk2>
      <a:lt2>
        <a:srgbClr val="E7E6E6"/>
      </a:lt2>
      <a:accent1>
        <a:srgbClr val="4F0433"/>
      </a:accent1>
      <a:accent2>
        <a:srgbClr val="FF876F"/>
      </a:accent2>
      <a:accent3>
        <a:srgbClr val="870052"/>
      </a:accent3>
      <a:accent4>
        <a:srgbClr val="FFDDD6"/>
      </a:accent4>
      <a:accent5>
        <a:srgbClr val="4DB5BC"/>
      </a:accent5>
      <a:accent6>
        <a:srgbClr val="CCEBED"/>
      </a:accent6>
      <a:hlink>
        <a:srgbClr val="870052"/>
      </a:hlink>
      <a:folHlink>
        <a:srgbClr val="C490AA"/>
      </a:folHlink>
    </a:clrScheme>
    <a:fontScheme name="KI PPT">
      <a:majorFont>
        <a:latin typeface="DM Sans Medium"/>
        <a:ea typeface=""/>
        <a:cs typeface=""/>
      </a:majorFont>
      <a:minorFont>
        <a:latin typeface="DM San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rtlCol="0"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sz="1400" b="0" i="0" u="none" strike="noStrike" cap="none" normalizeH="0" baseline="0" dirty="0" err="1" smtClean="0">
            <a:ln>
              <a:noFill/>
            </a:ln>
            <a:solidFill>
              <a:schemeClr val="bg1"/>
            </a:solidFill>
            <a:effectLst/>
            <a:latin typeface="+mn-lt"/>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sv-SE" sz="2400" b="0" i="0" u="none" strike="noStrike" cap="none" normalizeH="0" baseline="0" smtClean="0">
            <a:ln>
              <a:noFill/>
            </a:ln>
            <a:solidFill>
              <a:schemeClr val="tx1"/>
            </a:solidFill>
            <a:effectLst/>
            <a:latin typeface="Times"/>
          </a:defRPr>
        </a:defPPr>
      </a:lstStyle>
    </a:lnDef>
    <a:txDef>
      <a:spPr>
        <a:noFill/>
      </a:spPr>
      <a:bodyPr wrap="square" rtlCol="0">
        <a:spAutoFit/>
      </a:bodyPr>
      <a:lstStyle>
        <a:defPPr algn="l">
          <a:defRPr sz="1400" dirty="0">
            <a:latin typeface="+mn-lt"/>
          </a:defRPr>
        </a:defPPr>
      </a:lstStyle>
    </a:txDef>
  </a:objectDefaults>
  <a:extraClrSchemeLst>
    <a:extraClrScheme>
      <a:clrScheme name="Office-tema 1">
        <a:dk1>
          <a:srgbClr val="000000"/>
        </a:dk1>
        <a:lt1>
          <a:srgbClr val="FFFFFF"/>
        </a:lt1>
        <a:dk2>
          <a:srgbClr val="000000"/>
        </a:dk2>
        <a:lt2>
          <a:srgbClr val="808080"/>
        </a:lt2>
        <a:accent1>
          <a:srgbClr val="761B54"/>
        </a:accent1>
        <a:accent2>
          <a:srgbClr val="97D8DA"/>
        </a:accent2>
        <a:accent3>
          <a:srgbClr val="FFFFFF"/>
        </a:accent3>
        <a:accent4>
          <a:srgbClr val="000000"/>
        </a:accent4>
        <a:accent5>
          <a:srgbClr val="BDABB3"/>
        </a:accent5>
        <a:accent6>
          <a:srgbClr val="88C4C5"/>
        </a:accent6>
        <a:hlink>
          <a:srgbClr val="CF0063"/>
        </a:hlink>
        <a:folHlink>
          <a:srgbClr val="CBCBCB"/>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PT KI" id="{31EC3C5C-F7AC-4B38-94AE-557C6ABA514C}" vid="{CD81541E-0F71-4F35-BE8B-9C384D35E95A}"/>
    </a:ext>
  </a:ext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Default Theme</Template>
  <TotalTime>5579</TotalTime>
  <Words>1244</Words>
  <Application>Microsoft Office PowerPoint</Application>
  <PresentationFormat>Bildspel på skärmen (16:9)</PresentationFormat>
  <Paragraphs>215</Paragraphs>
  <Slides>9</Slides>
  <Notes>9</Notes>
  <HiddenSlides>0</HiddenSlides>
  <MMClips>0</MMClips>
  <ScaleCrop>false</ScaleCrop>
  <HeadingPairs>
    <vt:vector size="6" baseType="variant">
      <vt:variant>
        <vt:lpstr>Använt teckensnitt</vt:lpstr>
      </vt:variant>
      <vt:variant>
        <vt:i4>9</vt:i4>
      </vt:variant>
      <vt:variant>
        <vt:lpstr>Tema</vt:lpstr>
      </vt:variant>
      <vt:variant>
        <vt:i4>1</vt:i4>
      </vt:variant>
      <vt:variant>
        <vt:lpstr>Bildrubriker</vt:lpstr>
      </vt:variant>
      <vt:variant>
        <vt:i4>9</vt:i4>
      </vt:variant>
    </vt:vector>
  </HeadingPairs>
  <TitlesOfParts>
    <vt:vector size="19" baseType="lpstr">
      <vt:lpstr>Arial</vt:lpstr>
      <vt:lpstr>Arial Black</vt:lpstr>
      <vt:lpstr>Biome</vt:lpstr>
      <vt:lpstr>Calibri</vt:lpstr>
      <vt:lpstr>DM Sans</vt:lpstr>
      <vt:lpstr>DM Sans Medium</vt:lpstr>
      <vt:lpstr>Mundo Sans Std</vt:lpstr>
      <vt:lpstr>Times</vt:lpstr>
      <vt:lpstr>Wingdings</vt:lpstr>
      <vt:lpstr>PPT KI</vt:lpstr>
      <vt:lpstr>Karolinska Institutet</vt:lpstr>
      <vt:lpstr>KI i siffror</vt:lpstr>
      <vt:lpstr>KI i siffror forts.</vt:lpstr>
      <vt:lpstr>Ekonomi</vt:lpstr>
      <vt:lpstr>Intäkter</vt:lpstr>
      <vt:lpstr>Extern forskningsfinansiering</vt:lpstr>
      <vt:lpstr>Publikationer</vt:lpstr>
      <vt:lpstr>Fältnormerad citeringsgrad</vt:lpstr>
      <vt:lpstr>Utbildning på grundnivå och avancerad nivå</vt:lpstr>
    </vt:vector>
  </TitlesOfParts>
  <Company>Karolinska Institutet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Sofia Lindberg</dc:creator>
  <cp:lastModifiedBy>Sofia Lindberg</cp:lastModifiedBy>
  <cp:revision>383</cp:revision>
  <cp:lastPrinted>2005-09-23T14:22:03Z</cp:lastPrinted>
  <dcterms:created xsi:type="dcterms:W3CDTF">2018-02-12T08:19:50Z</dcterms:created>
  <dcterms:modified xsi:type="dcterms:W3CDTF">2024-02-27T10:19:57Z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QBANK_DOCINFO">
    <vt:lpwstr>2</vt:lpwstr>
  </property>
  <property fmtid="{D5CDD505-2E9C-101B-9397-08002B2CF9AE}" pid="3" name="QBANK_DOCINFO_0">
    <vt:lpwstr>eyJEb2NJZCI6ImU5OWViNmEwY2EwZDRmZWQ5ZWViZDYyZGNkMzRkYTVmIiwiTmFtZSI6InBwdC1vbS1raS0yMDIwLXN2LTE2XzkucHB0eCIsIlVzZXIiOiJVU0VSXFxzYXJlamQiLCJBdXRob3IiOiJTb2ZpYSBMaW5kYmVyZyIsIlVzZXJBZ2VudCI6Ik9mZmljZSBQb3dlclBvaW50IiwiTWVkaWFzSW5Eb2N1bWVudCI6W3siTWVkaWFJZCI</vt:lpwstr>
  </property>
  <property fmtid="{D5CDD505-2E9C-101B-9397-08002B2CF9AE}" pid="4" name="QBANK_DOCINFO_1">
    <vt:lpwstr>6NTYyNywiVXNhZ2VJZCI6MTU4OTIwLCJEYXRlIjoiMjAyMC0wMi0yNCJ9LHsiTWVkaWFJZCI6NTYzNSwiVXNhZ2VJZCI6MTU4OTIxLCJEYXRlIjoiMjAyMC0wMi0yNCJ9XX0=</vt:lpwstr>
  </property>
</Properties>
</file>