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11"/>
  </p:notesMasterIdLst>
  <p:handoutMasterIdLst>
    <p:handoutMasterId r:id="rId12"/>
  </p:handoutMasterIdLst>
  <p:sldIdLst>
    <p:sldId id="256" r:id="rId2"/>
    <p:sldId id="303" r:id="rId3"/>
    <p:sldId id="292" r:id="rId4"/>
    <p:sldId id="267" r:id="rId5"/>
    <p:sldId id="304" r:id="rId6"/>
    <p:sldId id="305" r:id="rId7"/>
    <p:sldId id="288" r:id="rId8"/>
    <p:sldId id="265" r:id="rId9"/>
    <p:sldId id="279" r:id="rId10"/>
  </p:sldIdLst>
  <p:sldSz cx="9144000" cy="5143500" type="screen16x9"/>
  <p:notesSz cx="6858000" cy="9144000"/>
  <p:defaultTextStyle>
    <a:defPPr>
      <a:defRPr lang="sv-S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445" userDrawn="1">
          <p15:clr>
            <a:srgbClr val="A4A3A4"/>
          </p15:clr>
        </p15:guide>
        <p15:guide id="2" pos="222" userDrawn="1">
          <p15:clr>
            <a:srgbClr val="A4A3A4"/>
          </p15:clr>
        </p15:guide>
        <p15:guide id="3" orient="horz" pos="3106" userDrawn="1">
          <p15:clr>
            <a:srgbClr val="A4A3A4"/>
          </p15:clr>
        </p15:guide>
        <p15:guide id="4" pos="2517" userDrawn="1">
          <p15:clr>
            <a:srgbClr val="A4A3A4"/>
          </p15:clr>
        </p15:guide>
        <p15:guide id="5" orient="horz" pos="775" userDrawn="1">
          <p15:clr>
            <a:srgbClr val="A4A3A4"/>
          </p15:clr>
        </p15:guide>
        <p15:guide id="6" pos="5511" userDrawn="1">
          <p15:clr>
            <a:srgbClr val="A4A3A4"/>
          </p15:clr>
        </p15:guide>
        <p15:guide id="7" pos="566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4E8FF1-2A7B-189D-AE63-6CD0567A1A4B}" name="Malin Öhrman" initials="MÖ" userId="S::malin.ohrman@ki.se::2fe92a77-e3d2-44d8-8794-139f08ce929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0963"/>
    <a:srgbClr val="870052"/>
    <a:srgbClr val="FBABCF"/>
    <a:srgbClr val="F864A7"/>
    <a:srgbClr val="FFA3E7"/>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16" autoAdjust="0"/>
    <p:restoredTop sz="82890" autoAdjust="0"/>
  </p:normalViewPr>
  <p:slideViewPr>
    <p:cSldViewPr>
      <p:cViewPr varScale="1">
        <p:scale>
          <a:sx n="60" d="100"/>
          <a:sy n="60" d="100"/>
        </p:scale>
        <p:origin x="1756" y="268"/>
      </p:cViewPr>
      <p:guideLst>
        <p:guide orient="horz" pos="445"/>
        <p:guide pos="222"/>
        <p:guide orient="horz" pos="3106"/>
        <p:guide pos="2517"/>
        <p:guide orient="horz" pos="775"/>
        <p:guide pos="5511"/>
        <p:guide pos="5665"/>
      </p:guideLst>
    </p:cSldViewPr>
  </p:slideViewPr>
  <p:outlineViewPr>
    <p:cViewPr>
      <p:scale>
        <a:sx n="33" d="100"/>
        <a:sy n="33" d="100"/>
      </p:scale>
      <p:origin x="0" y="0"/>
    </p:cViewPr>
  </p:outlineViewPr>
  <p:notesTextViewPr>
    <p:cViewPr>
      <p:scale>
        <a:sx n="3" d="2"/>
        <a:sy n="3" d="2"/>
      </p:scale>
      <p:origin x="0" y="0"/>
    </p:cViewPr>
  </p:notesTextViewPr>
  <p:sorterViewPr>
    <p:cViewPr>
      <p:scale>
        <a:sx n="90" d="100"/>
        <a:sy n="90" d="100"/>
      </p:scale>
      <p:origin x="0" y="-5552"/>
    </p:cViewPr>
  </p:sorterViewPr>
  <p:notesViewPr>
    <p:cSldViewPr showGuides="1">
      <p:cViewPr varScale="1">
        <p:scale>
          <a:sx n="116" d="100"/>
          <a:sy n="116" d="100"/>
        </p:scale>
        <p:origin x="505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Blad1!$B$1</c:f>
              <c:strCache>
                <c:ptCount val="1"/>
                <c:pt idx="0">
                  <c:v>Försäljning</c:v>
                </c:pt>
              </c:strCache>
            </c:strRef>
          </c:tx>
          <c:spPr>
            <a:effectLst>
              <a:softEdge rad="0"/>
            </a:effectLst>
            <a:scene3d>
              <a:camera prst="orthographicFront"/>
              <a:lightRig rig="brightRoom" dir="t"/>
            </a:scene3d>
            <a:sp3d prstMaterial="flat">
              <a:contourClr>
                <a:srgbClr val="000000"/>
              </a:contourClr>
            </a:sp3d>
          </c:spPr>
          <c:dPt>
            <c:idx val="0"/>
            <c:bubble3D val="0"/>
            <c:spPr>
              <a:solidFill>
                <a:schemeClr val="accent1"/>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1-90C0-4B08-8572-DA81D210357F}"/>
              </c:ext>
            </c:extLst>
          </c:dPt>
          <c:dPt>
            <c:idx val="1"/>
            <c:bubble3D val="0"/>
            <c:spPr>
              <a:solidFill>
                <a:schemeClr val="accent2"/>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3-90C0-4B08-8572-DA81D210357F}"/>
              </c:ext>
            </c:extLst>
          </c:dPt>
          <c:dPt>
            <c:idx val="2"/>
            <c:bubble3D val="0"/>
            <c:spPr>
              <a:solidFill>
                <a:schemeClr val="accent3"/>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5-90C0-4B08-8572-DA81D210357F}"/>
              </c:ext>
            </c:extLst>
          </c:dPt>
          <c:dPt>
            <c:idx val="3"/>
            <c:bubble3D val="0"/>
            <c:spPr>
              <a:solidFill>
                <a:schemeClr val="accent4"/>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7-90C0-4B08-8572-DA81D210357F}"/>
              </c:ext>
            </c:extLst>
          </c:dPt>
          <c:dLbls>
            <c:dLbl>
              <c:idx val="0"/>
              <c:delete val="1"/>
              <c:extLst>
                <c:ext xmlns:c15="http://schemas.microsoft.com/office/drawing/2012/chart" uri="{CE6537A1-D6FC-4f65-9D91-7224C49458BB}"/>
                <c:ext xmlns:c16="http://schemas.microsoft.com/office/drawing/2014/chart" uri="{C3380CC4-5D6E-409C-BE32-E72D297353CC}">
                  <c16:uniqueId val="{00000001-90C0-4B08-8572-DA81D210357F}"/>
                </c:ext>
              </c:extLst>
            </c:dLbl>
            <c:dLbl>
              <c:idx val="1"/>
              <c:delete val="1"/>
              <c:extLst>
                <c:ext xmlns:c15="http://schemas.microsoft.com/office/drawing/2012/chart" uri="{CE6537A1-D6FC-4f65-9D91-7224C49458BB}"/>
                <c:ext xmlns:c16="http://schemas.microsoft.com/office/drawing/2014/chart" uri="{C3380CC4-5D6E-409C-BE32-E72D297353CC}">
                  <c16:uniqueId val="{00000003-90C0-4B08-8572-DA81D210357F}"/>
                </c:ext>
              </c:extLst>
            </c:dLbl>
            <c:spPr>
              <a:noFill/>
              <a:ln>
                <a:noFill/>
              </a:ln>
              <a:effectLst/>
            </c:spPr>
            <c:txPr>
              <a:bodyPr rot="0" spcFirstLastPara="1" vertOverflow="ellipsis" vert="horz" wrap="square" anchor="ctr" anchorCtr="1"/>
              <a:lstStyle/>
              <a:p>
                <a:pPr>
                  <a:defRPr lang="en-US" sz="1197" b="1" i="0" u="none" strike="noStrike" kern="1200" baseline="0">
                    <a:solidFill>
                      <a:schemeClr val="lt1"/>
                    </a:solidFill>
                    <a:latin typeface="+mn-lt"/>
                    <a:ea typeface="+mn-ea"/>
                    <a:cs typeface="+mn-cs"/>
                  </a:defRPr>
                </a:pPr>
                <a:endParaRPr lang="sv-S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2"/>
                <c:pt idx="0">
                  <c:v>Kv 1</c:v>
                </c:pt>
                <c:pt idx="1">
                  <c:v>Kv 2</c:v>
                </c:pt>
              </c:strCache>
            </c:strRef>
          </c:cat>
          <c:val>
            <c:numRef>
              <c:f>Blad1!$B$2:$B$5</c:f>
              <c:numCache>
                <c:formatCode>General</c:formatCode>
                <c:ptCount val="4"/>
                <c:pt idx="0">
                  <c:v>40</c:v>
                </c:pt>
                <c:pt idx="1">
                  <c:v>60</c:v>
                </c:pt>
              </c:numCache>
            </c:numRef>
          </c:val>
          <c:extLst>
            <c:ext xmlns:c16="http://schemas.microsoft.com/office/drawing/2014/chart" uri="{C3380CC4-5D6E-409C-BE32-E72D297353CC}">
              <c16:uniqueId val="{00000008-90C0-4B08-8572-DA81D210357F}"/>
            </c:ext>
          </c:extLst>
        </c:ser>
        <c:dLbls>
          <c:showLegendKey val="0"/>
          <c:showVal val="0"/>
          <c:showCatName val="0"/>
          <c:showSerName val="0"/>
          <c:showPercent val="1"/>
          <c:showBubbleSize val="0"/>
          <c:showLeaderLines val="1"/>
        </c:dLbls>
        <c:firstSliceAng val="304"/>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lang="en-US"/>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Blad1!$B$1</c:f>
              <c:strCache>
                <c:ptCount val="1"/>
                <c:pt idx="0">
                  <c:v>Försäljning</c:v>
                </c:pt>
              </c:strCache>
            </c:strRef>
          </c:tx>
          <c:spPr>
            <a:effectLst>
              <a:softEdge rad="0"/>
            </a:effectLst>
            <a:scene3d>
              <a:camera prst="orthographicFront"/>
              <a:lightRig rig="brightRoom" dir="t"/>
            </a:scene3d>
            <a:sp3d prstMaterial="flat">
              <a:contourClr>
                <a:srgbClr val="000000"/>
              </a:contourClr>
            </a:sp3d>
          </c:spPr>
          <c:dPt>
            <c:idx val="0"/>
            <c:bubble3D val="0"/>
            <c:spPr>
              <a:solidFill>
                <a:schemeClr val="accent1"/>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2-56D4-4D4B-BD89-B37951D96CC7}"/>
              </c:ext>
            </c:extLst>
          </c:dPt>
          <c:dPt>
            <c:idx val="1"/>
            <c:bubble3D val="0"/>
            <c:spPr>
              <a:solidFill>
                <a:schemeClr val="accent2"/>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1-56D4-4D4B-BD89-B37951D96CC7}"/>
              </c:ext>
            </c:extLst>
          </c:dPt>
          <c:dPt>
            <c:idx val="2"/>
            <c:bubble3D val="0"/>
            <c:spPr>
              <a:solidFill>
                <a:schemeClr val="accent3"/>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5-4847-4300-B7FB-008B8EF4EDEE}"/>
              </c:ext>
            </c:extLst>
          </c:dPt>
          <c:dPt>
            <c:idx val="3"/>
            <c:bubble3D val="0"/>
            <c:spPr>
              <a:solidFill>
                <a:schemeClr val="accent4"/>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7-4847-4300-B7FB-008B8EF4EDEE}"/>
              </c:ext>
            </c:extLst>
          </c:dPt>
          <c:dLbls>
            <c:dLbl>
              <c:idx val="0"/>
              <c:delete val="1"/>
              <c:extLst>
                <c:ext xmlns:c15="http://schemas.microsoft.com/office/drawing/2012/chart" uri="{CE6537A1-D6FC-4f65-9D91-7224C49458BB}"/>
                <c:ext xmlns:c16="http://schemas.microsoft.com/office/drawing/2014/chart" uri="{C3380CC4-5D6E-409C-BE32-E72D297353CC}">
                  <c16:uniqueId val="{00000002-56D4-4D4B-BD89-B37951D96CC7}"/>
                </c:ext>
              </c:extLst>
            </c:dLbl>
            <c:dLbl>
              <c:idx val="1"/>
              <c:delete val="1"/>
              <c:extLst>
                <c:ext xmlns:c15="http://schemas.microsoft.com/office/drawing/2012/chart" uri="{CE6537A1-D6FC-4f65-9D91-7224C49458BB}"/>
                <c:ext xmlns:c16="http://schemas.microsoft.com/office/drawing/2014/chart" uri="{C3380CC4-5D6E-409C-BE32-E72D297353CC}">
                  <c16:uniqueId val="{00000001-56D4-4D4B-BD89-B37951D96CC7}"/>
                </c:ext>
              </c:extLst>
            </c:dLbl>
            <c:spPr>
              <a:noFill/>
              <a:ln>
                <a:noFill/>
              </a:ln>
              <a:effectLst/>
            </c:spPr>
            <c:txPr>
              <a:bodyPr rot="0" spcFirstLastPara="1" vertOverflow="ellipsis" vert="horz" wrap="square" anchor="ctr" anchorCtr="1"/>
              <a:lstStyle/>
              <a:p>
                <a:pPr>
                  <a:defRPr lang="en-US" sz="1197" b="1" i="0" u="none" strike="noStrike" kern="1200" baseline="0">
                    <a:solidFill>
                      <a:schemeClr val="lt1"/>
                    </a:solidFill>
                    <a:latin typeface="+mn-lt"/>
                    <a:ea typeface="+mn-ea"/>
                    <a:cs typeface="+mn-cs"/>
                  </a:defRPr>
                </a:pPr>
                <a:endParaRPr lang="sv-S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2"/>
                <c:pt idx="0">
                  <c:v>Kv 1</c:v>
                </c:pt>
                <c:pt idx="1">
                  <c:v>Kv 2</c:v>
                </c:pt>
              </c:strCache>
            </c:strRef>
          </c:cat>
          <c:val>
            <c:numRef>
              <c:f>Blad1!$B$2:$B$5</c:f>
              <c:numCache>
                <c:formatCode>General</c:formatCode>
                <c:ptCount val="4"/>
                <c:pt idx="0">
                  <c:v>85</c:v>
                </c:pt>
                <c:pt idx="1">
                  <c:v>15</c:v>
                </c:pt>
              </c:numCache>
            </c:numRef>
          </c:val>
          <c:extLst>
            <c:ext xmlns:c16="http://schemas.microsoft.com/office/drawing/2014/chart" uri="{C3380CC4-5D6E-409C-BE32-E72D297353CC}">
              <c16:uniqueId val="{00000000-56D4-4D4B-BD89-B37951D96CC7}"/>
            </c:ext>
          </c:extLst>
        </c:ser>
        <c:dLbls>
          <c:showLegendKey val="0"/>
          <c:showVal val="0"/>
          <c:showCatName val="0"/>
          <c:showSerName val="0"/>
          <c:showPercent val="1"/>
          <c:showBubbleSize val="0"/>
          <c:showLeaderLines val="1"/>
        </c:dLbls>
        <c:firstSliceAng val="26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lang="en-US"/>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ln>
              <a:solidFill>
                <a:schemeClr val="bg1"/>
              </a:solidFill>
            </a:ln>
            <a:effectLst/>
          </c:spPr>
          <c:dPt>
            <c:idx val="0"/>
            <c:bubble3D val="0"/>
            <c:spPr>
              <a:solidFill>
                <a:schemeClr val="accent1"/>
              </a:solidFill>
              <a:ln>
                <a:solidFill>
                  <a:schemeClr val="bg1"/>
                </a:solidFill>
              </a:ln>
              <a:effectLst/>
            </c:spPr>
            <c:extLst>
              <c:ext xmlns:c16="http://schemas.microsoft.com/office/drawing/2014/chart" uri="{C3380CC4-5D6E-409C-BE32-E72D297353CC}">
                <c16:uniqueId val="{00000001-F23A-4B11-8201-F580C9311953}"/>
              </c:ext>
            </c:extLst>
          </c:dPt>
          <c:dPt>
            <c:idx val="1"/>
            <c:bubble3D val="0"/>
            <c:spPr>
              <a:solidFill>
                <a:schemeClr val="accent4"/>
              </a:solidFill>
              <a:ln>
                <a:solidFill>
                  <a:schemeClr val="bg1"/>
                </a:solidFill>
              </a:ln>
              <a:effectLst/>
            </c:spPr>
            <c:extLst>
              <c:ext xmlns:c16="http://schemas.microsoft.com/office/drawing/2014/chart" uri="{C3380CC4-5D6E-409C-BE32-E72D297353CC}">
                <c16:uniqueId val="{00000003-F23A-4B11-8201-F580C9311953}"/>
              </c:ext>
            </c:extLst>
          </c:dPt>
          <c:dPt>
            <c:idx val="2"/>
            <c:bubble3D val="0"/>
            <c:spPr>
              <a:solidFill>
                <a:schemeClr val="accent4"/>
              </a:solidFill>
              <a:ln>
                <a:solidFill>
                  <a:schemeClr val="bg1"/>
                </a:solidFill>
              </a:ln>
              <a:effectLst/>
            </c:spPr>
            <c:extLst>
              <c:ext xmlns:c16="http://schemas.microsoft.com/office/drawing/2014/chart" uri="{C3380CC4-5D6E-409C-BE32-E72D297353CC}">
                <c16:uniqueId val="{00000005-F23A-4B11-8201-F580C9311953}"/>
              </c:ext>
            </c:extLst>
          </c:dPt>
          <c:dPt>
            <c:idx val="3"/>
            <c:bubble3D val="0"/>
            <c:spPr>
              <a:solidFill>
                <a:schemeClr val="bg1">
                  <a:lumMod val="50000"/>
                </a:schemeClr>
              </a:solidFill>
              <a:ln>
                <a:solidFill>
                  <a:schemeClr val="bg1"/>
                </a:solidFill>
              </a:ln>
              <a:effectLst/>
            </c:spPr>
            <c:extLst>
              <c:ext xmlns:c16="http://schemas.microsoft.com/office/drawing/2014/chart" uri="{C3380CC4-5D6E-409C-BE32-E72D297353CC}">
                <c16:uniqueId val="{00000007-F23A-4B11-8201-F580C9311953}"/>
              </c:ext>
            </c:extLst>
          </c:dPt>
          <c:dPt>
            <c:idx val="4"/>
            <c:bubble3D val="0"/>
            <c:spPr>
              <a:solidFill>
                <a:schemeClr val="accent2"/>
              </a:solidFill>
              <a:ln>
                <a:solidFill>
                  <a:schemeClr val="bg1"/>
                </a:solidFill>
              </a:ln>
              <a:effectLst/>
            </c:spPr>
            <c:extLst>
              <c:ext xmlns:c16="http://schemas.microsoft.com/office/drawing/2014/chart" uri="{C3380CC4-5D6E-409C-BE32-E72D297353CC}">
                <c16:uniqueId val="{00000009-F23A-4B11-8201-F580C9311953}"/>
              </c:ext>
            </c:extLst>
          </c:dPt>
          <c:dPt>
            <c:idx val="5"/>
            <c:bubble3D val="0"/>
            <c:spPr>
              <a:solidFill>
                <a:schemeClr val="accent2"/>
              </a:solidFill>
              <a:ln>
                <a:solidFill>
                  <a:schemeClr val="bg1"/>
                </a:solidFill>
              </a:ln>
              <a:effectLst/>
            </c:spPr>
            <c:extLst>
              <c:ext xmlns:c16="http://schemas.microsoft.com/office/drawing/2014/chart" uri="{C3380CC4-5D6E-409C-BE32-E72D297353CC}">
                <c16:uniqueId val="{0000000B-F23A-4B11-8201-F580C9311953}"/>
              </c:ext>
            </c:extLst>
          </c:dPt>
          <c:dPt>
            <c:idx val="6"/>
            <c:bubble3D val="0"/>
            <c:spPr>
              <a:solidFill>
                <a:schemeClr val="accent2"/>
              </a:solidFill>
              <a:ln>
                <a:solidFill>
                  <a:schemeClr val="bg1"/>
                </a:solidFill>
              </a:ln>
              <a:effectLst/>
            </c:spPr>
            <c:extLst>
              <c:ext xmlns:c16="http://schemas.microsoft.com/office/drawing/2014/chart" uri="{C3380CC4-5D6E-409C-BE32-E72D297353CC}">
                <c16:uniqueId val="{0000000D-F23A-4B11-8201-F580C9311953}"/>
              </c:ext>
            </c:extLst>
          </c:dPt>
          <c:dPt>
            <c:idx val="7"/>
            <c:bubble3D val="0"/>
            <c:spPr>
              <a:solidFill>
                <a:schemeClr val="accent2"/>
              </a:solidFill>
              <a:ln>
                <a:solidFill>
                  <a:schemeClr val="bg1"/>
                </a:solidFill>
              </a:ln>
              <a:effectLst/>
            </c:spPr>
            <c:extLst>
              <c:ext xmlns:c16="http://schemas.microsoft.com/office/drawing/2014/chart" uri="{C3380CC4-5D6E-409C-BE32-E72D297353CC}">
                <c16:uniqueId val="{0000000F-F23A-4B11-8201-F580C9311953}"/>
              </c:ext>
            </c:extLst>
          </c:dPt>
          <c:dPt>
            <c:idx val="8"/>
            <c:bubble3D val="0"/>
            <c:spPr>
              <a:solidFill>
                <a:schemeClr val="accent2"/>
              </a:solidFill>
              <a:ln>
                <a:solidFill>
                  <a:schemeClr val="bg1"/>
                </a:solidFill>
              </a:ln>
              <a:effectLst/>
            </c:spPr>
            <c:extLst>
              <c:ext xmlns:c16="http://schemas.microsoft.com/office/drawing/2014/chart" uri="{C3380CC4-5D6E-409C-BE32-E72D297353CC}">
                <c16:uniqueId val="{00000011-F23A-4B11-8201-F580C9311953}"/>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1-F23A-4B11-8201-F580C9311953}"/>
                </c:ext>
              </c:extLst>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3-F23A-4B11-8201-F580C9311953}"/>
                </c:ext>
              </c:extLst>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5-F23A-4B11-8201-F580C9311953}"/>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7-F23A-4B11-8201-F580C9311953}"/>
                </c:ext>
              </c:extLst>
            </c:dLbl>
            <c:dLbl>
              <c:idx val="4"/>
              <c:layout>
                <c:manualLayout>
                  <c:x val="0"/>
                  <c:y val="1.562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23A-4B11-8201-F580C9311953}"/>
                </c:ext>
              </c:extLst>
            </c:dLbl>
            <c:dLbl>
              <c:idx val="5"/>
              <c:layout>
                <c:manualLayout>
                  <c:x val="4.3749999999999921E-2"/>
                  <c:y val="-6.2498769685039373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19480200131233597"/>
                      <c:h val="0.11924999999999998"/>
                    </c:manualLayout>
                  </c15:layout>
                </c:ext>
                <c:ext xmlns:c16="http://schemas.microsoft.com/office/drawing/2014/chart" uri="{C3380CC4-5D6E-409C-BE32-E72D297353CC}">
                  <c16:uniqueId val="{0000000B-F23A-4B11-8201-F580C9311953}"/>
                </c:ext>
              </c:extLst>
            </c:dLbl>
            <c:dLbl>
              <c:idx val="6"/>
              <c:layout>
                <c:manualLayout>
                  <c:x val="1.4583333333333257E-2"/>
                  <c:y val="3.4791092519685041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23A-4B11-8201-F580C9311953}"/>
                </c:ext>
              </c:extLst>
            </c:dLbl>
            <c:dLbl>
              <c:idx val="7"/>
              <c:layout>
                <c:manualLayout>
                  <c:x val="-0.11250000000000004"/>
                  <c:y val="1.406262303149606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149896653543307"/>
                      <c:h val="4.8249999999999994E-2"/>
                    </c:manualLayout>
                  </c15:layout>
                </c:ext>
                <c:ext xmlns:c16="http://schemas.microsoft.com/office/drawing/2014/chart" uri="{C3380CC4-5D6E-409C-BE32-E72D297353CC}">
                  <c16:uniqueId val="{0000000F-F23A-4B11-8201-F580C9311953}"/>
                </c:ext>
              </c:extLst>
            </c:dLbl>
            <c:dLbl>
              <c:idx val="8"/>
              <c:layout>
                <c:manualLayout>
                  <c:x val="-6.2500082020997369E-2"/>
                  <c:y val="-3.28125000000001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231249999999997"/>
                      <c:h val="4.9125000000000002E-2"/>
                    </c:manualLayout>
                  </c15:layout>
                </c:ext>
                <c:ext xmlns:c16="http://schemas.microsoft.com/office/drawing/2014/chart" uri="{C3380CC4-5D6E-409C-BE32-E72D297353CC}">
                  <c16:uniqueId val="{00000011-F23A-4B11-8201-F580C931195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Blad1!$A$2:$A$10</c:f>
              <c:strCache>
                <c:ptCount val="9"/>
                <c:pt idx="0">
                  <c:v>Statsanslag 41 %</c:v>
                </c:pt>
                <c:pt idx="1">
                  <c:v>Forskningsråd 13 %</c:v>
                </c:pt>
                <c:pt idx="2">
                  <c:v>Övriga statliga 6 %</c:v>
                </c:pt>
                <c:pt idx="3">
                  <c:v>Kommuner och regioner 5 %</c:v>
                </c:pt>
                <c:pt idx="4">
                  <c:v>Svenska stiftelser och organisationer 19 %</c:v>
                </c:pt>
                <c:pt idx="5">
                  <c:v>Utländska stiftelser och organisationer 9 %</c:v>
                </c:pt>
                <c:pt idx="6">
                  <c:v>Svenska företag 2 %</c:v>
                </c:pt>
                <c:pt idx="7">
                  <c:v>Utländska företag 2 %</c:v>
                </c:pt>
                <c:pt idx="8">
                  <c:v>Finansiella intäkter 3 %</c:v>
                </c:pt>
              </c:strCache>
            </c:strRef>
          </c:cat>
          <c:val>
            <c:numRef>
              <c:f>Blad1!$B$2:$B$10</c:f>
              <c:numCache>
                <c:formatCode>General</c:formatCode>
                <c:ptCount val="9"/>
                <c:pt idx="0">
                  <c:v>41</c:v>
                </c:pt>
                <c:pt idx="1">
                  <c:v>13</c:v>
                </c:pt>
                <c:pt idx="2">
                  <c:v>6</c:v>
                </c:pt>
                <c:pt idx="3">
                  <c:v>5</c:v>
                </c:pt>
                <c:pt idx="4">
                  <c:v>19</c:v>
                </c:pt>
                <c:pt idx="5">
                  <c:v>9</c:v>
                </c:pt>
                <c:pt idx="6">
                  <c:v>2</c:v>
                </c:pt>
                <c:pt idx="7">
                  <c:v>2</c:v>
                </c:pt>
                <c:pt idx="8">
                  <c:v>3</c:v>
                </c:pt>
              </c:numCache>
            </c:numRef>
          </c:val>
          <c:extLst>
            <c:ext xmlns:c16="http://schemas.microsoft.com/office/drawing/2014/chart" uri="{C3380CC4-5D6E-409C-BE32-E72D297353CC}">
              <c16:uniqueId val="{00000012-F23A-4B11-8201-F580C9311953}"/>
            </c:ext>
          </c:extLst>
        </c:ser>
        <c:dLbls>
          <c:dLblPos val="outEnd"/>
          <c:showLegendKey val="0"/>
          <c:showVal val="0"/>
          <c:showCatName val="1"/>
          <c:showSerName val="0"/>
          <c:showPercent val="0"/>
          <c:showBubbleSize val="0"/>
          <c:showLeaderLines val="1"/>
        </c:dLbls>
        <c:firstSliceAng val="206"/>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glow rad="63500">
        <a:schemeClr val="accent1">
          <a:satMod val="175000"/>
          <a:alpha val="40000"/>
        </a:schemeClr>
      </a:glow>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6818A54A-96AB-47F2-9FE3-5AA7C5EE68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77C3AE1-DBA2-4DA9-A7CE-D2A621C810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55F06C-14D9-45DF-81A5-F25F8ECA9886}" type="datetimeFigureOut">
              <a:rPr lang="sv-SE" smtClean="0"/>
              <a:t>2026-02-27</a:t>
            </a:fld>
            <a:endParaRPr lang="sv-SE"/>
          </a:p>
        </p:txBody>
      </p:sp>
      <p:sp>
        <p:nvSpPr>
          <p:cNvPr id="4" name="Platshållare för sidfot 3">
            <a:extLst>
              <a:ext uri="{FF2B5EF4-FFF2-40B4-BE49-F238E27FC236}">
                <a16:creationId xmlns:a16="http://schemas.microsoft.com/office/drawing/2014/main" id="{6FB76FC6-F54A-4120-9B8F-E28E2A08E5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D9B89EF-3F47-4486-BAA9-AF9A8BE096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CC5D8-C806-4BBF-A442-91371CDD1BC5}" type="slidenum">
              <a:rPr lang="sv-SE" smtClean="0"/>
              <a:t>‹#›</a:t>
            </a:fld>
            <a:endParaRPr lang="sv-SE"/>
          </a:p>
        </p:txBody>
      </p:sp>
    </p:spTree>
    <p:extLst>
      <p:ext uri="{BB962C8B-B14F-4D97-AF65-F5344CB8AC3E}">
        <p14:creationId xmlns:p14="http://schemas.microsoft.com/office/powerpoint/2010/main" val="602378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800">
                <a:latin typeface="DM Sans" pitchFamily="2" charset="0"/>
              </a:defRPr>
            </a:lvl1pPr>
          </a:lstStyle>
          <a:p>
            <a:endParaRPr lang="sv-SE" dirty="0"/>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latin typeface="DM Sans" pitchFamily="2" charset="0"/>
              </a:defRPr>
            </a:lvl1pPr>
          </a:lstStyle>
          <a:p>
            <a:endParaRPr lang="sv-SE"/>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800">
                <a:latin typeface="DM Sans" pitchFamily="2" charset="0"/>
              </a:defRPr>
            </a:lvl1pPr>
          </a:lstStyle>
          <a:p>
            <a:endParaRPr lang="sv-SE"/>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800">
                <a:latin typeface="DM Sans" pitchFamily="2" charset="0"/>
              </a:defRPr>
            </a:lvl1pPr>
          </a:lstStyle>
          <a:p>
            <a:fld id="{E4F6DBA7-38D3-4FF9-B176-AA5B07999DDF}" type="slidenum">
              <a:rPr lang="sv-SE" smtClean="0"/>
              <a:pPr/>
              <a:t>‹#›</a:t>
            </a:fld>
            <a:endParaRPr lang="sv-SE"/>
          </a:p>
        </p:txBody>
      </p:sp>
    </p:spTree>
    <p:extLst>
      <p:ext uri="{BB962C8B-B14F-4D97-AF65-F5344CB8AC3E}">
        <p14:creationId xmlns:p14="http://schemas.microsoft.com/office/powerpoint/2010/main" val="14939290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DM Sans" pitchFamily="2" charset="0"/>
        <a:ea typeface="+mn-ea"/>
        <a:cs typeface="+mn-cs"/>
      </a:defRPr>
    </a:lvl1pPr>
    <a:lvl2pPr marL="457200" algn="l" rtl="0" fontAlgn="base">
      <a:spcBef>
        <a:spcPct val="30000"/>
      </a:spcBef>
      <a:spcAft>
        <a:spcPct val="0"/>
      </a:spcAft>
      <a:defRPr sz="1200" kern="1200">
        <a:solidFill>
          <a:schemeClr val="tx1"/>
        </a:solidFill>
        <a:latin typeface="Times"/>
        <a:ea typeface="+mn-ea"/>
        <a:cs typeface="+mn-cs"/>
      </a:defRPr>
    </a:lvl2pPr>
    <a:lvl3pPr marL="914400" algn="l" rtl="0" fontAlgn="base">
      <a:spcBef>
        <a:spcPct val="30000"/>
      </a:spcBef>
      <a:spcAft>
        <a:spcPct val="0"/>
      </a:spcAft>
      <a:defRPr sz="1200" kern="1200">
        <a:solidFill>
          <a:schemeClr val="tx1"/>
        </a:solidFill>
        <a:latin typeface="Times"/>
        <a:ea typeface="+mn-ea"/>
        <a:cs typeface="+mn-cs"/>
      </a:defRPr>
    </a:lvl3pPr>
    <a:lvl4pPr marL="1371600" algn="l" rtl="0" fontAlgn="base">
      <a:spcBef>
        <a:spcPct val="30000"/>
      </a:spcBef>
      <a:spcAft>
        <a:spcPct val="0"/>
      </a:spcAft>
      <a:defRPr sz="1200" kern="1200">
        <a:solidFill>
          <a:schemeClr val="tx1"/>
        </a:solidFill>
        <a:latin typeface="Times"/>
        <a:ea typeface="+mn-ea"/>
        <a:cs typeface="+mn-cs"/>
      </a:defRPr>
    </a:lvl4pPr>
    <a:lvl5pPr marL="1828800" algn="l" rtl="0" fontAlgn="base">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u="none" strike="noStrike" kern="1200" baseline="0" dirty="0">
                <a:solidFill>
                  <a:schemeClr val="tx1"/>
                </a:solidFill>
              </a:rPr>
              <a:t>Siffrorna är hämtade från KI:s årsredovisning för 2025</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a:t>
            </a:fld>
            <a:endParaRPr lang="sv-SE"/>
          </a:p>
        </p:txBody>
      </p:sp>
    </p:spTree>
    <p:extLst>
      <p:ext uri="{BB962C8B-B14F-4D97-AF65-F5344CB8AC3E}">
        <p14:creationId xmlns:p14="http://schemas.microsoft.com/office/powerpoint/2010/main" val="2847165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i="0" dirty="0"/>
              <a:t>Fån KI:s årsredovisning 2025 (</a:t>
            </a:r>
            <a:r>
              <a:rPr lang="sv-SE" b="0" i="0" u="none" strike="noStrike" baseline="0" dirty="0"/>
              <a:t>2024 års siffror inom parentes).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b="0" i="0" u="none" strike="noStrike" baseline="0" dirty="0"/>
              <a:t>Siffrorna för antalet studenter och forskarstudenter är dock inte helt jämförbara sinsemellan. </a:t>
            </a:r>
            <a:r>
              <a:rPr lang="sv-SE" dirty="0">
                <a:effectLst/>
                <a:ea typeface="Arial" panose="020B0604020202020204" pitchFamily="34" charset="0"/>
              </a:rPr>
              <a:t>”Helårsstudenter” är inte individer utan ett mått </a:t>
            </a:r>
            <a:br>
              <a:rPr lang="sv-SE" dirty="0">
                <a:effectLst/>
                <a:ea typeface="Arial" panose="020B0604020202020204" pitchFamily="34" charset="0"/>
              </a:rPr>
            </a:br>
            <a:r>
              <a:rPr lang="sv-SE" dirty="0">
                <a:effectLst/>
                <a:ea typeface="Arial" panose="020B0604020202020204" pitchFamily="34" charset="0"/>
              </a:rPr>
              <a:t>på utbildningsvolym (ungefär: om vi slår samman alla registrerade studenter/individer på olika kurser och program som läser olika antal </a:t>
            </a:r>
            <a:r>
              <a:rPr lang="sv-SE" dirty="0" err="1">
                <a:effectLst/>
                <a:ea typeface="Arial" panose="020B0604020202020204" pitchFamily="34" charset="0"/>
              </a:rPr>
              <a:t>hp</a:t>
            </a:r>
            <a:r>
              <a:rPr lang="sv-SE" dirty="0">
                <a:effectLst/>
                <a:ea typeface="Arial" panose="020B0604020202020204" pitchFamily="34" charset="0"/>
              </a:rPr>
              <a:t> till helårsstudenter så får vi denna siffra), antalet redovisade ”forskarstuderande” här är dock individer.</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a:t>
            </a:fld>
            <a:endParaRPr lang="sv-SE"/>
          </a:p>
        </p:txBody>
      </p:sp>
    </p:spTree>
    <p:extLst>
      <p:ext uri="{BB962C8B-B14F-4D97-AF65-F5344CB8AC3E}">
        <p14:creationId xmlns:p14="http://schemas.microsoft.com/office/powerpoint/2010/main" val="2925481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Årsredovisning 2025 (</a:t>
            </a:r>
            <a:r>
              <a:rPr lang="sv-SE" b="0" i="0" u="none" strike="noStrike" baseline="0" dirty="0">
                <a:solidFill>
                  <a:srgbClr val="000000"/>
                </a:solidFill>
              </a:rPr>
              <a:t>2024 års siffror inom parentes). </a:t>
            </a:r>
            <a:endParaRPr lang="sv-SE" i="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3</a:t>
            </a:fld>
            <a:endParaRPr lang="sv-SE"/>
          </a:p>
        </p:txBody>
      </p:sp>
    </p:spTree>
    <p:extLst>
      <p:ext uri="{BB962C8B-B14F-4D97-AF65-F5344CB8AC3E}">
        <p14:creationId xmlns:p14="http://schemas.microsoft.com/office/powerpoint/2010/main" val="2925481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i="0" u="none" strike="noStrike" kern="1200" baseline="0" dirty="0">
                <a:solidFill>
                  <a:schemeClr val="tx1"/>
                </a:solidFill>
                <a:latin typeface="DM Sans" pitchFamily="2" charset="0"/>
                <a:ea typeface="+mn-ea"/>
                <a:cs typeface="+mn-cs"/>
              </a:rPr>
              <a:t>Intäkter Karolinska Institutet år 2025, totalt 8 650,1 mnkr </a:t>
            </a:r>
          </a:p>
          <a:p>
            <a:endParaRPr lang="sv-SE" b="1" i="0" u="none" strike="noStrike" kern="1200" baseline="0" dirty="0"/>
          </a:p>
          <a:p>
            <a:r>
              <a:rPr lang="sv-SE" b="0" i="0" u="none" strike="noStrike" kern="1200" baseline="0" dirty="0"/>
              <a:t>Forskning 84 % </a:t>
            </a:r>
          </a:p>
          <a:p>
            <a:r>
              <a:rPr lang="sv-SE" b="0" i="0" u="none" strike="noStrike" kern="1200" baseline="0" dirty="0"/>
              <a:t>Utbildning 16 %</a:t>
            </a:r>
          </a:p>
          <a:p>
            <a:endParaRPr lang="sv-SE" b="0" i="0" u="none" strike="noStrike" kern="1200" baseline="0" dirty="0"/>
          </a:p>
          <a:p>
            <a:r>
              <a:rPr lang="sv-SE" b="0" i="0" u="none" strike="noStrike" kern="1200" baseline="0" dirty="0"/>
              <a:t>Anslag 41 %</a:t>
            </a:r>
          </a:p>
          <a:p>
            <a:r>
              <a:rPr lang="sv-SE" b="0" i="0" u="none" strike="noStrike" kern="1200" baseline="0" dirty="0"/>
              <a:t>Externa medel 59 %</a:t>
            </a:r>
          </a:p>
          <a:p>
            <a:endParaRPr lang="sv-SE" b="0" i="0" u="none" strike="noStrike" kern="120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sv-SE" i="1" dirty="0"/>
              <a:t>(Årsredovisning 2025 s. 7 och 60</a:t>
            </a:r>
            <a:r>
              <a:rPr lang="sv-SE" b="0" i="1" u="none" strike="noStrike" kern="1200" baseline="0" dirty="0"/>
              <a:t>)</a:t>
            </a:r>
          </a:p>
          <a:p>
            <a:endParaRPr lang="sv-SE" b="0" i="1" u="none" strike="noStrike" kern="1200" baseline="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4</a:t>
            </a:fld>
            <a:endParaRPr lang="sv-SE"/>
          </a:p>
        </p:txBody>
      </p:sp>
    </p:spTree>
    <p:extLst>
      <p:ext uri="{BB962C8B-B14F-4D97-AF65-F5344CB8AC3E}">
        <p14:creationId xmlns:p14="http://schemas.microsoft.com/office/powerpoint/2010/main" val="1580744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i="0" u="none" strike="noStrike" kern="1200" baseline="0" dirty="0">
                <a:solidFill>
                  <a:schemeClr val="tx1"/>
                </a:solidFill>
                <a:latin typeface="DM Sans" pitchFamily="2" charset="0"/>
                <a:ea typeface="+mn-ea"/>
                <a:cs typeface="+mn-cs"/>
              </a:rPr>
              <a:t>Intäkter Karolinska Institutet år 2025, totalt 8 650,1 mnkr </a:t>
            </a:r>
          </a:p>
          <a:p>
            <a:endParaRPr lang="sv-SE" b="1" i="0" u="none" strike="noStrike" kern="1200" baseline="0" dirty="0"/>
          </a:p>
          <a:p>
            <a:r>
              <a:rPr lang="sv-SE" sz="1100" b="1" i="0" u="none" strike="noStrike" kern="1200" baseline="0" dirty="0">
                <a:solidFill>
                  <a:schemeClr val="tx1"/>
                </a:solidFill>
                <a:latin typeface="DM Sans" pitchFamily="2" charset="0"/>
                <a:ea typeface="+mn-ea"/>
                <a:cs typeface="+mn-cs"/>
              </a:rPr>
              <a:t>Fördelning 2025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0" i="0" u="none" strike="noStrike" kern="1200" baseline="0" dirty="0">
                <a:solidFill>
                  <a:schemeClr val="tx1"/>
                </a:solidFill>
                <a:latin typeface="DM Sans" pitchFamily="2" charset="0"/>
                <a:ea typeface="+mn-ea"/>
                <a:cs typeface="+mn-cs"/>
              </a:rPr>
              <a:t>Statsanslag 41 % </a:t>
            </a:r>
          </a:p>
          <a:p>
            <a:r>
              <a:rPr lang="sv-SE" sz="1100" b="0" i="0" u="none" strike="noStrike" kern="1200" baseline="0" dirty="0">
                <a:solidFill>
                  <a:schemeClr val="tx1"/>
                </a:solidFill>
                <a:latin typeface="DM Sans" pitchFamily="2" charset="0"/>
                <a:ea typeface="+mn-ea"/>
                <a:cs typeface="+mn-cs"/>
              </a:rPr>
              <a:t>Forskningsråd 13 % </a:t>
            </a:r>
          </a:p>
          <a:p>
            <a:r>
              <a:rPr lang="sv-SE" sz="1100" b="0" i="0" u="none" strike="noStrike" kern="1200" baseline="0" dirty="0">
                <a:solidFill>
                  <a:schemeClr val="tx1"/>
                </a:solidFill>
                <a:latin typeface="DM Sans" pitchFamily="2" charset="0"/>
                <a:ea typeface="+mn-ea"/>
                <a:cs typeface="+mn-cs"/>
              </a:rPr>
              <a:t>Övriga statliga 6 %</a:t>
            </a:r>
          </a:p>
          <a:p>
            <a:r>
              <a:rPr lang="sv-SE" sz="1100" b="0" i="0" u="none" strike="noStrike" kern="1200" baseline="0" dirty="0">
                <a:solidFill>
                  <a:schemeClr val="tx1"/>
                </a:solidFill>
                <a:latin typeface="DM Sans" pitchFamily="2" charset="0"/>
                <a:ea typeface="+mn-ea"/>
                <a:cs typeface="+mn-cs"/>
              </a:rPr>
              <a:t>Kommuner och regioner 5 % </a:t>
            </a:r>
          </a:p>
          <a:p>
            <a:r>
              <a:rPr lang="sv-SE" sz="1100" b="0" i="0" u="none" strike="noStrike" kern="1200" baseline="0" dirty="0">
                <a:solidFill>
                  <a:schemeClr val="tx1"/>
                </a:solidFill>
                <a:latin typeface="DM Sans" pitchFamily="2" charset="0"/>
                <a:ea typeface="+mn-ea"/>
                <a:cs typeface="+mn-cs"/>
              </a:rPr>
              <a:t>Svenska stiftelser och organisationer 19 %  </a:t>
            </a:r>
          </a:p>
          <a:p>
            <a:r>
              <a:rPr lang="sv-SE" sz="1100" b="0" i="0" u="none" strike="noStrike" kern="1200" baseline="0" dirty="0">
                <a:solidFill>
                  <a:schemeClr val="tx1"/>
                </a:solidFill>
                <a:latin typeface="DM Sans" pitchFamily="2" charset="0"/>
                <a:ea typeface="+mn-ea"/>
                <a:cs typeface="+mn-cs"/>
              </a:rPr>
              <a:t>Utländska stiftelser och organisationer 9 %  </a:t>
            </a:r>
          </a:p>
          <a:p>
            <a:r>
              <a:rPr lang="sv-SE" sz="1100" b="0" i="0" u="none" strike="noStrike" kern="1200" baseline="0" dirty="0">
                <a:solidFill>
                  <a:schemeClr val="tx1"/>
                </a:solidFill>
                <a:latin typeface="DM Sans" pitchFamily="2" charset="0"/>
                <a:ea typeface="+mn-ea"/>
                <a:cs typeface="+mn-cs"/>
              </a:rPr>
              <a:t>Svenska företag 2 % </a:t>
            </a:r>
          </a:p>
          <a:p>
            <a:r>
              <a:rPr lang="sv-SE" sz="1100" b="0" i="0" u="none" strike="noStrike" kern="1200" baseline="0" dirty="0">
                <a:solidFill>
                  <a:schemeClr val="tx1"/>
                </a:solidFill>
                <a:latin typeface="DM Sans" pitchFamily="2" charset="0"/>
                <a:ea typeface="+mn-ea"/>
                <a:cs typeface="+mn-cs"/>
              </a:rPr>
              <a:t>Utländska företag 2 % </a:t>
            </a:r>
          </a:p>
          <a:p>
            <a:r>
              <a:rPr lang="sv-SE" sz="1100" b="0" i="0" u="none" strike="noStrike" kern="1200" baseline="0" dirty="0">
                <a:solidFill>
                  <a:schemeClr val="tx1"/>
                </a:solidFill>
                <a:latin typeface="DM Sans" pitchFamily="2" charset="0"/>
                <a:ea typeface="+mn-ea"/>
                <a:cs typeface="+mn-cs"/>
              </a:rPr>
              <a:t>Finansiella intäkter 3 % </a:t>
            </a:r>
          </a:p>
          <a:p>
            <a:endParaRPr lang="sv-SE" sz="1100" b="0" i="1" u="none" strike="noStrike" kern="1200" baseline="0" dirty="0">
              <a:solidFill>
                <a:schemeClr val="tx1"/>
              </a:solidFill>
              <a:latin typeface="DM Sans" pitchFamily="2" charset="0"/>
              <a:ea typeface="+mn-ea"/>
              <a:cs typeface="+mn-cs"/>
            </a:endParaRPr>
          </a:p>
          <a:p>
            <a:r>
              <a:rPr lang="sv-SE" sz="1100" i="1" kern="1200" dirty="0">
                <a:solidFill>
                  <a:schemeClr val="tx1"/>
                </a:solidFill>
                <a:latin typeface="DM Sans" pitchFamily="2" charset="0"/>
                <a:ea typeface="+mn-ea"/>
                <a:cs typeface="+mn-cs"/>
              </a:rPr>
              <a:t>(Årsredovisning 2025 </a:t>
            </a:r>
            <a:r>
              <a:rPr lang="sv-SE" sz="1100" b="0" i="1" u="none" strike="noStrike" kern="1200" baseline="0" dirty="0">
                <a:solidFill>
                  <a:schemeClr val="tx1"/>
                </a:solidFill>
                <a:latin typeface="DM Sans" pitchFamily="2" charset="0"/>
                <a:ea typeface="+mn-ea"/>
                <a:cs typeface="+mn-cs"/>
              </a:rPr>
              <a:t>s. 60)</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5</a:t>
            </a:fld>
            <a:endParaRPr lang="sv-SE"/>
          </a:p>
        </p:txBody>
      </p:sp>
    </p:spTree>
    <p:extLst>
      <p:ext uri="{BB962C8B-B14F-4D97-AF65-F5344CB8AC3E}">
        <p14:creationId xmlns:p14="http://schemas.microsoft.com/office/powerpoint/2010/main" val="2537217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i="1" dirty="0"/>
              <a:t>(Årsredovisning 2025 s. 33</a:t>
            </a:r>
            <a:r>
              <a:rPr lang="sv-SE" sz="1200" b="0" i="1" u="none" strike="noStrike" kern="1200" baseline="0" dirty="0">
                <a:solidFill>
                  <a:schemeClr val="tx1"/>
                </a:solidFill>
                <a:latin typeface="Times"/>
                <a:ea typeface="+mn-ea"/>
                <a:cs typeface="+mn-cs"/>
              </a:rPr>
              <a:t>)</a:t>
            </a:r>
            <a:endParaRPr lang="sv-SE" sz="1200" b="0" i="1" u="none" strike="noStrike" kern="1200" baseline="0" dirty="0">
              <a:solidFill>
                <a:schemeClr val="tx1"/>
              </a:solidFill>
              <a:latin typeface="Times"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b="0" i="1" u="none" strike="noStrike" kern="1200" baseline="0" dirty="0">
              <a:solidFill>
                <a:schemeClr val="tx1"/>
              </a:solidFill>
              <a:latin typeface="Times" charset="0"/>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6</a:t>
            </a:fld>
            <a:endParaRPr lang="sv-SE"/>
          </a:p>
        </p:txBody>
      </p:sp>
    </p:spTree>
    <p:extLst>
      <p:ext uri="{BB962C8B-B14F-4D97-AF65-F5344CB8AC3E}">
        <p14:creationId xmlns:p14="http://schemas.microsoft.com/office/powerpoint/2010/main" val="2605702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0" i="0" u="none" strike="noStrike" kern="1200" baseline="0" dirty="0">
                <a:solidFill>
                  <a:schemeClr val="tx1"/>
                </a:solidFill>
                <a:latin typeface="DM Sans" pitchFamily="2" charset="0"/>
                <a:ea typeface="+mn-ea"/>
                <a:cs typeface="+mn-cs"/>
              </a:rPr>
              <a:t>Under 2025 har KI:s forskare publicerat ca 7 200 vetenskapliga artiklar (original- och översiktsartiklar). Av dessa artiklar har drygt 90 procent publicerats i samarbete utanför KI, i Sverige eller utomlands. En stor andel av forskningen har koppling till hälso- och sjukvården, se nedan om klinisk forskning för mer information. Många av de vetenskapliga artiklarna ingår också som delarbeten i de doktorsavhandlingar som läggs fram vid KI. </a:t>
            </a:r>
            <a:r>
              <a:rPr lang="sv-SE" i="1" dirty="0"/>
              <a:t>(Årsredovisning 2025 s. 36)</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7</a:t>
            </a:fld>
            <a:endParaRPr lang="sv-SE"/>
          </a:p>
        </p:txBody>
      </p:sp>
    </p:spTree>
    <p:extLst>
      <p:ext uri="{BB962C8B-B14F-4D97-AF65-F5344CB8AC3E}">
        <p14:creationId xmlns:p14="http://schemas.microsoft.com/office/powerpoint/2010/main" val="545007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fältnormerade citeringsgraden speglar en artikels citeringar i relation till citeringar för jämförbara publikationer, det vill säga publikationer av samma dokumenttyp, publicerade samma år och inom samma ämnesområde. I diagrammet visas medelvärdet per år av den fältnormerade citeringsgraden (Cf) för alla artiklar från KI. Detta ställs i diagrammet i relation till motsvarande Cf-värde för EU:s 27 medlemsländer (EU27) och Storbritannien. KI:s citeringsgrad ligger på en nivå som överstiger motsvarande värde för EU27 och Storbritannien. </a:t>
            </a:r>
            <a:endParaRPr lang="sv-SE" sz="1100" b="0" i="1" u="none" strike="noStrike" kern="1200" baseline="0" dirty="0">
              <a:solidFill>
                <a:schemeClr val="tx1"/>
              </a:solidFill>
              <a:latin typeface="DM Sans" pitchFamily="2" charset="0"/>
              <a:ea typeface="+mn-ea"/>
              <a:cs typeface="+mn-cs"/>
            </a:endParaRPr>
          </a:p>
          <a:p>
            <a:r>
              <a:rPr lang="sv-SE" sz="1100" i="1" kern="1200" dirty="0">
                <a:solidFill>
                  <a:schemeClr val="tx1"/>
                </a:solidFill>
                <a:latin typeface="DM Sans" pitchFamily="2" charset="0"/>
                <a:ea typeface="+mn-ea"/>
                <a:cs typeface="+mn-cs"/>
              </a:rPr>
              <a:t>(Årsredovisning </a:t>
            </a:r>
            <a:r>
              <a:rPr lang="sv-SE" sz="1100" i="1" kern="1200" dirty="0">
                <a:solidFill>
                  <a:schemeClr val="tx1"/>
                </a:solidFill>
                <a:effectLst/>
                <a:latin typeface="DM Sans" pitchFamily="2" charset="0"/>
                <a:ea typeface="Times" panose="02020603050405020304" pitchFamily="18" charset="0"/>
                <a:cs typeface="Times New Roman" panose="02020603050405020304" pitchFamily="18" charset="0"/>
              </a:rPr>
              <a:t>2025, sidan 38</a:t>
            </a:r>
            <a:r>
              <a:rPr lang="sv-SE" sz="1100" b="0" i="1" u="none" strike="noStrike" kern="1200" baseline="0" dirty="0">
                <a:solidFill>
                  <a:schemeClr val="tx1"/>
                </a:solidFill>
                <a:latin typeface="DM Sans" pitchFamily="2" charset="0"/>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8</a:t>
            </a:fld>
            <a:endParaRPr lang="sv-SE"/>
          </a:p>
        </p:txBody>
      </p:sp>
    </p:spTree>
    <p:extLst>
      <p:ext uri="{BB962C8B-B14F-4D97-AF65-F5344CB8AC3E}">
        <p14:creationId xmlns:p14="http://schemas.microsoft.com/office/powerpoint/2010/main" val="2944408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b="1" dirty="0"/>
              <a:t>13 nybörjarprogram</a:t>
            </a:r>
          </a:p>
          <a:p>
            <a:pPr marL="0" indent="0">
              <a:buFont typeface="Arial" panose="020B0604020202020204" pitchFamily="34" charset="0"/>
              <a:buNone/>
            </a:pPr>
            <a:r>
              <a:rPr lang="sv-SE" b="1" dirty="0"/>
              <a:t>31 påbyggnadsprogram</a:t>
            </a:r>
          </a:p>
          <a:p>
            <a:pPr marL="0" indent="0">
              <a:buFont typeface="Arial" panose="020B0604020202020204" pitchFamily="34" charset="0"/>
              <a:buNone/>
            </a:pPr>
            <a:r>
              <a:rPr lang="sv-SE" b="1" dirty="0"/>
              <a:t>110 fristående kurser</a:t>
            </a:r>
          </a:p>
          <a:p>
            <a:endParaRPr lang="sv-SE" dirty="0">
              <a:effectLst/>
              <a:ea typeface="Calibri" panose="020F0502020204030204" pitchFamily="34" charset="0"/>
              <a:cs typeface="Biome" panose="020B0502040204020203" pitchFamily="34" charset="0"/>
            </a:endParaRPr>
          </a:p>
          <a:p>
            <a:r>
              <a:rPr lang="sv-SE" dirty="0">
                <a:effectLst/>
                <a:ea typeface="Calibri" panose="020F0502020204030204" pitchFamily="34" charset="0"/>
                <a:cs typeface="Biome" panose="020B0502040204020203" pitchFamily="34" charset="0"/>
              </a:rPr>
              <a:t>- Söktryck till KI:s utbildningar på grund-och avancerad nivå: </a:t>
            </a:r>
            <a:br>
              <a:rPr lang="sv-SE" dirty="0">
                <a:effectLst/>
                <a:ea typeface="Calibri" panose="020F0502020204030204" pitchFamily="34" charset="0"/>
                <a:cs typeface="Biome" panose="020B0502040204020203" pitchFamily="34" charset="0"/>
              </a:rPr>
            </a:br>
            <a:r>
              <a:rPr lang="sv-SE" dirty="0">
                <a:effectLst/>
                <a:ea typeface="Calibri" panose="020F0502020204030204" pitchFamily="34" charset="0"/>
                <a:cs typeface="Biome" panose="020B0502040204020203" pitchFamily="34" charset="0"/>
              </a:rPr>
              <a:t>I genomsnitt 2,4 behöriga förstahandssökande per antagen student. </a:t>
            </a:r>
          </a:p>
          <a:p>
            <a:pPr marL="0" lvl="0" indent="0">
              <a:buFont typeface="Calibri" panose="020F0502020204030204" pitchFamily="34" charset="0"/>
              <a:buNone/>
            </a:pPr>
            <a:r>
              <a:rPr lang="sv-SE" dirty="0">
                <a:effectLst/>
                <a:ea typeface="Times New Roman" panose="02020603050405020304" pitchFamily="18" charset="0"/>
                <a:cs typeface="Biome" panose="020B0502040204020203" pitchFamily="34" charset="0"/>
              </a:rPr>
              <a:t>- Antal deltagare i uppdragsutbildning </a:t>
            </a:r>
            <a:r>
              <a:rPr lang="sv-SE" sz="1100" b="0" i="0" u="none" strike="noStrike" kern="1200" baseline="0" dirty="0">
                <a:solidFill>
                  <a:schemeClr val="tx1"/>
                </a:solidFill>
                <a:latin typeface="DM Sans" pitchFamily="2" charset="0"/>
                <a:ea typeface="+mn-ea"/>
                <a:cs typeface="+mn-cs"/>
              </a:rPr>
              <a:t>1 144 på poänggivande kurser (totalt är siffran 1600 för samtliga uppdragsutbildningar).</a:t>
            </a:r>
            <a:endParaRPr lang="sv-SE" dirty="0">
              <a:effectLst/>
              <a:ea typeface="Times New Roman" panose="02020603050405020304" pitchFamily="18" charset="0"/>
              <a:cs typeface="Biome" panose="020B050204020402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effectLst/>
                <a:ea typeface="Calibri" panose="020F0502020204030204" pitchFamily="34" charset="0"/>
              </a:rPr>
              <a:t>- Helårsprestationer: 6 176, vilket ger en prestationsgrad på 91,7 procent.*</a:t>
            </a:r>
            <a:endParaRPr lang="sv-SE" dirty="0">
              <a:effectLst/>
              <a:ea typeface="Times New Roman" panose="02020603050405020304" pitchFamily="18" charset="0"/>
              <a:cs typeface="Biome" panose="020B0502040204020203" pitchFamily="34" charset="0"/>
            </a:endParaRPr>
          </a:p>
          <a:p>
            <a:pPr marL="0" lvl="0" indent="0">
              <a:buFontTx/>
              <a:buNone/>
            </a:pPr>
            <a:r>
              <a:rPr lang="sv-SE" dirty="0">
                <a:effectLst/>
                <a:ea typeface="Times New Roman" panose="02020603050405020304" pitchFamily="18" charset="0"/>
                <a:cs typeface="Biome" panose="020B0502040204020203" pitchFamily="34" charset="0"/>
              </a:rPr>
              <a:t>*När vi räknar ut prestationsgraden räknas studenternas kursregistreringspoäng om till helårsstudenter och deras avklarade poäng till helårsprestationer. Prestationsgraden beräknas sedan som kvoten mellan antalet helårsprestationer och antalet helårsstudenter och uttrycks i procent. </a:t>
            </a:r>
          </a:p>
          <a:p>
            <a:pPr marL="0" indent="0">
              <a:buFont typeface="Arial" panose="020B0604020202020204" pitchFamily="34" charset="0"/>
              <a:buNone/>
            </a:pPr>
            <a:endParaRPr lang="sv-SE" b="1" dirty="0"/>
          </a:p>
          <a:p>
            <a:pPr marL="0" indent="0">
              <a:buFont typeface="Arial" panose="020B0604020202020204" pitchFamily="34" charset="0"/>
              <a:buNone/>
            </a:pPr>
            <a:r>
              <a:rPr lang="sv-SE" b="1" dirty="0"/>
              <a:t>Ett av världens ledande medicinska universitet. </a:t>
            </a:r>
            <a:r>
              <a:rPr lang="sv-SE" dirty="0"/>
              <a:t>KI har Sveriges bredaste utbud av medicinska utbildningar på </a:t>
            </a:r>
            <a:r>
              <a:rPr lang="sv-SE" kern="1200" dirty="0"/>
              <a:t>grund- och avancerad nivå. </a:t>
            </a:r>
            <a:r>
              <a:rPr lang="sv-SE" dirty="0"/>
              <a:t>Cirka 11 000 studenter läser längre eller kortare utbildningsprogram och kurser vid KI. </a:t>
            </a:r>
            <a:r>
              <a:rPr lang="sv-SE" b="1" dirty="0"/>
              <a:t>Våra lärare forskar ofta parallellt </a:t>
            </a:r>
            <a:r>
              <a:rPr lang="sv-SE" dirty="0"/>
              <a:t>med sin undervisning, det gör att studenterna får ta del av det senaste inom hela det medicinska området. I de flesta av KI:s utbildningar ingår verksamhetsförlagd utbildning, som består av klinisk praktik och utbildning på plats i vården. </a:t>
            </a:r>
            <a:r>
              <a:rPr lang="sv-SE" b="1" dirty="0"/>
              <a:t>Merparten av utbildningarna </a:t>
            </a:r>
            <a:r>
              <a:rPr lang="sv-SE" dirty="0"/>
              <a:t>leder till en </a:t>
            </a:r>
            <a:r>
              <a:rPr lang="sv-SE" b="0" i="0" dirty="0"/>
              <a:t>yrkesexamen och flera av utbildningarna leder även till en generell examen.</a:t>
            </a:r>
            <a:endParaRPr lang="en-GB"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9</a:t>
            </a:fld>
            <a:endParaRPr lang="sv-SE"/>
          </a:p>
        </p:txBody>
      </p:sp>
    </p:spTree>
    <p:extLst>
      <p:ext uri="{BB962C8B-B14F-4D97-AF65-F5344CB8AC3E}">
        <p14:creationId xmlns:p14="http://schemas.microsoft.com/office/powerpoint/2010/main" val="30277407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5C58A32B-CE37-00A7-BB2A-05D502F739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81478" y="262850"/>
            <a:ext cx="1691680" cy="704867"/>
          </a:xfrm>
          <a:prstGeom prst="rect">
            <a:avLst/>
          </a:prstGeom>
        </p:spPr>
      </p:pic>
      <p:sp>
        <p:nvSpPr>
          <p:cNvPr id="3074" name="Rectangle 2"/>
          <p:cNvSpPr>
            <a:spLocks noGrp="1" noChangeArrowheads="1"/>
          </p:cNvSpPr>
          <p:nvPr>
            <p:ph type="ctrTitle"/>
          </p:nvPr>
        </p:nvSpPr>
        <p:spPr>
          <a:xfrm>
            <a:off x="685800" y="1545332"/>
            <a:ext cx="7772400" cy="857250"/>
          </a:xfrm>
        </p:spPr>
        <p:txBody>
          <a:bodyPr anchor="ctr"/>
          <a:lstStyle>
            <a:lvl1pPr>
              <a:defRPr sz="3200" kern="1200" spc="-80" baseline="0">
                <a:solidFill>
                  <a:srgbClr val="FFFFFF"/>
                </a:solidFill>
              </a:defRPr>
            </a:lvl1pPr>
          </a:lstStyle>
          <a:p>
            <a:pPr lvl="0"/>
            <a:r>
              <a:rPr lang="sv-SE" noProof="0"/>
              <a:t>Klicka här för att ändra mall för rubrikformat</a:t>
            </a:r>
            <a:endParaRPr lang="sv-SE" noProof="0" dirty="0"/>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FFFFFF"/>
                </a:solidFill>
              </a:defRPr>
            </a:lvl1pPr>
          </a:lstStyle>
          <a:p>
            <a:pPr lvl="0"/>
            <a:r>
              <a:rPr lang="sv-SE" noProof="0"/>
              <a:t>Klicka här för att ändra mall för underrubrikformat</a:t>
            </a:r>
            <a:endParaRPr lang="sv-SE" noProof="0" dirty="0"/>
          </a:p>
        </p:txBody>
      </p:sp>
    </p:spTree>
    <p:extLst>
      <p:ext uri="{BB962C8B-B14F-4D97-AF65-F5344CB8AC3E}">
        <p14:creationId xmlns:p14="http://schemas.microsoft.com/office/powerpoint/2010/main" val="1883585126"/>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vslutande bild">
    <p:bg>
      <p:bgPr>
        <a:solidFill>
          <a:schemeClr val="accent1"/>
        </a:solidFill>
        <a:effectLst/>
      </p:bgPr>
    </p:bg>
    <p:spTree>
      <p:nvGrpSpPr>
        <p:cNvPr id="1" name=""/>
        <p:cNvGrpSpPr/>
        <p:nvPr/>
      </p:nvGrpSpPr>
      <p:grpSpPr>
        <a:xfrm>
          <a:off x="0" y="0"/>
          <a:ext cx="0" cy="0"/>
          <a:chOff x="0" y="0"/>
          <a:chExt cx="0" cy="0"/>
        </a:xfrm>
      </p:grpSpPr>
      <p:pic>
        <p:nvPicPr>
          <p:cNvPr id="3" name="Bild 2" descr="Logotyp Karolinska Institutet.">
            <a:extLst>
              <a:ext uri="{FF2B5EF4-FFF2-40B4-BE49-F238E27FC236}">
                <a16:creationId xmlns:a16="http://schemas.microsoft.com/office/drawing/2014/main" id="{7AC1AD67-1AF6-B109-ABEC-31FF3DEF09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3668007741"/>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vslutande bild med text">
    <p:bg>
      <p:bgPr>
        <a:solidFill>
          <a:schemeClr val="accent1"/>
        </a:solidFill>
        <a:effectLst/>
      </p:bgPr>
    </p:bg>
    <p:spTree>
      <p:nvGrpSpPr>
        <p:cNvPr id="1" name=""/>
        <p:cNvGrpSpPr/>
        <p:nvPr/>
      </p:nvGrpSpPr>
      <p:grpSpPr>
        <a:xfrm>
          <a:off x="0" y="0"/>
          <a:ext cx="0" cy="0"/>
          <a:chOff x="0" y="0"/>
          <a:chExt cx="0" cy="0"/>
        </a:xfrm>
      </p:grpSpPr>
      <p:sp>
        <p:nvSpPr>
          <p:cNvPr id="3" name="Platshållare för text 9">
            <a:extLst>
              <a:ext uri="{FF2B5EF4-FFF2-40B4-BE49-F238E27FC236}">
                <a16:creationId xmlns:a16="http://schemas.microsoft.com/office/drawing/2014/main" id="{28D153B6-736E-604E-CC38-30ABDB634687}"/>
              </a:ext>
            </a:extLst>
          </p:cNvPr>
          <p:cNvSpPr>
            <a:spLocks noGrp="1"/>
          </p:cNvSpPr>
          <p:nvPr>
            <p:ph type="body" sz="quarter" idx="15"/>
          </p:nvPr>
        </p:nvSpPr>
        <p:spPr>
          <a:xfrm>
            <a:off x="255971" y="4299942"/>
            <a:ext cx="8564501" cy="578499"/>
          </a:xfrm>
        </p:spPr>
        <p:txBody>
          <a:bodyPr/>
          <a:lstStyle>
            <a:lvl1pPr marL="0" indent="0">
              <a:buNone/>
              <a:defRPr sz="1600">
                <a:solidFill>
                  <a:schemeClr val="bg1"/>
                </a:solidFill>
              </a:defRPr>
            </a:lvl1pPr>
          </a:lstStyle>
          <a:p>
            <a:pPr lvl="0"/>
            <a:r>
              <a:rPr lang="sv-SE"/>
              <a:t>Klicka här för att ändra format på bakgrundstexten</a:t>
            </a:r>
          </a:p>
        </p:txBody>
      </p:sp>
      <p:pic>
        <p:nvPicPr>
          <p:cNvPr id="4" name="Bild 3" descr="Logotyp Karolinska Institutet.">
            <a:extLst>
              <a:ext uri="{FF2B5EF4-FFF2-40B4-BE49-F238E27FC236}">
                <a16:creationId xmlns:a16="http://schemas.microsoft.com/office/drawing/2014/main" id="{1A2DD4E6-57FC-99BA-083F-4F5711AA37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3516801876"/>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2AE9B8-65FD-DBD6-6BDA-810C7B329FCB}"/>
              </a:ext>
            </a:extLst>
          </p:cNvPr>
          <p:cNvSpPr>
            <a:spLocks noGrp="1"/>
          </p:cNvSpPr>
          <p:nvPr>
            <p:ph type="title"/>
          </p:nvPr>
        </p:nvSpPr>
        <p:spPr/>
        <p:txBody>
          <a:bodyPr anchor="b" anchorCtr="0"/>
          <a:lstStyle/>
          <a:p>
            <a:r>
              <a:rPr lang="sv-SE"/>
              <a:t>Klicka här för att ändra mall för rubrikformat</a:t>
            </a:r>
            <a:endParaRPr lang="sv-SE" dirty="0"/>
          </a:p>
        </p:txBody>
      </p:sp>
      <p:sp>
        <p:nvSpPr>
          <p:cNvPr id="3" name="Platshållare för datum 2">
            <a:extLst>
              <a:ext uri="{FF2B5EF4-FFF2-40B4-BE49-F238E27FC236}">
                <a16:creationId xmlns:a16="http://schemas.microsoft.com/office/drawing/2014/main" id="{47BAE95B-2559-ED1B-6634-A3474D45E63E}"/>
              </a:ext>
            </a:extLst>
          </p:cNvPr>
          <p:cNvSpPr>
            <a:spLocks noGrp="1"/>
          </p:cNvSpPr>
          <p:nvPr>
            <p:ph type="dt" sz="half" idx="10"/>
          </p:nvPr>
        </p:nvSpPr>
        <p:spPr/>
        <p:txBody>
          <a:bodyPr/>
          <a:lstStyle/>
          <a:p>
            <a:fld id="{E6FCE75A-EAA4-4123-8930-E04E73635E7B}" type="datetime4">
              <a:rPr lang="sv-SE" smtClean="0"/>
              <a:pPr/>
              <a:t>27 februari 2026</a:t>
            </a:fld>
            <a:endParaRPr lang="sv-SE"/>
          </a:p>
        </p:txBody>
      </p:sp>
      <p:sp>
        <p:nvSpPr>
          <p:cNvPr id="4" name="Platshållare för sidfot 3">
            <a:extLst>
              <a:ext uri="{FF2B5EF4-FFF2-40B4-BE49-F238E27FC236}">
                <a16:creationId xmlns:a16="http://schemas.microsoft.com/office/drawing/2014/main" id="{F25A6EB3-5C64-4BC3-F7B0-1B6EE264965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D93293C-520A-B801-0EC1-07E90501E3C8}"/>
              </a:ext>
            </a:extLst>
          </p:cNvPr>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610912522"/>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lvl1pPr>
          </a:lstStyle>
          <a:p>
            <a:fld id="{7626D6D3-6DAE-403F-85AB-A35BA05568AB}" type="datetime4">
              <a:rPr lang="sv-SE"/>
              <a:pPr/>
              <a:t>27 februari 2026</a:t>
            </a:fld>
            <a:endParaRPr lang="sv-SE"/>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
        <p:nvSpPr>
          <p:cNvPr id="9" name="Rectangle 2"/>
          <p:cNvSpPr>
            <a:spLocks noGrp="1" noChangeArrowheads="1"/>
          </p:cNvSpPr>
          <p:nvPr>
            <p:ph type="title"/>
          </p:nvPr>
        </p:nvSpPr>
        <p:spPr bwMode="auto">
          <a:xfrm>
            <a:off x="539750" y="850404"/>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a:t>
            </a:r>
            <a:endParaRPr lang="sv-SE" dirty="0"/>
          </a:p>
        </p:txBody>
      </p:sp>
      <p:sp>
        <p:nvSpPr>
          <p:cNvPr id="10" name="Rectangle 3"/>
          <p:cNvSpPr>
            <a:spLocks noGrp="1" noChangeArrowheads="1"/>
          </p:cNvSpPr>
          <p:nvPr>
            <p:ph idx="1"/>
          </p:nvPr>
        </p:nvSpPr>
        <p:spPr bwMode="auto">
          <a:xfrm>
            <a:off x="539750" y="1851670"/>
            <a:ext cx="7772400" cy="282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3512632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l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lvl1pPr>
              <a:defRPr/>
            </a:lvl1pPr>
          </a:lstStyle>
          <a:p>
            <a:fld id="{4C6D694F-6DFB-473E-9B0F-C6F7C16EE313}" type="datetime4">
              <a:rPr lang="sv-SE"/>
              <a:pPr/>
              <a:t>27 februari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a:pPr/>
              <a:t>‹#›</a:t>
            </a:fld>
            <a:endParaRPr lang="sv-SE"/>
          </a:p>
        </p:txBody>
      </p:sp>
      <p:sp>
        <p:nvSpPr>
          <p:cNvPr id="7" name="Platshållare för bild 6"/>
          <p:cNvSpPr>
            <a:spLocks noGrp="1"/>
          </p:cNvSpPr>
          <p:nvPr>
            <p:ph type="pic" sz="quarter" idx="13"/>
          </p:nvPr>
        </p:nvSpPr>
        <p:spPr>
          <a:xfrm>
            <a:off x="119270" y="119271"/>
            <a:ext cx="8905460" cy="4905953"/>
          </a:xfrm>
        </p:spPr>
        <p:txBody>
          <a:bodyPr/>
          <a:lstStyle/>
          <a:p>
            <a:r>
              <a:rPr lang="sv-SE" dirty="0"/>
              <a:t>Klicka på ikonen för att lägga till en bild</a:t>
            </a:r>
          </a:p>
        </p:txBody>
      </p:sp>
    </p:spTree>
    <p:extLst>
      <p:ext uri="{BB962C8B-B14F-4D97-AF65-F5344CB8AC3E}">
        <p14:creationId xmlns:p14="http://schemas.microsoft.com/office/powerpoint/2010/main" val="2120383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Rubrik + 1 innehåll och 1 bild">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2" name="Platshållare för datum 1"/>
          <p:cNvSpPr>
            <a:spLocks noGrp="1"/>
          </p:cNvSpPr>
          <p:nvPr>
            <p:ph type="dt" sz="half" idx="10"/>
          </p:nvPr>
        </p:nvSpPr>
        <p:spPr/>
        <p:txBody>
          <a:bodyPr/>
          <a:lstStyle>
            <a:lvl1pPr>
              <a:defRPr/>
            </a:lvl1pPr>
          </a:lstStyle>
          <a:p>
            <a:fld id="{69C70660-333D-4417-8C25-17E2CB1974B4}" type="datetime4">
              <a:rPr lang="sv-SE"/>
              <a:pPr/>
              <a:t>27 februari 2026</a:t>
            </a:fld>
            <a:endParaRPr lang="sv-SE"/>
          </a:p>
        </p:txBody>
      </p:sp>
      <p:sp>
        <p:nvSpPr>
          <p:cNvPr id="3" name="Platshållare för sidfot 2"/>
          <p:cNvSpPr>
            <a:spLocks noGrp="1"/>
          </p:cNvSpPr>
          <p:nvPr>
            <p:ph type="ftr" sz="quarter" idx="11"/>
          </p:nvPr>
        </p:nvSpPr>
        <p:spPr/>
        <p:txBody>
          <a:bodyPr/>
          <a:lstStyle>
            <a:lvl1pPr>
              <a:defRPr/>
            </a:lvl1pPr>
          </a:lstStyle>
          <a:p>
            <a:endParaRPr lang="sv-SE" dirty="0"/>
          </a:p>
        </p:txBody>
      </p:sp>
      <p:sp>
        <p:nvSpPr>
          <p:cNvPr id="4" name="Platshållare för bildnummer 3"/>
          <p:cNvSpPr>
            <a:spLocks noGrp="1"/>
          </p:cNvSpPr>
          <p:nvPr>
            <p:ph type="sldNum" sz="quarter" idx="12"/>
          </p:nvPr>
        </p:nvSpPr>
        <p:spPr/>
        <p:txBody>
          <a:bodyPr/>
          <a:lstStyle>
            <a:lvl1pPr>
              <a:defRPr/>
            </a:lvl1pPr>
          </a:lstStyle>
          <a:p>
            <a:fld id="{E4B570BB-7289-4069-9D4A-2FAE4107D42A}" type="slidenum">
              <a:rPr lang="sv-SE"/>
              <a:pPr/>
              <a:t>‹#›</a:t>
            </a:fld>
            <a:endParaRPr lang="sv-SE"/>
          </a:p>
        </p:txBody>
      </p:sp>
      <p:sp>
        <p:nvSpPr>
          <p:cNvPr id="5" name="Rubrik 1"/>
          <p:cNvSpPr>
            <a:spLocks noGrp="1"/>
          </p:cNvSpPr>
          <p:nvPr>
            <p:ph type="title"/>
          </p:nvPr>
        </p:nvSpPr>
        <p:spPr>
          <a:xfrm>
            <a:off x="539750" y="850404"/>
            <a:ext cx="7772400" cy="857250"/>
          </a:xfrm>
        </p:spPr>
        <p:txBody>
          <a:bodyPr/>
          <a:lstStyle/>
          <a:p>
            <a:r>
              <a:rPr lang="sv-SE"/>
              <a:t>Klicka här för att ändra format</a:t>
            </a:r>
            <a:endParaRPr lang="sv-SE" dirty="0"/>
          </a:p>
        </p:txBody>
      </p:sp>
      <p:sp>
        <p:nvSpPr>
          <p:cNvPr id="6" name="Platshållare för innehåll 2"/>
          <p:cNvSpPr>
            <a:spLocks noGrp="1"/>
          </p:cNvSpPr>
          <p:nvPr>
            <p:ph sz="half" idx="1"/>
          </p:nvPr>
        </p:nvSpPr>
        <p:spPr>
          <a:xfrm>
            <a:off x="539750" y="1851669"/>
            <a:ext cx="3810000" cy="2825105"/>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827238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ubrik + 2 bilder">
    <p:spTree>
      <p:nvGrpSpPr>
        <p:cNvPr id="1" name=""/>
        <p:cNvGrpSpPr/>
        <p:nvPr/>
      </p:nvGrpSpPr>
      <p:grpSpPr>
        <a:xfrm>
          <a:off x="0" y="0"/>
          <a:ext cx="0" cy="0"/>
          <a:chOff x="0" y="0"/>
          <a:chExt cx="0" cy="0"/>
        </a:xfrm>
      </p:grpSpPr>
      <p:sp>
        <p:nvSpPr>
          <p:cNvPr id="11" name="Platshållare för bild 8"/>
          <p:cNvSpPr>
            <a:spLocks noGrp="1"/>
          </p:cNvSpPr>
          <p:nvPr>
            <p:ph type="pic" sz="quarter" idx="14"/>
          </p:nvPr>
        </p:nvSpPr>
        <p:spPr>
          <a:xfrm>
            <a:off x="539750" y="1851670"/>
            <a:ext cx="3810000" cy="2825750"/>
          </a:xfrm>
        </p:spPr>
        <p:txBody>
          <a:bodyPr/>
          <a:lstStyle/>
          <a:p>
            <a:r>
              <a:rPr lang="sv-SE"/>
              <a:t>Klicka på ikonen för att lägga till en bild</a:t>
            </a:r>
          </a:p>
        </p:txBody>
      </p:sp>
      <p:sp>
        <p:nvSpPr>
          <p:cNvPr id="5" name="Platshållare för datum 4"/>
          <p:cNvSpPr>
            <a:spLocks noGrp="1"/>
          </p:cNvSpPr>
          <p:nvPr>
            <p:ph type="dt" sz="half" idx="10"/>
          </p:nvPr>
        </p:nvSpPr>
        <p:spPr/>
        <p:txBody>
          <a:bodyPr/>
          <a:lstStyle>
            <a:lvl1pPr>
              <a:defRPr/>
            </a:lvl1pPr>
          </a:lstStyle>
          <a:p>
            <a:fld id="{E9AD4C84-4EA5-437F-A12A-61931E0C0F5F}" type="datetime4">
              <a:rPr lang="sv-SE"/>
              <a:pPr/>
              <a:t>27 februari 2026</a:t>
            </a:fld>
            <a:endParaRPr lang="sv-SE"/>
          </a:p>
        </p:txBody>
      </p:sp>
      <p:sp>
        <p:nvSpPr>
          <p:cNvPr id="6" name="Platshållare för sidfot 5"/>
          <p:cNvSpPr>
            <a:spLocks noGrp="1"/>
          </p:cNvSpPr>
          <p:nvPr>
            <p:ph type="ftr" sz="quarter" idx="11"/>
          </p:nvPr>
        </p:nvSpPr>
        <p:spPr/>
        <p:txBody>
          <a:bodyPr/>
          <a:lstStyle>
            <a:lvl1pPr>
              <a:defRPr/>
            </a:lvl1pPr>
          </a:lstStyle>
          <a:p>
            <a:endParaRPr lang="sv-SE" dirty="0"/>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a:pPr/>
              <a:t>‹#›</a:t>
            </a:fld>
            <a:endParaRPr lang="sv-SE"/>
          </a:p>
        </p:txBody>
      </p:sp>
      <p:sp>
        <p:nvSpPr>
          <p:cNvPr id="8"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9" name="Rubrik 1"/>
          <p:cNvSpPr>
            <a:spLocks noGrp="1"/>
          </p:cNvSpPr>
          <p:nvPr>
            <p:ph type="title"/>
          </p:nvPr>
        </p:nvSpPr>
        <p:spPr>
          <a:xfrm>
            <a:off x="539750" y="850404"/>
            <a:ext cx="7772400" cy="857250"/>
          </a:xfrm>
        </p:spPr>
        <p:txBody>
          <a:bodyPr/>
          <a:lstStyle/>
          <a:p>
            <a:r>
              <a:rPr lang="sv-SE"/>
              <a:t>Klicka här för att ändra format</a:t>
            </a:r>
            <a:endParaRPr lang="sv-SE" dirty="0"/>
          </a:p>
        </p:txBody>
      </p:sp>
    </p:spTree>
    <p:extLst>
      <p:ext uri="{BB962C8B-B14F-4D97-AF65-F5344CB8AC3E}">
        <p14:creationId xmlns:p14="http://schemas.microsoft.com/office/powerpoint/2010/main" val="3657994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6FCE75A-EAA4-4123-8930-E04E73635E7B}" type="datetime4">
              <a:rPr lang="sv-SE" smtClean="0"/>
              <a:pPr/>
              <a:t>27 februari 2026</a:t>
            </a:fld>
            <a:endParaRPr lang="sv-SE"/>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
        <p:nvSpPr>
          <p:cNvPr id="6" name="Platshållare för bild 8"/>
          <p:cNvSpPr>
            <a:spLocks noGrp="1"/>
          </p:cNvSpPr>
          <p:nvPr>
            <p:ph type="pic" sz="quarter" idx="14"/>
          </p:nvPr>
        </p:nvSpPr>
        <p:spPr>
          <a:xfrm>
            <a:off x="539750" y="1853075"/>
            <a:ext cx="3810000" cy="2086827"/>
          </a:xfrm>
        </p:spPr>
        <p:txBody>
          <a:bodyPr/>
          <a:lstStyle/>
          <a:p>
            <a:r>
              <a:rPr lang="sv-SE"/>
              <a:t>Klicka på ikonen för att lägga till en bild</a:t>
            </a:r>
          </a:p>
        </p:txBody>
      </p:sp>
      <p:sp>
        <p:nvSpPr>
          <p:cNvPr id="7" name="Platshållare för bild 8"/>
          <p:cNvSpPr>
            <a:spLocks noGrp="1"/>
          </p:cNvSpPr>
          <p:nvPr>
            <p:ph type="pic" sz="quarter" idx="13"/>
          </p:nvPr>
        </p:nvSpPr>
        <p:spPr>
          <a:xfrm>
            <a:off x="4502150" y="1852430"/>
            <a:ext cx="3810000" cy="2087472"/>
          </a:xfrm>
        </p:spPr>
        <p:txBody>
          <a:bodyPr/>
          <a:lstStyle/>
          <a:p>
            <a:r>
              <a:rPr lang="sv-SE"/>
              <a:t>Klicka på ikonen för att lägga till en bild</a:t>
            </a:r>
          </a:p>
        </p:txBody>
      </p:sp>
      <p:sp>
        <p:nvSpPr>
          <p:cNvPr id="10" name="Platshållare för text 9"/>
          <p:cNvSpPr>
            <a:spLocks noGrp="1"/>
          </p:cNvSpPr>
          <p:nvPr>
            <p:ph type="body" sz="quarter" idx="15"/>
          </p:nvPr>
        </p:nvSpPr>
        <p:spPr>
          <a:xfrm>
            <a:off x="539750" y="4063372"/>
            <a:ext cx="3810000" cy="574675"/>
          </a:xfrm>
        </p:spPr>
        <p:txBody>
          <a:bodyPr/>
          <a:lstStyle>
            <a:lvl1pPr marL="0" indent="0">
              <a:buNone/>
              <a:defRPr/>
            </a:lvl1pPr>
          </a:lstStyle>
          <a:p>
            <a:pPr lvl="0"/>
            <a:r>
              <a:rPr lang="sv-SE"/>
              <a:t>Klicka här för att ändra format på bakgrundstexten</a:t>
            </a:r>
          </a:p>
        </p:txBody>
      </p:sp>
      <p:sp>
        <p:nvSpPr>
          <p:cNvPr id="11" name="Platshållare för text 9"/>
          <p:cNvSpPr>
            <a:spLocks noGrp="1"/>
          </p:cNvSpPr>
          <p:nvPr>
            <p:ph type="body" sz="quarter" idx="16"/>
          </p:nvPr>
        </p:nvSpPr>
        <p:spPr>
          <a:xfrm>
            <a:off x="4502150" y="4059548"/>
            <a:ext cx="3810000" cy="574675"/>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2201580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vsnittsbild">
    <p:bg>
      <p:bgPr>
        <a:solidFill>
          <a:srgbClr val="EDF4F4"/>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45332"/>
            <a:ext cx="7772400" cy="857250"/>
          </a:xfrm>
        </p:spPr>
        <p:txBody>
          <a:bodyPr anchor="ctr"/>
          <a:lstStyle>
            <a:lvl1pPr>
              <a:defRPr sz="3200" spc="-50" baseline="0">
                <a:solidFill>
                  <a:srgbClr val="4F0433"/>
                </a:solidFill>
              </a:defRPr>
            </a:lvl1pPr>
          </a:lstStyle>
          <a:p>
            <a:pPr lvl="0"/>
            <a:r>
              <a:rPr lang="sv-SE" noProof="0"/>
              <a:t>Klicka här för att ändra mall för rubrikformat</a:t>
            </a:r>
            <a:endParaRPr lang="sv-SE" noProof="0" dirty="0"/>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4F0433"/>
                </a:solidFill>
              </a:defRPr>
            </a:lvl1pPr>
          </a:lstStyle>
          <a:p>
            <a:pPr lvl="0"/>
            <a:r>
              <a:rPr lang="sv-SE" noProof="0"/>
              <a:t>Klicka här för att ändra mall för underrubrikformat</a:t>
            </a:r>
            <a:endParaRPr lang="sv-SE" noProof="0" dirty="0"/>
          </a:p>
        </p:txBody>
      </p:sp>
    </p:spTree>
    <p:extLst>
      <p:ext uri="{BB962C8B-B14F-4D97-AF65-F5344CB8AC3E}">
        <p14:creationId xmlns:p14="http://schemas.microsoft.com/office/powerpoint/2010/main" val="75267994"/>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4" name="Platshållare för datum 3"/>
          <p:cNvSpPr>
            <a:spLocks noGrp="1"/>
          </p:cNvSpPr>
          <p:nvPr>
            <p:ph type="dt" sz="half" idx="10"/>
          </p:nvPr>
        </p:nvSpPr>
        <p:spPr/>
        <p:txBody>
          <a:bodyPr/>
          <a:lstStyle>
            <a:lvl1pPr>
              <a:defRPr/>
            </a:lvl1pPr>
          </a:lstStyle>
          <a:p>
            <a:fld id="{7626D6D3-6DAE-403F-85AB-A35BA05568AB}" type="datetime4">
              <a:rPr lang="sv-SE" smtClean="0"/>
              <a:pPr/>
              <a:t>27 februari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332254625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ljusblå">
    <p:bg>
      <p:bgPr>
        <a:solidFill>
          <a:srgbClr val="EDF4F4"/>
        </a:solid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datum 3"/>
          <p:cNvSpPr>
            <a:spLocks noGrp="1"/>
          </p:cNvSpPr>
          <p:nvPr>
            <p:ph type="dt" sz="half" idx="10"/>
          </p:nvPr>
        </p:nvSpPr>
        <p:spPr/>
        <p:txBody>
          <a:bodyPr/>
          <a:lstStyle>
            <a:lvl1pPr>
              <a:defRPr/>
            </a:lvl1pPr>
          </a:lstStyle>
          <a:p>
            <a:fld id="{E6FCE75A-EAA4-4123-8930-E04E73635E7B}" type="datetime4">
              <a:rPr lang="sv-SE" smtClean="0"/>
              <a:pPr/>
              <a:t>27 februari 2026</a:t>
            </a:fld>
            <a:endParaRPr lang="sv-SE"/>
          </a:p>
        </p:txBody>
      </p:sp>
      <p:sp>
        <p:nvSpPr>
          <p:cNvPr id="6" name="Platshållare för bildnummer 5"/>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
        <p:nvSpPr>
          <p:cNvPr id="11" name="Platshållare för sidfot 2">
            <a:extLst>
              <a:ext uri="{FF2B5EF4-FFF2-40B4-BE49-F238E27FC236}">
                <a16:creationId xmlns:a16="http://schemas.microsoft.com/office/drawing/2014/main" id="{FC9FD65F-D2A5-A805-C0D6-F4A601D07207}"/>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Tree>
    <p:extLst>
      <p:ext uri="{BB962C8B-B14F-4D97-AF65-F5344CB8AC3E}">
        <p14:creationId xmlns:p14="http://schemas.microsoft.com/office/powerpoint/2010/main" val="9520305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 2 innehållsdelar">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ED75CC17-B226-9EC7-7062-ECD0FA065757}"/>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9" name="Rectangle 3">
            <a:extLst>
              <a:ext uri="{FF2B5EF4-FFF2-40B4-BE49-F238E27FC236}">
                <a16:creationId xmlns:a16="http://schemas.microsoft.com/office/drawing/2014/main" id="{B73CEA02-8FD8-B27D-7351-D598B5116632}"/>
              </a:ext>
            </a:extLst>
          </p:cNvPr>
          <p:cNvSpPr>
            <a:spLocks noGrp="1" noChangeArrowheads="1"/>
          </p:cNvSpPr>
          <p:nvPr>
            <p:ph idx="13"/>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innehåll 3"/>
          <p:cNvSpPr>
            <a:spLocks noGrp="1"/>
          </p:cNvSpPr>
          <p:nvPr>
            <p:ph sz="half" idx="2"/>
          </p:nvPr>
        </p:nvSpPr>
        <p:spPr>
          <a:xfrm>
            <a:off x="4711200" y="1403857"/>
            <a:ext cx="4170040" cy="3189163"/>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BBC55AFF-EEAC-CC84-7EDE-436AC101B92B}"/>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5" name="Platshållare för datum 4"/>
          <p:cNvSpPr>
            <a:spLocks noGrp="1"/>
          </p:cNvSpPr>
          <p:nvPr>
            <p:ph type="dt" sz="half" idx="10"/>
          </p:nvPr>
        </p:nvSpPr>
        <p:spPr/>
        <p:txBody>
          <a:bodyPr/>
          <a:lstStyle>
            <a:lvl1pPr>
              <a:defRPr/>
            </a:lvl1pPr>
          </a:lstStyle>
          <a:p>
            <a:fld id="{E6FCE75A-EAA4-4123-8930-E04E73635E7B}" type="datetime4">
              <a:rPr lang="sv-SE" smtClean="0"/>
              <a:pPr/>
              <a:t>27 februari 2026</a:t>
            </a:fld>
            <a:endParaRPr lang="sv-SE"/>
          </a:p>
        </p:txBody>
      </p:sp>
      <p:sp>
        <p:nvSpPr>
          <p:cNvPr id="7" name="Platshållare för bildnummer 6"/>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568287068"/>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lbild">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0" y="0"/>
            <a:ext cx="9144000" cy="5143499"/>
          </a:xfrm>
          <a:noFill/>
        </p:spPr>
        <p:txBody>
          <a:bodyPr/>
          <a:lstStyle>
            <a:lvl1pPr marL="0" indent="0">
              <a:buFontTx/>
              <a:buNone/>
              <a:defRPr sz="1200"/>
            </a:lvl1pPr>
          </a:lstStyle>
          <a:p>
            <a:r>
              <a:rPr lang="sv-SE"/>
              <a:t>Klicka på ikonen för att lägga till en bild</a:t>
            </a:r>
            <a:endParaRPr lang="sv-SE" dirty="0"/>
          </a:p>
        </p:txBody>
      </p:sp>
      <p:sp>
        <p:nvSpPr>
          <p:cNvPr id="3" name="Platshållare för datum 2"/>
          <p:cNvSpPr>
            <a:spLocks noGrp="1"/>
          </p:cNvSpPr>
          <p:nvPr>
            <p:ph type="dt" sz="half" idx="10"/>
          </p:nvPr>
        </p:nvSpPr>
        <p:spPr/>
        <p:txBody>
          <a:bodyPr/>
          <a:lstStyle>
            <a:lvl1pPr>
              <a:defRPr/>
            </a:lvl1pPr>
          </a:lstStyle>
          <a:p>
            <a:fld id="{4C6D694F-6DFB-473E-9B0F-C6F7C16EE313}" type="datetime4">
              <a:rPr lang="sv-SE" smtClean="0"/>
              <a:pPr/>
              <a:t>27 februari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smtClean="0"/>
              <a:pPr/>
              <a:t>‹#›</a:t>
            </a:fld>
            <a:endParaRPr lang="sv-SE"/>
          </a:p>
        </p:txBody>
      </p:sp>
    </p:spTree>
    <p:extLst>
      <p:ext uri="{BB962C8B-B14F-4D97-AF65-F5344CB8AC3E}">
        <p14:creationId xmlns:p14="http://schemas.microsoft.com/office/powerpoint/2010/main" val="2375515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 1 innehåll och 1 bi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6C309769-9796-3F4C-16EC-30D95F72728F}"/>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3" name="Rectangle 3">
            <a:extLst>
              <a:ext uri="{FF2B5EF4-FFF2-40B4-BE49-F238E27FC236}">
                <a16:creationId xmlns:a16="http://schemas.microsoft.com/office/drawing/2014/main" id="{0AA63C4E-0A70-530E-97DF-2D2B5352F878}"/>
              </a:ext>
            </a:extLst>
          </p:cNvPr>
          <p:cNvSpPr>
            <a:spLocks noGrp="1" noChangeArrowheads="1"/>
          </p:cNvSpPr>
          <p:nvPr>
            <p:ph idx="15"/>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9" name="Platshållare för bild 8"/>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endParaRPr lang="sv-SE" dirty="0"/>
          </a:p>
        </p:txBody>
      </p:sp>
      <p:sp>
        <p:nvSpPr>
          <p:cNvPr id="3" name="Platshållare för sidfot 2">
            <a:extLst>
              <a:ext uri="{FF2B5EF4-FFF2-40B4-BE49-F238E27FC236}">
                <a16:creationId xmlns:a16="http://schemas.microsoft.com/office/drawing/2014/main" id="{B1D2BA1C-0344-BC2E-84D4-95E7F2FD763C}"/>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2" name="Platshållare för datum 1"/>
          <p:cNvSpPr>
            <a:spLocks noGrp="1"/>
          </p:cNvSpPr>
          <p:nvPr>
            <p:ph type="dt" sz="half" idx="10"/>
          </p:nvPr>
        </p:nvSpPr>
        <p:spPr/>
        <p:txBody>
          <a:bodyPr/>
          <a:lstStyle>
            <a:lvl1pPr>
              <a:defRPr/>
            </a:lvl1pPr>
          </a:lstStyle>
          <a:p>
            <a:fld id="{E6FCE75A-EAA4-4123-8930-E04E73635E7B}" type="datetime4">
              <a:rPr lang="sv-SE" smtClean="0"/>
              <a:pPr/>
              <a:t>27 februari 2026</a:t>
            </a:fld>
            <a:endParaRPr lang="sv-SE"/>
          </a:p>
        </p:txBody>
      </p:sp>
      <p:sp>
        <p:nvSpPr>
          <p:cNvPr id="4" name="Platshållare för bildnummer 3"/>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1538443157"/>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ubrik + 2 bilder">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AB09F81-3DF8-1100-91E4-2C1919909396}"/>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6" name="Platshållare för bild 8">
            <a:extLst>
              <a:ext uri="{FF2B5EF4-FFF2-40B4-BE49-F238E27FC236}">
                <a16:creationId xmlns:a16="http://schemas.microsoft.com/office/drawing/2014/main" id="{3FD82FFC-1B23-A674-44A1-191C79AE9901}"/>
              </a:ext>
            </a:extLst>
          </p:cNvPr>
          <p:cNvSpPr>
            <a:spLocks noGrp="1"/>
          </p:cNvSpPr>
          <p:nvPr>
            <p:ph type="pic" sz="quarter" idx="14"/>
          </p:nvPr>
        </p:nvSpPr>
        <p:spPr>
          <a:xfrm>
            <a:off x="255971" y="1401312"/>
            <a:ext cx="4170039" cy="3193712"/>
          </a:xfrm>
          <a:noFill/>
        </p:spPr>
        <p:txBody>
          <a:bodyPr/>
          <a:lstStyle>
            <a:lvl1pPr marL="0" indent="0">
              <a:buNone/>
              <a:defRPr sz="1200"/>
            </a:lvl1pPr>
          </a:lstStyle>
          <a:p>
            <a:r>
              <a:rPr lang="sv-SE"/>
              <a:t>Klicka på ikonen för att lägga till en bild</a:t>
            </a:r>
            <a:endParaRPr lang="sv-SE" dirty="0"/>
          </a:p>
        </p:txBody>
      </p:sp>
      <p:sp>
        <p:nvSpPr>
          <p:cNvPr id="17" name="Platshållare för bild 8">
            <a:extLst>
              <a:ext uri="{FF2B5EF4-FFF2-40B4-BE49-F238E27FC236}">
                <a16:creationId xmlns:a16="http://schemas.microsoft.com/office/drawing/2014/main" id="{B77B4236-39CD-6B89-BB50-2F4E1D754B47}"/>
              </a:ext>
            </a:extLst>
          </p:cNvPr>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endParaRPr lang="sv-SE" dirty="0"/>
          </a:p>
        </p:txBody>
      </p:sp>
      <p:sp>
        <p:nvSpPr>
          <p:cNvPr id="2" name="Platshållare för sidfot 2">
            <a:extLst>
              <a:ext uri="{FF2B5EF4-FFF2-40B4-BE49-F238E27FC236}">
                <a16:creationId xmlns:a16="http://schemas.microsoft.com/office/drawing/2014/main" id="{372DAC4F-41A4-C8F3-1E26-84893299D9BA}"/>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5" name="Platshållare för datum 4"/>
          <p:cNvSpPr>
            <a:spLocks noGrp="1"/>
          </p:cNvSpPr>
          <p:nvPr>
            <p:ph type="dt" sz="half" idx="10"/>
          </p:nvPr>
        </p:nvSpPr>
        <p:spPr/>
        <p:txBody>
          <a:bodyPr/>
          <a:lstStyle>
            <a:lvl1pPr>
              <a:defRPr/>
            </a:lvl1pPr>
          </a:lstStyle>
          <a:p>
            <a:fld id="{E9AD4C84-4EA5-437F-A12A-61931E0C0F5F}" type="datetime4">
              <a:rPr lang="sv-SE" smtClean="0"/>
              <a:pPr/>
              <a:t>27 februari 2026</a:t>
            </a:fld>
            <a:endParaRPr lang="sv-SE"/>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smtClean="0"/>
              <a:pPr/>
              <a:t>‹#›</a:t>
            </a:fld>
            <a:endParaRPr lang="sv-SE"/>
          </a:p>
        </p:txBody>
      </p:sp>
    </p:spTree>
    <p:extLst>
      <p:ext uri="{BB962C8B-B14F-4D97-AF65-F5344CB8AC3E}">
        <p14:creationId xmlns:p14="http://schemas.microsoft.com/office/powerpoint/2010/main" val="1194381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16" name="Platshållare för bild 8">
            <a:extLst>
              <a:ext uri="{FF2B5EF4-FFF2-40B4-BE49-F238E27FC236}">
                <a16:creationId xmlns:a16="http://schemas.microsoft.com/office/drawing/2014/main" id="{7BE79847-3291-90D5-271A-D29202B99564}"/>
              </a:ext>
            </a:extLst>
          </p:cNvPr>
          <p:cNvSpPr>
            <a:spLocks noGrp="1"/>
          </p:cNvSpPr>
          <p:nvPr>
            <p:ph type="pic" sz="quarter" idx="14"/>
          </p:nvPr>
        </p:nvSpPr>
        <p:spPr>
          <a:xfrm>
            <a:off x="255971" y="1401312"/>
            <a:ext cx="4170039" cy="2520145"/>
          </a:xfrm>
          <a:noFill/>
        </p:spPr>
        <p:txBody>
          <a:bodyPr/>
          <a:lstStyle>
            <a:lvl1pPr marL="0" indent="0">
              <a:buNone/>
              <a:defRPr sz="1200"/>
            </a:lvl1pPr>
          </a:lstStyle>
          <a:p>
            <a:r>
              <a:rPr lang="sv-SE"/>
              <a:t>Klicka på ikonen för att lägga till en bild</a:t>
            </a:r>
            <a:endParaRPr lang="sv-SE" dirty="0"/>
          </a:p>
        </p:txBody>
      </p:sp>
      <p:sp>
        <p:nvSpPr>
          <p:cNvPr id="10" name="Platshållare för text 9"/>
          <p:cNvSpPr>
            <a:spLocks noGrp="1"/>
          </p:cNvSpPr>
          <p:nvPr>
            <p:ph type="body" sz="quarter" idx="15"/>
          </p:nvPr>
        </p:nvSpPr>
        <p:spPr>
          <a:xfrm>
            <a:off x="255971" y="4016459"/>
            <a:ext cx="4170039" cy="578499"/>
          </a:xfrm>
        </p:spPr>
        <p:txBody>
          <a:bodyPr/>
          <a:lstStyle>
            <a:lvl1pPr marL="0" indent="0">
              <a:buNone/>
              <a:defRPr sz="1600"/>
            </a:lvl1pPr>
          </a:lstStyle>
          <a:p>
            <a:pPr lvl="0"/>
            <a:r>
              <a:rPr lang="sv-SE"/>
              <a:t>Klicka här för att ändra format på bakgrundstexten</a:t>
            </a:r>
          </a:p>
        </p:txBody>
      </p:sp>
      <p:sp>
        <p:nvSpPr>
          <p:cNvPr id="17" name="Platshållare för bild 8">
            <a:extLst>
              <a:ext uri="{FF2B5EF4-FFF2-40B4-BE49-F238E27FC236}">
                <a16:creationId xmlns:a16="http://schemas.microsoft.com/office/drawing/2014/main" id="{51EDCC40-6A50-9720-12C6-44227A23E1A9}"/>
              </a:ext>
            </a:extLst>
          </p:cNvPr>
          <p:cNvSpPr>
            <a:spLocks noGrp="1"/>
          </p:cNvSpPr>
          <p:nvPr>
            <p:ph type="pic" sz="quarter" idx="13"/>
          </p:nvPr>
        </p:nvSpPr>
        <p:spPr>
          <a:xfrm>
            <a:off x="4711200" y="1404632"/>
            <a:ext cx="4170040" cy="2516826"/>
          </a:xfrm>
          <a:noFill/>
        </p:spPr>
        <p:txBody>
          <a:bodyPr/>
          <a:lstStyle>
            <a:lvl1pPr marL="0" indent="0">
              <a:buNone/>
              <a:defRPr sz="1200"/>
            </a:lvl1pPr>
          </a:lstStyle>
          <a:p>
            <a:r>
              <a:rPr lang="sv-SE"/>
              <a:t>Klicka på ikonen för att lägga till en bild</a:t>
            </a:r>
            <a:endParaRPr lang="sv-SE" dirty="0"/>
          </a:p>
        </p:txBody>
      </p:sp>
      <p:sp>
        <p:nvSpPr>
          <p:cNvPr id="11" name="Platshållare för text 9"/>
          <p:cNvSpPr>
            <a:spLocks noGrp="1"/>
          </p:cNvSpPr>
          <p:nvPr>
            <p:ph type="body" sz="quarter" idx="16"/>
          </p:nvPr>
        </p:nvSpPr>
        <p:spPr>
          <a:xfrm>
            <a:off x="4711200" y="4016459"/>
            <a:ext cx="4170039" cy="574675"/>
          </a:xfrm>
        </p:spPr>
        <p:txBody>
          <a:bodyPr/>
          <a:lstStyle>
            <a:lvl1pPr marL="0" indent="0">
              <a:buNone/>
              <a:defRPr sz="1600"/>
            </a:lvl1pPr>
          </a:lstStyle>
          <a:p>
            <a:pPr lvl="0"/>
            <a:r>
              <a:rPr lang="sv-SE"/>
              <a:t>Klicka här för att ändra format på bakgrundstexten</a:t>
            </a:r>
          </a:p>
        </p:txBody>
      </p:sp>
      <p:sp>
        <p:nvSpPr>
          <p:cNvPr id="4" name="Platshållare för sidfot 2">
            <a:extLst>
              <a:ext uri="{FF2B5EF4-FFF2-40B4-BE49-F238E27FC236}">
                <a16:creationId xmlns:a16="http://schemas.microsoft.com/office/drawing/2014/main" id="{D069920A-1206-9BEB-B428-2FE026E7B3E3}"/>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3" name="Platshållare för datum 2"/>
          <p:cNvSpPr>
            <a:spLocks noGrp="1"/>
          </p:cNvSpPr>
          <p:nvPr>
            <p:ph type="dt" sz="half" idx="10"/>
          </p:nvPr>
        </p:nvSpPr>
        <p:spPr/>
        <p:txBody>
          <a:bodyPr/>
          <a:lstStyle/>
          <a:p>
            <a:fld id="{E6FCE75A-EAA4-4123-8930-E04E73635E7B}" type="datetime4">
              <a:rPr lang="sv-SE" smtClean="0"/>
              <a:pPr/>
              <a:t>27 februari 2026</a:t>
            </a:fld>
            <a:endParaRPr lang="sv-SE"/>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119902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endParaRPr lang="sv-SE" dirty="0"/>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E6FCE75A-EAA4-4123-8930-E04E73635E7B}" type="datetime4">
              <a:rPr lang="sv-SE" smtClean="0"/>
              <a:pPr/>
              <a:t>27 februari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1844011384"/>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50" r:id="rId13"/>
    <p:sldLayoutId id="2147483654" r:id="rId14"/>
    <p:sldLayoutId id="2147483655" r:id="rId15"/>
    <p:sldLayoutId id="2147483657" r:id="rId16"/>
    <p:sldLayoutId id="2147483658" r:id="rId17"/>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p:txBody>
          <a:bodyPr/>
          <a:lstStyle/>
          <a:p>
            <a:r>
              <a:rPr lang="sv-SE" dirty="0"/>
              <a:t>Karolinska Institutet</a:t>
            </a:r>
          </a:p>
        </p:txBody>
      </p:sp>
      <p:sp>
        <p:nvSpPr>
          <p:cNvPr id="2" name="Underrubrik 1">
            <a:extLst>
              <a:ext uri="{FF2B5EF4-FFF2-40B4-BE49-F238E27FC236}">
                <a16:creationId xmlns:a16="http://schemas.microsoft.com/office/drawing/2014/main" id="{5E886BE3-5D01-4CD4-BD99-F0994E4D6DE5}"/>
              </a:ext>
            </a:extLst>
          </p:cNvPr>
          <p:cNvSpPr>
            <a:spLocks noGrp="1"/>
          </p:cNvSpPr>
          <p:nvPr>
            <p:ph type="subTitle" idx="1"/>
          </p:nvPr>
        </p:nvSpPr>
        <p:spPr/>
        <p:txBody>
          <a:bodyPr/>
          <a:lstStyle/>
          <a:p>
            <a:r>
              <a:rPr lang="sv-SE" dirty="0"/>
              <a:t>i siffror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BF635ECD-49E6-F2EC-9F4D-645C92464F34}"/>
              </a:ext>
            </a:extLst>
          </p:cNvPr>
          <p:cNvSpPr>
            <a:spLocks noGrp="1"/>
          </p:cNvSpPr>
          <p:nvPr>
            <p:ph type="title"/>
          </p:nvPr>
        </p:nvSpPr>
        <p:spPr>
          <a:xfrm>
            <a:off x="255971" y="339502"/>
            <a:ext cx="8492493" cy="857250"/>
          </a:xfrm>
        </p:spPr>
        <p:txBody>
          <a:bodyPr/>
          <a:lstStyle/>
          <a:p>
            <a:r>
              <a:rPr lang="sv-SE" dirty="0"/>
              <a:t>KI i siffror</a:t>
            </a:r>
          </a:p>
        </p:txBody>
      </p:sp>
      <p:sp>
        <p:nvSpPr>
          <p:cNvPr id="10" name="Platshållare för sidfot 5">
            <a:extLst>
              <a:ext uri="{FF2B5EF4-FFF2-40B4-BE49-F238E27FC236}">
                <a16:creationId xmlns:a16="http://schemas.microsoft.com/office/drawing/2014/main" id="{F147F470-1BF3-2B70-FB27-DC330E4BAED4}"/>
              </a:ext>
              <a:ext uri="{C183D7F6-B498-43B3-948B-1728B52AA6E4}">
                <adec:decorative xmlns:adec="http://schemas.microsoft.com/office/drawing/2017/decorative" val="1"/>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9CD9C18C-79A4-463D-BCF2-B00F0DAC90AF}"/>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27 februari 2026</a:t>
            </a:fld>
            <a:endParaRPr lang="sv-SE" dirty="0"/>
          </a:p>
        </p:txBody>
      </p:sp>
      <p:sp>
        <p:nvSpPr>
          <p:cNvPr id="4" name="Platshållare för bildnummer 3">
            <a:extLst>
              <a:ext uri="{FF2B5EF4-FFF2-40B4-BE49-F238E27FC236}">
                <a16:creationId xmlns:a16="http://schemas.microsoft.com/office/drawing/2014/main" id="{EB1F7B37-A9E5-47E7-8D4B-EBE16D957FC5}"/>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a:t>
            </a:fld>
            <a:endParaRPr lang="sv-SE" dirty="0"/>
          </a:p>
        </p:txBody>
      </p:sp>
      <p:sp>
        <p:nvSpPr>
          <p:cNvPr id="3" name="textruta 2">
            <a:extLst>
              <a:ext uri="{FF2B5EF4-FFF2-40B4-BE49-F238E27FC236}">
                <a16:creationId xmlns:a16="http://schemas.microsoft.com/office/drawing/2014/main" id="{BBD0BACD-6214-2D55-0F50-01210565D593}"/>
              </a:ext>
            </a:extLst>
          </p:cNvPr>
          <p:cNvSpPr txBox="1"/>
          <p:nvPr/>
        </p:nvSpPr>
        <p:spPr>
          <a:xfrm>
            <a:off x="485535" y="1420033"/>
            <a:ext cx="2732510" cy="1200329"/>
          </a:xfrm>
          <a:prstGeom prst="rect">
            <a:avLst/>
          </a:prstGeom>
          <a:noFill/>
        </p:spPr>
        <p:txBody>
          <a:bodyPr wrap="square" rtlCol="0">
            <a:spAutoFit/>
          </a:bodyPr>
          <a:lstStyle/>
          <a:p>
            <a:r>
              <a:rPr lang="sv-SE" sz="1400" dirty="0" err="1">
                <a:solidFill>
                  <a:schemeClr val="accent1"/>
                </a:solidFill>
                <a:latin typeface="+mj-lt"/>
                <a:cs typeface="Arial" panose="020B0604020202020204" pitchFamily="34" charset="0"/>
              </a:rPr>
              <a:t>Helårssstudenter</a:t>
            </a:r>
            <a:endParaRPr lang="sv-SE" sz="1400" dirty="0">
              <a:solidFill>
                <a:schemeClr val="accent1"/>
              </a:solidFill>
              <a:latin typeface="+mj-lt"/>
            </a:endParaRPr>
          </a:p>
          <a:p>
            <a:r>
              <a:rPr lang="sv-SE" sz="4800" dirty="0">
                <a:solidFill>
                  <a:schemeClr val="accent1"/>
                </a:solidFill>
                <a:latin typeface="+mj-lt"/>
              </a:rPr>
              <a:t>6 743</a:t>
            </a:r>
            <a:r>
              <a:rPr lang="sv-SE" sz="4800" spc="-300" dirty="0">
                <a:solidFill>
                  <a:schemeClr val="accent1"/>
                </a:solidFill>
                <a:latin typeface="+mj-lt"/>
              </a:rPr>
              <a:t> </a:t>
            </a:r>
            <a:r>
              <a:rPr lang="sv-SE" sz="1400" dirty="0">
                <a:solidFill>
                  <a:schemeClr val="accent1"/>
                </a:solidFill>
                <a:latin typeface="+mj-lt"/>
              </a:rPr>
              <a:t>(6 483)</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5" name="textruta 4">
            <a:extLst>
              <a:ext uri="{FF2B5EF4-FFF2-40B4-BE49-F238E27FC236}">
                <a16:creationId xmlns:a16="http://schemas.microsoft.com/office/drawing/2014/main" id="{F9005E73-2912-F918-7964-787A73FD523C}"/>
              </a:ext>
            </a:extLst>
          </p:cNvPr>
          <p:cNvSpPr txBox="1"/>
          <p:nvPr/>
        </p:nvSpPr>
        <p:spPr>
          <a:xfrm>
            <a:off x="3491880" y="1640504"/>
            <a:ext cx="1010477" cy="707886"/>
          </a:xfrm>
          <a:prstGeom prst="rect">
            <a:avLst/>
          </a:prstGeom>
          <a:noFill/>
        </p:spPr>
        <p:txBody>
          <a:bodyPr wrap="square" rtlCol="0">
            <a:spAutoFit/>
          </a:bodyPr>
          <a:lstStyle/>
          <a:p>
            <a:r>
              <a:rPr lang="sv-SE" sz="2000" dirty="0">
                <a:latin typeface="+mj-lt"/>
              </a:rPr>
              <a:t>73 %</a:t>
            </a:r>
          </a:p>
          <a:p>
            <a:r>
              <a:rPr lang="sv-SE" sz="1000" dirty="0">
                <a:latin typeface="+mj-lt"/>
              </a:rPr>
              <a:t>Kvinnor</a:t>
            </a:r>
          </a:p>
          <a:p>
            <a:endParaRPr lang="sv-SE" sz="1000" b="1" dirty="0">
              <a:latin typeface="Arial" panose="020B0604020202020204" pitchFamily="34" charset="0"/>
              <a:cs typeface="Arial" panose="020B0604020202020204" pitchFamily="34" charset="0"/>
            </a:endParaRPr>
          </a:p>
        </p:txBody>
      </p:sp>
      <p:sp>
        <p:nvSpPr>
          <p:cNvPr id="7" name="textruta 6">
            <a:extLst>
              <a:ext uri="{FF2B5EF4-FFF2-40B4-BE49-F238E27FC236}">
                <a16:creationId xmlns:a16="http://schemas.microsoft.com/office/drawing/2014/main" id="{75DA6D4C-A567-308F-BC47-1AD0EC86EAD8}"/>
              </a:ext>
            </a:extLst>
          </p:cNvPr>
          <p:cNvSpPr txBox="1"/>
          <p:nvPr/>
        </p:nvSpPr>
        <p:spPr>
          <a:xfrm>
            <a:off x="4644008" y="1640504"/>
            <a:ext cx="1010477" cy="707886"/>
          </a:xfrm>
          <a:prstGeom prst="rect">
            <a:avLst/>
          </a:prstGeom>
          <a:noFill/>
        </p:spPr>
        <p:txBody>
          <a:bodyPr wrap="square" rtlCol="0">
            <a:spAutoFit/>
          </a:bodyPr>
          <a:lstStyle/>
          <a:p>
            <a:pPr algn="r"/>
            <a:r>
              <a:rPr lang="sv-SE" sz="2000" dirty="0">
                <a:latin typeface="+mj-lt"/>
              </a:rPr>
              <a:t>27 %</a:t>
            </a:r>
          </a:p>
          <a:p>
            <a:pPr algn="r"/>
            <a:r>
              <a:rPr lang="sv-SE" sz="1000" dirty="0">
                <a:latin typeface="+mj-lt"/>
              </a:rPr>
              <a:t>Män</a:t>
            </a:r>
          </a:p>
          <a:p>
            <a:endParaRPr lang="sv-SE" sz="1000" b="1" dirty="0">
              <a:latin typeface="+mj-lt"/>
              <a:cs typeface="Arial" panose="020B0604020202020204" pitchFamily="34" charset="0"/>
            </a:endParaRPr>
          </a:p>
        </p:txBody>
      </p:sp>
      <p:sp>
        <p:nvSpPr>
          <p:cNvPr id="8" name="textruta 7">
            <a:extLst>
              <a:ext uri="{FF2B5EF4-FFF2-40B4-BE49-F238E27FC236}">
                <a16:creationId xmlns:a16="http://schemas.microsoft.com/office/drawing/2014/main" id="{75128882-CDB9-2921-DF05-71E67C38FA19}"/>
              </a:ext>
            </a:extLst>
          </p:cNvPr>
          <p:cNvSpPr txBox="1"/>
          <p:nvPr/>
        </p:nvSpPr>
        <p:spPr>
          <a:xfrm>
            <a:off x="5940152" y="1419622"/>
            <a:ext cx="2732510" cy="1200329"/>
          </a:xfrm>
          <a:prstGeom prst="rect">
            <a:avLst/>
          </a:prstGeom>
          <a:noFill/>
        </p:spPr>
        <p:txBody>
          <a:bodyPr wrap="square" rtlCol="0">
            <a:spAutoFit/>
          </a:bodyPr>
          <a:lstStyle/>
          <a:p>
            <a:pPr algn="r"/>
            <a:r>
              <a:rPr lang="sv-SE" sz="1400" dirty="0">
                <a:solidFill>
                  <a:schemeClr val="accent1"/>
                </a:solidFill>
                <a:latin typeface="+mj-lt"/>
                <a:cs typeface="Arial" panose="020B0604020202020204" pitchFamily="34" charset="0"/>
              </a:rPr>
              <a:t>Examina</a:t>
            </a:r>
            <a:endParaRPr lang="sv-SE" sz="1400" dirty="0">
              <a:solidFill>
                <a:schemeClr val="accent1"/>
              </a:solidFill>
              <a:latin typeface="+mj-lt"/>
            </a:endParaRPr>
          </a:p>
          <a:p>
            <a:pPr algn="r"/>
            <a:r>
              <a:rPr lang="sv-SE" sz="4800" dirty="0">
                <a:solidFill>
                  <a:schemeClr val="accent1"/>
                </a:solidFill>
                <a:latin typeface="+mj-lt"/>
              </a:rPr>
              <a:t>2 587</a:t>
            </a:r>
            <a:r>
              <a:rPr lang="sv-SE" sz="1400" dirty="0">
                <a:solidFill>
                  <a:schemeClr val="accent1"/>
                </a:solidFill>
                <a:latin typeface="+mj-lt"/>
              </a:rPr>
              <a:t>(2 860)</a:t>
            </a:r>
          </a:p>
          <a:p>
            <a:pPr algn="r"/>
            <a:endParaRPr lang="sv-SE" sz="1000" b="1" dirty="0">
              <a:solidFill>
                <a:schemeClr val="accent1"/>
              </a:solidFill>
              <a:latin typeface="+mj-lt"/>
              <a:cs typeface="Arial" panose="020B0604020202020204" pitchFamily="34" charset="0"/>
            </a:endParaRPr>
          </a:p>
        </p:txBody>
      </p:sp>
      <p:sp>
        <p:nvSpPr>
          <p:cNvPr id="11" name="Rektangel 10">
            <a:extLst>
              <a:ext uri="{FF2B5EF4-FFF2-40B4-BE49-F238E27FC236}">
                <a16:creationId xmlns:a16="http://schemas.microsoft.com/office/drawing/2014/main" id="{D62E7529-DC8E-629F-4F58-3E6A879DEF7B}"/>
              </a:ext>
              <a:ext uri="{C183D7F6-B498-43B3-948B-1728B52AA6E4}">
                <adec:decorative xmlns:adec="http://schemas.microsoft.com/office/drawing/2017/decorative" val="1"/>
              </a:ext>
            </a:extLst>
          </p:cNvPr>
          <p:cNvSpPr/>
          <p:nvPr/>
        </p:nvSpPr>
        <p:spPr bwMode="auto">
          <a:xfrm>
            <a:off x="354013" y="2469262"/>
            <a:ext cx="8424227" cy="1140270"/>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sp>
        <p:nvSpPr>
          <p:cNvPr id="13" name="textruta 12">
            <a:extLst>
              <a:ext uri="{FF2B5EF4-FFF2-40B4-BE49-F238E27FC236}">
                <a16:creationId xmlns:a16="http://schemas.microsoft.com/office/drawing/2014/main" id="{ACEFD67E-E793-5C62-CD7B-62F3000BA948}"/>
              </a:ext>
            </a:extLst>
          </p:cNvPr>
          <p:cNvSpPr txBox="1"/>
          <p:nvPr/>
        </p:nvSpPr>
        <p:spPr>
          <a:xfrm>
            <a:off x="475703" y="2583365"/>
            <a:ext cx="2732510" cy="1938992"/>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Forskarstuderande</a:t>
            </a:r>
            <a:endParaRPr lang="sv-SE" sz="1400" dirty="0">
              <a:solidFill>
                <a:schemeClr val="accent1"/>
              </a:solidFill>
              <a:latin typeface="+mj-lt"/>
            </a:endParaRPr>
          </a:p>
          <a:p>
            <a:r>
              <a:rPr lang="sv-SE" sz="4800" dirty="0">
                <a:solidFill>
                  <a:schemeClr val="accent1"/>
                </a:solidFill>
                <a:latin typeface="+mj-lt"/>
              </a:rPr>
              <a:t>2 215</a:t>
            </a:r>
            <a:r>
              <a:rPr lang="sv-SE" sz="4800" spc="-300" dirty="0">
                <a:solidFill>
                  <a:schemeClr val="accent1"/>
                </a:solidFill>
                <a:latin typeface="+mj-lt"/>
              </a:rPr>
              <a:t> </a:t>
            </a:r>
            <a:r>
              <a:rPr lang="sv-SE" sz="1400" dirty="0">
                <a:solidFill>
                  <a:schemeClr val="accent1"/>
                </a:solidFill>
                <a:latin typeface="+mj-lt"/>
              </a:rPr>
              <a:t>(2 230)</a:t>
            </a:r>
          </a:p>
          <a:p>
            <a:r>
              <a:rPr lang="sv-SE" sz="4800" dirty="0">
                <a:solidFill>
                  <a:schemeClr val="accent1"/>
                </a:solidFill>
                <a:latin typeface="+mj-lt"/>
              </a:rPr>
              <a:t> </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14" name="textruta 13">
            <a:extLst>
              <a:ext uri="{FF2B5EF4-FFF2-40B4-BE49-F238E27FC236}">
                <a16:creationId xmlns:a16="http://schemas.microsoft.com/office/drawing/2014/main" id="{8EC46F51-EF40-4366-172A-89352DC631F3}"/>
              </a:ext>
            </a:extLst>
          </p:cNvPr>
          <p:cNvSpPr txBox="1"/>
          <p:nvPr/>
        </p:nvSpPr>
        <p:spPr>
          <a:xfrm>
            <a:off x="3491880" y="2786034"/>
            <a:ext cx="1010477" cy="707886"/>
          </a:xfrm>
          <a:prstGeom prst="rect">
            <a:avLst/>
          </a:prstGeom>
          <a:noFill/>
        </p:spPr>
        <p:txBody>
          <a:bodyPr wrap="square" rtlCol="0">
            <a:spAutoFit/>
          </a:bodyPr>
          <a:lstStyle/>
          <a:p>
            <a:r>
              <a:rPr lang="sv-SE" sz="2000" dirty="0">
                <a:latin typeface="+mj-lt"/>
              </a:rPr>
              <a:t>62 %</a:t>
            </a:r>
          </a:p>
          <a:p>
            <a:r>
              <a:rPr lang="sv-SE" sz="1000" dirty="0">
                <a:latin typeface="+mj-lt"/>
              </a:rPr>
              <a:t>Kvinnor</a:t>
            </a:r>
          </a:p>
          <a:p>
            <a:endParaRPr lang="sv-SE" sz="1000" b="1" dirty="0">
              <a:latin typeface="+mj-lt"/>
              <a:cs typeface="Arial" panose="020B0604020202020204" pitchFamily="34" charset="0"/>
            </a:endParaRPr>
          </a:p>
        </p:txBody>
      </p:sp>
      <p:sp>
        <p:nvSpPr>
          <p:cNvPr id="15" name="textruta 14">
            <a:extLst>
              <a:ext uri="{FF2B5EF4-FFF2-40B4-BE49-F238E27FC236}">
                <a16:creationId xmlns:a16="http://schemas.microsoft.com/office/drawing/2014/main" id="{E902D8C5-B589-70F9-DF35-8D04070EBFE1}"/>
              </a:ext>
            </a:extLst>
          </p:cNvPr>
          <p:cNvSpPr txBox="1"/>
          <p:nvPr/>
        </p:nvSpPr>
        <p:spPr>
          <a:xfrm>
            <a:off x="4641643" y="2792327"/>
            <a:ext cx="1010477" cy="707886"/>
          </a:xfrm>
          <a:prstGeom prst="rect">
            <a:avLst/>
          </a:prstGeom>
          <a:noFill/>
        </p:spPr>
        <p:txBody>
          <a:bodyPr wrap="square" rtlCol="0">
            <a:spAutoFit/>
          </a:bodyPr>
          <a:lstStyle/>
          <a:p>
            <a:pPr algn="r"/>
            <a:r>
              <a:rPr lang="sv-SE" sz="2000" dirty="0">
                <a:latin typeface="+mj-lt"/>
              </a:rPr>
              <a:t>38 %</a:t>
            </a:r>
          </a:p>
          <a:p>
            <a:pPr algn="r"/>
            <a:r>
              <a:rPr lang="sv-SE" sz="1000" dirty="0">
                <a:latin typeface="+mj-lt"/>
              </a:rPr>
              <a:t>Män</a:t>
            </a:r>
          </a:p>
          <a:p>
            <a:endParaRPr lang="sv-SE" sz="1000" b="1" dirty="0">
              <a:latin typeface="+mj-lt"/>
              <a:cs typeface="Arial" panose="020B0604020202020204" pitchFamily="34" charset="0"/>
            </a:endParaRPr>
          </a:p>
        </p:txBody>
      </p:sp>
      <p:sp>
        <p:nvSpPr>
          <p:cNvPr id="16" name="textruta 15">
            <a:extLst>
              <a:ext uri="{FF2B5EF4-FFF2-40B4-BE49-F238E27FC236}">
                <a16:creationId xmlns:a16="http://schemas.microsoft.com/office/drawing/2014/main" id="{92C961A3-C75D-E67B-EC60-C92A0B1A16C8}"/>
              </a:ext>
            </a:extLst>
          </p:cNvPr>
          <p:cNvSpPr txBox="1"/>
          <p:nvPr/>
        </p:nvSpPr>
        <p:spPr>
          <a:xfrm>
            <a:off x="5940152" y="2575620"/>
            <a:ext cx="2732510" cy="1200329"/>
          </a:xfrm>
          <a:prstGeom prst="rect">
            <a:avLst/>
          </a:prstGeom>
          <a:noFill/>
        </p:spPr>
        <p:txBody>
          <a:bodyPr wrap="square" rtlCol="0">
            <a:spAutoFit/>
          </a:bodyPr>
          <a:lstStyle/>
          <a:p>
            <a:pPr algn="r"/>
            <a:r>
              <a:rPr lang="sv-SE" sz="1400" dirty="0">
                <a:solidFill>
                  <a:schemeClr val="accent1"/>
                </a:solidFill>
                <a:latin typeface="+mj-lt"/>
                <a:cs typeface="Arial" panose="020B0604020202020204" pitchFamily="34" charset="0"/>
              </a:rPr>
              <a:t>Doktorsexamina</a:t>
            </a:r>
            <a:endParaRPr lang="sv-SE" sz="1400" dirty="0">
              <a:solidFill>
                <a:schemeClr val="accent1"/>
              </a:solidFill>
              <a:latin typeface="+mj-lt"/>
            </a:endParaRPr>
          </a:p>
          <a:p>
            <a:pPr algn="r"/>
            <a:r>
              <a:rPr lang="sv-SE" sz="4800" dirty="0">
                <a:solidFill>
                  <a:schemeClr val="accent1"/>
                </a:solidFill>
                <a:latin typeface="+mj-lt"/>
              </a:rPr>
              <a:t>347</a:t>
            </a:r>
            <a:r>
              <a:rPr lang="sv-SE" sz="1400" dirty="0">
                <a:solidFill>
                  <a:schemeClr val="accent1"/>
                </a:solidFill>
                <a:latin typeface="+mj-lt"/>
              </a:rPr>
              <a:t>(341)</a:t>
            </a:r>
          </a:p>
          <a:p>
            <a:pPr algn="r"/>
            <a:endParaRPr lang="sv-SE" sz="1000" b="1" dirty="0">
              <a:solidFill>
                <a:srgbClr val="D40963"/>
              </a:solidFill>
              <a:latin typeface="Arial" panose="020B0604020202020204" pitchFamily="34" charset="0"/>
              <a:cs typeface="Arial" panose="020B0604020202020204" pitchFamily="34" charset="0"/>
            </a:endParaRPr>
          </a:p>
        </p:txBody>
      </p:sp>
      <p:grpSp>
        <p:nvGrpSpPr>
          <p:cNvPr id="17" name="Grupp 16">
            <a:extLst>
              <a:ext uri="{FF2B5EF4-FFF2-40B4-BE49-F238E27FC236}">
                <a16:creationId xmlns:a16="http://schemas.microsoft.com/office/drawing/2014/main" id="{128BE32D-B3A2-AD85-A346-56BA151CF0DE}"/>
              </a:ext>
              <a:ext uri="{C183D7F6-B498-43B3-948B-1728B52AA6E4}">
                <adec:decorative xmlns:adec="http://schemas.microsoft.com/office/drawing/2017/decorative" val="1"/>
              </a:ext>
            </a:extLst>
          </p:cNvPr>
          <p:cNvGrpSpPr/>
          <p:nvPr/>
        </p:nvGrpSpPr>
        <p:grpSpPr>
          <a:xfrm>
            <a:off x="4242014" y="1603218"/>
            <a:ext cx="659972" cy="659972"/>
            <a:chOff x="5869470" y="685302"/>
            <a:chExt cx="734320" cy="734320"/>
          </a:xfrm>
        </p:grpSpPr>
        <p:sp>
          <p:nvSpPr>
            <p:cNvPr id="23" name="Ellips 22">
              <a:extLst>
                <a:ext uri="{FF2B5EF4-FFF2-40B4-BE49-F238E27FC236}">
                  <a16:creationId xmlns:a16="http://schemas.microsoft.com/office/drawing/2014/main" id="{494E0D39-EAA1-1237-F685-6172609D456A}"/>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24" name="Grupp 23">
              <a:extLst>
                <a:ext uri="{FF2B5EF4-FFF2-40B4-BE49-F238E27FC236}">
                  <a16:creationId xmlns:a16="http://schemas.microsoft.com/office/drawing/2014/main" id="{8756A9AA-8622-A031-0FE9-468CC5568AA7}"/>
                </a:ext>
              </a:extLst>
            </p:cNvPr>
            <p:cNvGrpSpPr/>
            <p:nvPr/>
          </p:nvGrpSpPr>
          <p:grpSpPr>
            <a:xfrm>
              <a:off x="5984911" y="763748"/>
              <a:ext cx="502365" cy="561330"/>
              <a:chOff x="5633601" y="822761"/>
              <a:chExt cx="957614" cy="1070014"/>
            </a:xfrm>
          </p:grpSpPr>
          <p:pic>
            <p:nvPicPr>
              <p:cNvPr id="25" name="Bild 24" descr="Kvinna med hel fyllning">
                <a:extLst>
                  <a:ext uri="{FF2B5EF4-FFF2-40B4-BE49-F238E27FC236}">
                    <a16:creationId xmlns:a16="http://schemas.microsoft.com/office/drawing/2014/main" id="{C747D65C-3124-1DDB-8B34-FD0E6C7F18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30" name="Bild 29" descr="Man med hel fyllning">
                <a:extLst>
                  <a:ext uri="{FF2B5EF4-FFF2-40B4-BE49-F238E27FC236}">
                    <a16:creationId xmlns:a16="http://schemas.microsoft.com/office/drawing/2014/main" id="{3607A0DB-A446-2EBB-81C1-26B5165347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grpSp>
        <p:nvGrpSpPr>
          <p:cNvPr id="31" name="Grupp 30">
            <a:extLst>
              <a:ext uri="{FF2B5EF4-FFF2-40B4-BE49-F238E27FC236}">
                <a16:creationId xmlns:a16="http://schemas.microsoft.com/office/drawing/2014/main" id="{267E1FAF-9BDB-00AD-2859-62393843F615}"/>
              </a:ext>
              <a:ext uri="{C183D7F6-B498-43B3-948B-1728B52AA6E4}">
                <adec:decorative xmlns:adec="http://schemas.microsoft.com/office/drawing/2017/decorative" val="1"/>
              </a:ext>
            </a:extLst>
          </p:cNvPr>
          <p:cNvGrpSpPr/>
          <p:nvPr/>
        </p:nvGrpSpPr>
        <p:grpSpPr>
          <a:xfrm>
            <a:off x="4239649" y="2715766"/>
            <a:ext cx="659972" cy="659972"/>
            <a:chOff x="5869470" y="685302"/>
            <a:chExt cx="734320" cy="734320"/>
          </a:xfrm>
        </p:grpSpPr>
        <p:sp>
          <p:nvSpPr>
            <p:cNvPr id="35" name="Ellips 34">
              <a:extLst>
                <a:ext uri="{FF2B5EF4-FFF2-40B4-BE49-F238E27FC236}">
                  <a16:creationId xmlns:a16="http://schemas.microsoft.com/office/drawing/2014/main" id="{3EE0EAE0-1B59-A7E0-08C9-F54DA41CD93D}"/>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36" name="Grupp 35">
              <a:extLst>
                <a:ext uri="{FF2B5EF4-FFF2-40B4-BE49-F238E27FC236}">
                  <a16:creationId xmlns:a16="http://schemas.microsoft.com/office/drawing/2014/main" id="{038622F5-DB14-B727-2C57-481E71773E79}"/>
                </a:ext>
              </a:extLst>
            </p:cNvPr>
            <p:cNvGrpSpPr/>
            <p:nvPr/>
          </p:nvGrpSpPr>
          <p:grpSpPr>
            <a:xfrm>
              <a:off x="5984911" y="763748"/>
              <a:ext cx="502365" cy="561330"/>
              <a:chOff x="5633601" y="822761"/>
              <a:chExt cx="957614" cy="1070014"/>
            </a:xfrm>
          </p:grpSpPr>
          <p:pic>
            <p:nvPicPr>
              <p:cNvPr id="37" name="Bild 36" descr="Kvinna med hel fyllning">
                <a:extLst>
                  <a:ext uri="{FF2B5EF4-FFF2-40B4-BE49-F238E27FC236}">
                    <a16:creationId xmlns:a16="http://schemas.microsoft.com/office/drawing/2014/main" id="{2D2217BB-2401-0285-CAB4-2CCF83F079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38" name="Bild 37" descr="Man med hel fyllning">
                <a:extLst>
                  <a:ext uri="{FF2B5EF4-FFF2-40B4-BE49-F238E27FC236}">
                    <a16:creationId xmlns:a16="http://schemas.microsoft.com/office/drawing/2014/main" id="{9466BAD3-C0CC-B6B0-ADDE-EBD9B50F51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spTree>
    <p:extLst>
      <p:ext uri="{BB962C8B-B14F-4D97-AF65-F5344CB8AC3E}">
        <p14:creationId xmlns:p14="http://schemas.microsoft.com/office/powerpoint/2010/main" val="1455256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BF635ECD-49E6-F2EC-9F4D-645C92464F34}"/>
              </a:ext>
            </a:extLst>
          </p:cNvPr>
          <p:cNvSpPr>
            <a:spLocks noGrp="1"/>
          </p:cNvSpPr>
          <p:nvPr>
            <p:ph type="title"/>
          </p:nvPr>
        </p:nvSpPr>
        <p:spPr>
          <a:xfrm>
            <a:off x="255971" y="339502"/>
            <a:ext cx="8492493" cy="857250"/>
          </a:xfrm>
        </p:spPr>
        <p:txBody>
          <a:bodyPr/>
          <a:lstStyle/>
          <a:p>
            <a:r>
              <a:rPr lang="sv-SE" dirty="0"/>
              <a:t>KI i siffror forts.</a:t>
            </a:r>
          </a:p>
        </p:txBody>
      </p:sp>
      <p:sp>
        <p:nvSpPr>
          <p:cNvPr id="19" name="textruta 18">
            <a:extLst>
              <a:ext uri="{FF2B5EF4-FFF2-40B4-BE49-F238E27FC236}">
                <a16:creationId xmlns:a16="http://schemas.microsoft.com/office/drawing/2014/main" id="{00704C6C-1B8D-4FC2-8477-7D04194D02F4}"/>
              </a:ext>
            </a:extLst>
          </p:cNvPr>
          <p:cNvSpPr txBox="1"/>
          <p:nvPr/>
        </p:nvSpPr>
        <p:spPr>
          <a:xfrm>
            <a:off x="485535" y="1420033"/>
            <a:ext cx="2732510" cy="2677656"/>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Professorer</a:t>
            </a:r>
            <a:endParaRPr lang="sv-SE" sz="1400" dirty="0">
              <a:solidFill>
                <a:schemeClr val="accent1"/>
              </a:solidFill>
              <a:latin typeface="+mj-lt"/>
            </a:endParaRPr>
          </a:p>
          <a:p>
            <a:r>
              <a:rPr lang="sv-SE" sz="4800" dirty="0">
                <a:solidFill>
                  <a:schemeClr val="accent1"/>
                </a:solidFill>
                <a:latin typeface="+mj-lt"/>
              </a:rPr>
              <a:t>329</a:t>
            </a:r>
            <a:r>
              <a:rPr lang="sv-SE" sz="4800" spc="-300" dirty="0">
                <a:solidFill>
                  <a:schemeClr val="accent1"/>
                </a:solidFill>
                <a:latin typeface="+mj-lt"/>
              </a:rPr>
              <a:t> </a:t>
            </a:r>
            <a:r>
              <a:rPr lang="sv-SE" sz="1400" dirty="0">
                <a:solidFill>
                  <a:schemeClr val="accent1"/>
                </a:solidFill>
                <a:latin typeface="+mj-lt"/>
              </a:rPr>
              <a:t>(328) </a:t>
            </a:r>
            <a:r>
              <a:rPr lang="sv-SE" sz="4800" dirty="0">
                <a:solidFill>
                  <a:schemeClr val="accent1"/>
                </a:solidFill>
                <a:latin typeface="+mj-lt"/>
              </a:rPr>
              <a:t>560)</a:t>
            </a:r>
          </a:p>
          <a:p>
            <a:endParaRPr lang="sv-SE" sz="4800" dirty="0">
              <a:solidFill>
                <a:schemeClr val="accent1"/>
              </a:solidFill>
              <a:latin typeface="+mj-lt"/>
            </a:endParaRPr>
          </a:p>
          <a:p>
            <a:endParaRPr lang="sv-SE" sz="1000" b="1" dirty="0">
              <a:solidFill>
                <a:schemeClr val="accent1"/>
              </a:solidFill>
              <a:latin typeface="Arial" panose="020B0604020202020204" pitchFamily="34" charset="0"/>
              <a:cs typeface="Arial" panose="020B0604020202020204" pitchFamily="34" charset="0"/>
            </a:endParaRPr>
          </a:p>
        </p:txBody>
      </p:sp>
      <p:sp>
        <p:nvSpPr>
          <p:cNvPr id="27" name="textruta 26">
            <a:extLst>
              <a:ext uri="{FF2B5EF4-FFF2-40B4-BE49-F238E27FC236}">
                <a16:creationId xmlns:a16="http://schemas.microsoft.com/office/drawing/2014/main" id="{E8252B3A-11E9-4B75-90EA-4EDAA93FC86C}"/>
              </a:ext>
            </a:extLst>
          </p:cNvPr>
          <p:cNvSpPr txBox="1"/>
          <p:nvPr/>
        </p:nvSpPr>
        <p:spPr>
          <a:xfrm>
            <a:off x="3491880" y="1640504"/>
            <a:ext cx="1010477" cy="707886"/>
          </a:xfrm>
          <a:prstGeom prst="rect">
            <a:avLst/>
          </a:prstGeom>
          <a:noFill/>
        </p:spPr>
        <p:txBody>
          <a:bodyPr wrap="square" rtlCol="0">
            <a:spAutoFit/>
          </a:bodyPr>
          <a:lstStyle/>
          <a:p>
            <a:r>
              <a:rPr lang="sv-SE" sz="2000" dirty="0">
                <a:latin typeface="+mj-lt"/>
              </a:rPr>
              <a:t>35 %</a:t>
            </a:r>
          </a:p>
          <a:p>
            <a:r>
              <a:rPr lang="sv-SE" sz="1000" dirty="0">
                <a:latin typeface="+mj-lt"/>
              </a:rPr>
              <a:t>Kvinnor</a:t>
            </a:r>
          </a:p>
          <a:p>
            <a:endParaRPr lang="sv-SE" sz="1000" b="1" dirty="0">
              <a:latin typeface="Arial" panose="020B0604020202020204" pitchFamily="34" charset="0"/>
              <a:cs typeface="Arial" panose="020B0604020202020204" pitchFamily="34" charset="0"/>
            </a:endParaRPr>
          </a:p>
        </p:txBody>
      </p:sp>
      <p:sp>
        <p:nvSpPr>
          <p:cNvPr id="26" name="textruta 25">
            <a:extLst>
              <a:ext uri="{FF2B5EF4-FFF2-40B4-BE49-F238E27FC236}">
                <a16:creationId xmlns:a16="http://schemas.microsoft.com/office/drawing/2014/main" id="{AC11455D-9803-46C1-BACD-37A3CC9EB147}"/>
              </a:ext>
            </a:extLst>
          </p:cNvPr>
          <p:cNvSpPr txBox="1"/>
          <p:nvPr/>
        </p:nvSpPr>
        <p:spPr>
          <a:xfrm>
            <a:off x="4644008" y="1640504"/>
            <a:ext cx="1010477" cy="707886"/>
          </a:xfrm>
          <a:prstGeom prst="rect">
            <a:avLst/>
          </a:prstGeom>
          <a:noFill/>
        </p:spPr>
        <p:txBody>
          <a:bodyPr wrap="square" rtlCol="0">
            <a:spAutoFit/>
          </a:bodyPr>
          <a:lstStyle/>
          <a:p>
            <a:pPr algn="r"/>
            <a:r>
              <a:rPr lang="sv-SE" sz="2000" dirty="0">
                <a:latin typeface="+mj-lt"/>
              </a:rPr>
              <a:t>65 %</a:t>
            </a:r>
          </a:p>
          <a:p>
            <a:pPr algn="r"/>
            <a:r>
              <a:rPr lang="sv-SE" sz="1000" dirty="0">
                <a:latin typeface="+mj-lt"/>
              </a:rPr>
              <a:t>Män</a:t>
            </a:r>
          </a:p>
          <a:p>
            <a:endParaRPr lang="sv-SE" sz="1000" b="1" dirty="0">
              <a:latin typeface="+mj-lt"/>
              <a:cs typeface="Arial" panose="020B0604020202020204" pitchFamily="34" charset="0"/>
            </a:endParaRPr>
          </a:p>
        </p:txBody>
      </p:sp>
      <p:sp>
        <p:nvSpPr>
          <p:cNvPr id="6" name="Rektangel 5">
            <a:extLst>
              <a:ext uri="{FF2B5EF4-FFF2-40B4-BE49-F238E27FC236}">
                <a16:creationId xmlns:a16="http://schemas.microsoft.com/office/drawing/2014/main" id="{9780805F-A37F-4397-9E8F-38F01E9F6D1D}"/>
              </a:ext>
              <a:ext uri="{C183D7F6-B498-43B3-948B-1728B52AA6E4}">
                <adec:decorative xmlns:adec="http://schemas.microsoft.com/office/drawing/2017/decorative" val="1"/>
              </a:ext>
            </a:extLst>
          </p:cNvPr>
          <p:cNvSpPr/>
          <p:nvPr/>
        </p:nvSpPr>
        <p:spPr bwMode="auto">
          <a:xfrm>
            <a:off x="354013" y="2469262"/>
            <a:ext cx="8424227" cy="1140270"/>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grpSp>
        <p:nvGrpSpPr>
          <p:cNvPr id="5" name="Grupp 4" descr="Externa forskningsmedel 4,8 miljarder kronor">
            <a:extLst>
              <a:ext uri="{FF2B5EF4-FFF2-40B4-BE49-F238E27FC236}">
                <a16:creationId xmlns:a16="http://schemas.microsoft.com/office/drawing/2014/main" id="{91A566A8-48F9-4F97-AEBD-97F441C1EC48}"/>
              </a:ext>
            </a:extLst>
          </p:cNvPr>
          <p:cNvGrpSpPr/>
          <p:nvPr/>
        </p:nvGrpSpPr>
        <p:grpSpPr>
          <a:xfrm>
            <a:off x="5868139" y="1419622"/>
            <a:ext cx="3375424" cy="1046440"/>
            <a:chOff x="5571974" y="3690198"/>
            <a:chExt cx="3530478" cy="1046440"/>
          </a:xfrm>
        </p:grpSpPr>
        <p:sp>
          <p:nvSpPr>
            <p:cNvPr id="24" name="textruta 23">
              <a:extLst>
                <a:ext uri="{FF2B5EF4-FFF2-40B4-BE49-F238E27FC236}">
                  <a16:creationId xmlns:a16="http://schemas.microsoft.com/office/drawing/2014/main" id="{61E4F18F-B9EC-4729-9FBC-A2CE1C8A30E1}"/>
                </a:ext>
                <a:ext uri="{C183D7F6-B498-43B3-948B-1728B52AA6E4}">
                  <adec:decorative xmlns:adec="http://schemas.microsoft.com/office/drawing/2017/decorative" val="0"/>
                </a:ext>
              </a:extLst>
            </p:cNvPr>
            <p:cNvSpPr txBox="1"/>
            <p:nvPr/>
          </p:nvSpPr>
          <p:spPr>
            <a:xfrm>
              <a:off x="5571974" y="3690198"/>
              <a:ext cx="2924383" cy="1046440"/>
            </a:xfrm>
            <a:prstGeom prst="rect">
              <a:avLst/>
            </a:prstGeom>
            <a:noFill/>
          </p:spPr>
          <p:txBody>
            <a:bodyPr wrap="square" rIns="72000" rtlCol="0">
              <a:spAutoFit/>
            </a:bodyPr>
            <a:lstStyle/>
            <a:p>
              <a:pPr algn="r"/>
              <a:r>
                <a:rPr lang="sv-SE" sz="1400" dirty="0">
                  <a:solidFill>
                    <a:schemeClr val="accent1"/>
                  </a:solidFill>
                  <a:latin typeface="+mj-lt"/>
                  <a:cs typeface="Arial" panose="020B0604020202020204" pitchFamily="34" charset="0"/>
                </a:rPr>
                <a:t>Intäkter för forskning</a:t>
              </a:r>
              <a:endParaRPr lang="sv-SE" sz="1400" dirty="0">
                <a:solidFill>
                  <a:schemeClr val="accent1"/>
                </a:solidFill>
                <a:latin typeface="+mj-lt"/>
              </a:endParaRPr>
            </a:p>
            <a:p>
              <a:pPr>
                <a:tabLst>
                  <a:tab pos="1166813" algn="l"/>
                </a:tabLst>
              </a:pPr>
              <a:r>
                <a:rPr lang="sv-SE" sz="4800" dirty="0">
                  <a:solidFill>
                    <a:srgbClr val="D40963"/>
                  </a:solidFill>
                  <a:latin typeface="Arial Black" panose="020B0A04020102020204" pitchFamily="34" charset="0"/>
                </a:rPr>
                <a:t>  	</a:t>
              </a:r>
              <a:r>
                <a:rPr lang="sv-SE" sz="4800" dirty="0">
                  <a:solidFill>
                    <a:schemeClr val="accent1"/>
                  </a:solidFill>
                  <a:latin typeface="+mj-lt"/>
                </a:rPr>
                <a:t>7</a:t>
              </a:r>
              <a:endParaRPr lang="sv-SE" sz="1000" b="1" dirty="0">
                <a:solidFill>
                  <a:srgbClr val="D40963"/>
                </a:solidFill>
                <a:latin typeface="Arial" panose="020B0604020202020204" pitchFamily="34" charset="0"/>
                <a:cs typeface="Arial" panose="020B0604020202020204" pitchFamily="34" charset="0"/>
              </a:endParaRPr>
            </a:p>
          </p:txBody>
        </p:sp>
        <p:sp>
          <p:nvSpPr>
            <p:cNvPr id="25" name="Rektangel 24">
              <a:extLst>
                <a:ext uri="{FF2B5EF4-FFF2-40B4-BE49-F238E27FC236}">
                  <a16:creationId xmlns:a16="http://schemas.microsoft.com/office/drawing/2014/main" id="{0A327C3E-562C-4CC7-ABB3-690E69081EAA}"/>
                </a:ext>
                <a:ext uri="{C183D7F6-B498-43B3-948B-1728B52AA6E4}">
                  <adec:decorative xmlns:adec="http://schemas.microsoft.com/office/drawing/2017/decorative" val="1"/>
                </a:ext>
              </a:extLst>
            </p:cNvPr>
            <p:cNvSpPr/>
            <p:nvPr/>
          </p:nvSpPr>
          <p:spPr>
            <a:xfrm>
              <a:off x="7294034" y="3978230"/>
              <a:ext cx="1808418" cy="646331"/>
            </a:xfrm>
            <a:prstGeom prst="rect">
              <a:avLst/>
            </a:prstGeom>
          </p:spPr>
          <p:txBody>
            <a:bodyPr wrap="square">
              <a:spAutoFit/>
            </a:bodyPr>
            <a:lstStyle/>
            <a:p>
              <a:r>
                <a:rPr lang="sv-SE" sz="1800" dirty="0">
                  <a:solidFill>
                    <a:schemeClr val="accent1"/>
                  </a:solidFill>
                  <a:latin typeface="+mj-lt"/>
                </a:rPr>
                <a:t>miljarder kronor</a:t>
              </a:r>
              <a:endParaRPr lang="sv-SE" sz="2200" dirty="0">
                <a:solidFill>
                  <a:schemeClr val="accent1"/>
                </a:solidFill>
                <a:latin typeface="+mj-lt"/>
              </a:endParaRPr>
            </a:p>
          </p:txBody>
        </p:sp>
      </p:grpSp>
      <p:sp>
        <p:nvSpPr>
          <p:cNvPr id="21" name="textruta 20">
            <a:extLst>
              <a:ext uri="{FF2B5EF4-FFF2-40B4-BE49-F238E27FC236}">
                <a16:creationId xmlns:a16="http://schemas.microsoft.com/office/drawing/2014/main" id="{76B1740A-22D2-4923-AE68-3E7F14B89A05}"/>
              </a:ext>
            </a:extLst>
          </p:cNvPr>
          <p:cNvSpPr txBox="1"/>
          <p:nvPr/>
        </p:nvSpPr>
        <p:spPr>
          <a:xfrm>
            <a:off x="475703" y="2583365"/>
            <a:ext cx="2732510" cy="1200329"/>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Anställda</a:t>
            </a:r>
            <a:endParaRPr lang="sv-SE" sz="1400" dirty="0">
              <a:solidFill>
                <a:schemeClr val="accent1"/>
              </a:solidFill>
              <a:latin typeface="+mj-lt"/>
            </a:endParaRPr>
          </a:p>
          <a:p>
            <a:r>
              <a:rPr lang="sv-SE" sz="4800" dirty="0">
                <a:solidFill>
                  <a:schemeClr val="accent1"/>
                </a:solidFill>
                <a:latin typeface="+mj-lt"/>
              </a:rPr>
              <a:t>5 675 </a:t>
            </a:r>
            <a:r>
              <a:rPr lang="sv-SE" sz="1400" dirty="0">
                <a:solidFill>
                  <a:schemeClr val="accent1"/>
                </a:solidFill>
                <a:latin typeface="+mj-lt"/>
              </a:rPr>
              <a:t>(5 643)</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29" name="textruta 28">
            <a:extLst>
              <a:ext uri="{FF2B5EF4-FFF2-40B4-BE49-F238E27FC236}">
                <a16:creationId xmlns:a16="http://schemas.microsoft.com/office/drawing/2014/main" id="{2B74690A-CF1B-43A5-8FDF-16EBDE6FF07E}"/>
              </a:ext>
            </a:extLst>
          </p:cNvPr>
          <p:cNvSpPr txBox="1"/>
          <p:nvPr/>
        </p:nvSpPr>
        <p:spPr>
          <a:xfrm>
            <a:off x="3491880" y="2786034"/>
            <a:ext cx="1010477" cy="707886"/>
          </a:xfrm>
          <a:prstGeom prst="rect">
            <a:avLst/>
          </a:prstGeom>
          <a:noFill/>
        </p:spPr>
        <p:txBody>
          <a:bodyPr wrap="square" rtlCol="0">
            <a:spAutoFit/>
          </a:bodyPr>
          <a:lstStyle/>
          <a:p>
            <a:r>
              <a:rPr lang="sv-SE" sz="2000" dirty="0">
                <a:latin typeface="+mj-lt"/>
              </a:rPr>
              <a:t>62 %</a:t>
            </a:r>
          </a:p>
          <a:p>
            <a:r>
              <a:rPr lang="sv-SE" sz="1000" dirty="0">
                <a:latin typeface="+mj-lt"/>
              </a:rPr>
              <a:t>Kvinnor</a:t>
            </a:r>
          </a:p>
          <a:p>
            <a:endParaRPr lang="sv-SE" sz="1000" b="1" dirty="0">
              <a:latin typeface="+mj-lt"/>
              <a:cs typeface="Arial" panose="020B0604020202020204" pitchFamily="34" charset="0"/>
            </a:endParaRPr>
          </a:p>
        </p:txBody>
      </p:sp>
      <p:sp>
        <p:nvSpPr>
          <p:cNvPr id="28" name="textruta 27">
            <a:extLst>
              <a:ext uri="{FF2B5EF4-FFF2-40B4-BE49-F238E27FC236}">
                <a16:creationId xmlns:a16="http://schemas.microsoft.com/office/drawing/2014/main" id="{1F341574-E6AE-4CD9-A3EB-73A06C358964}"/>
              </a:ext>
            </a:extLst>
          </p:cNvPr>
          <p:cNvSpPr txBox="1"/>
          <p:nvPr/>
        </p:nvSpPr>
        <p:spPr>
          <a:xfrm>
            <a:off x="4641643" y="2792327"/>
            <a:ext cx="1010477" cy="707886"/>
          </a:xfrm>
          <a:prstGeom prst="rect">
            <a:avLst/>
          </a:prstGeom>
          <a:noFill/>
        </p:spPr>
        <p:txBody>
          <a:bodyPr wrap="square" rtlCol="0">
            <a:spAutoFit/>
          </a:bodyPr>
          <a:lstStyle/>
          <a:p>
            <a:pPr algn="r"/>
            <a:r>
              <a:rPr lang="sv-SE" sz="2000" dirty="0">
                <a:latin typeface="+mj-lt"/>
              </a:rPr>
              <a:t>38 %</a:t>
            </a:r>
          </a:p>
          <a:p>
            <a:pPr algn="r"/>
            <a:r>
              <a:rPr lang="sv-SE" sz="1000" dirty="0">
                <a:latin typeface="+mj-lt"/>
              </a:rPr>
              <a:t>Män</a:t>
            </a:r>
          </a:p>
          <a:p>
            <a:endParaRPr lang="sv-SE" sz="1000" b="1" dirty="0">
              <a:latin typeface="+mj-lt"/>
              <a:cs typeface="Arial" panose="020B0604020202020204" pitchFamily="34" charset="0"/>
            </a:endParaRPr>
          </a:p>
        </p:txBody>
      </p:sp>
      <p:sp>
        <p:nvSpPr>
          <p:cNvPr id="22" name="textruta 21">
            <a:extLst>
              <a:ext uri="{FF2B5EF4-FFF2-40B4-BE49-F238E27FC236}">
                <a16:creationId xmlns:a16="http://schemas.microsoft.com/office/drawing/2014/main" id="{83CA3111-F8B9-4294-BB02-0BE7D988B6BF}"/>
              </a:ext>
            </a:extLst>
          </p:cNvPr>
          <p:cNvSpPr txBox="1"/>
          <p:nvPr/>
        </p:nvSpPr>
        <p:spPr>
          <a:xfrm>
            <a:off x="5724128" y="2639297"/>
            <a:ext cx="2948534" cy="1804661"/>
          </a:xfrm>
          <a:prstGeom prst="rect">
            <a:avLst/>
          </a:prstGeom>
          <a:noFill/>
        </p:spPr>
        <p:txBody>
          <a:bodyPr wrap="square" rtlCol="0">
            <a:spAutoFit/>
          </a:bodyPr>
          <a:lstStyle/>
          <a:p>
            <a:pPr algn="r">
              <a:lnSpc>
                <a:spcPts val="3500"/>
              </a:lnSpc>
            </a:pPr>
            <a:r>
              <a:rPr lang="sv-SE" sz="4800" dirty="0">
                <a:solidFill>
                  <a:schemeClr val="accent1"/>
                </a:solidFill>
                <a:latin typeface="+mj-lt"/>
                <a:cs typeface="Arial" panose="020B0604020202020204" pitchFamily="34" charset="0"/>
              </a:rPr>
              <a:t>802 </a:t>
            </a:r>
            <a:r>
              <a:rPr lang="sv-SE" sz="1400" dirty="0">
                <a:solidFill>
                  <a:schemeClr val="accent1"/>
                </a:solidFill>
                <a:latin typeface="+mj-lt"/>
                <a:cs typeface="Arial" panose="020B0604020202020204" pitchFamily="34" charset="0"/>
              </a:rPr>
              <a:t>(803) lärare</a:t>
            </a:r>
          </a:p>
          <a:p>
            <a:pPr algn="r">
              <a:lnSpc>
                <a:spcPts val="3500"/>
              </a:lnSpc>
            </a:pPr>
            <a:r>
              <a:rPr lang="sv-SE" sz="1400" dirty="0">
                <a:solidFill>
                  <a:schemeClr val="accent1"/>
                </a:solidFill>
                <a:latin typeface="+mj-lt"/>
                <a:cs typeface="Arial" panose="020B0604020202020204" pitchFamily="34" charset="0"/>
              </a:rPr>
              <a:t>varav </a:t>
            </a:r>
            <a:r>
              <a:rPr lang="sv-SE" sz="3200" dirty="0">
                <a:solidFill>
                  <a:schemeClr val="accent1"/>
                </a:solidFill>
                <a:latin typeface="+mj-lt"/>
                <a:cs typeface="Arial" panose="020B0604020202020204" pitchFamily="34" charset="0"/>
              </a:rPr>
              <a:t>93</a:t>
            </a:r>
            <a:r>
              <a:rPr lang="sv-SE" sz="3200" spc="-300" dirty="0">
                <a:solidFill>
                  <a:schemeClr val="accent1"/>
                </a:solidFill>
                <a:latin typeface="+mj-lt"/>
                <a:cs typeface="Arial" panose="020B0604020202020204" pitchFamily="34" charset="0"/>
              </a:rPr>
              <a:t> </a:t>
            </a:r>
            <a:r>
              <a:rPr lang="sv-SE" sz="3200" dirty="0">
                <a:solidFill>
                  <a:schemeClr val="accent1"/>
                </a:solidFill>
                <a:latin typeface="+mj-lt"/>
                <a:cs typeface="Arial" panose="020B0604020202020204" pitchFamily="34" charset="0"/>
              </a:rPr>
              <a:t>% </a:t>
            </a:r>
            <a:r>
              <a:rPr lang="sv-SE" sz="1400" dirty="0">
                <a:solidFill>
                  <a:schemeClr val="accent1"/>
                </a:solidFill>
                <a:latin typeface="+mj-lt"/>
                <a:cs typeface="Arial" panose="020B0604020202020204" pitchFamily="34" charset="0"/>
              </a:rPr>
              <a:t>disputerade</a:t>
            </a:r>
            <a:endParaRPr lang="sv-SE" sz="1400" dirty="0">
              <a:solidFill>
                <a:schemeClr val="accent1"/>
              </a:solidFill>
              <a:latin typeface="+mj-lt"/>
            </a:endParaRPr>
          </a:p>
          <a:p>
            <a:pPr algn="r">
              <a:lnSpc>
                <a:spcPts val="3500"/>
              </a:lnSpc>
            </a:pPr>
            <a:endParaRPr lang="sv-SE" sz="4800" dirty="0">
              <a:solidFill>
                <a:schemeClr val="accent1"/>
              </a:solidFill>
              <a:latin typeface="+mj-lt"/>
            </a:endParaRPr>
          </a:p>
          <a:p>
            <a:pPr algn="r">
              <a:lnSpc>
                <a:spcPts val="3500"/>
              </a:lnSpc>
            </a:pPr>
            <a:endParaRPr lang="sv-SE" sz="1000" b="1" dirty="0">
              <a:solidFill>
                <a:srgbClr val="D40963"/>
              </a:solidFill>
              <a:latin typeface="Arial" panose="020B0604020202020204" pitchFamily="34" charset="0"/>
              <a:cs typeface="Arial" panose="020B0604020202020204" pitchFamily="34" charset="0"/>
            </a:endParaRPr>
          </a:p>
        </p:txBody>
      </p:sp>
      <p:grpSp>
        <p:nvGrpSpPr>
          <p:cNvPr id="34" name="Grupp 33">
            <a:extLst>
              <a:ext uri="{FF2B5EF4-FFF2-40B4-BE49-F238E27FC236}">
                <a16:creationId xmlns:a16="http://schemas.microsoft.com/office/drawing/2014/main" id="{1D63AC47-AA6F-E1DB-FB37-AF5C2A3928DD}"/>
              </a:ext>
              <a:ext uri="{C183D7F6-B498-43B3-948B-1728B52AA6E4}">
                <adec:decorative xmlns:adec="http://schemas.microsoft.com/office/drawing/2017/decorative" val="1"/>
              </a:ext>
            </a:extLst>
          </p:cNvPr>
          <p:cNvGrpSpPr/>
          <p:nvPr/>
        </p:nvGrpSpPr>
        <p:grpSpPr>
          <a:xfrm>
            <a:off x="4242014" y="1603218"/>
            <a:ext cx="659972" cy="659972"/>
            <a:chOff x="5869470" y="685302"/>
            <a:chExt cx="734320" cy="734320"/>
          </a:xfrm>
        </p:grpSpPr>
        <p:sp>
          <p:nvSpPr>
            <p:cNvPr id="33" name="Ellips 32">
              <a:extLst>
                <a:ext uri="{FF2B5EF4-FFF2-40B4-BE49-F238E27FC236}">
                  <a16:creationId xmlns:a16="http://schemas.microsoft.com/office/drawing/2014/main" id="{F6FA5C12-B7E5-45BD-CBE0-09C4A1F24CFB}"/>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32" name="Grupp 31">
              <a:extLst>
                <a:ext uri="{FF2B5EF4-FFF2-40B4-BE49-F238E27FC236}">
                  <a16:creationId xmlns:a16="http://schemas.microsoft.com/office/drawing/2014/main" id="{0069F616-D59A-4ACB-4C13-812766ECDBA5}"/>
                </a:ext>
              </a:extLst>
            </p:cNvPr>
            <p:cNvGrpSpPr/>
            <p:nvPr/>
          </p:nvGrpSpPr>
          <p:grpSpPr>
            <a:xfrm>
              <a:off x="5984911" y="763748"/>
              <a:ext cx="502365" cy="561330"/>
              <a:chOff x="5633601" y="822761"/>
              <a:chExt cx="957614" cy="1070014"/>
            </a:xfrm>
          </p:grpSpPr>
          <p:pic>
            <p:nvPicPr>
              <p:cNvPr id="12" name="Bild 11" descr="Kvinna med hel fyllning">
                <a:extLst>
                  <a:ext uri="{FF2B5EF4-FFF2-40B4-BE49-F238E27FC236}">
                    <a16:creationId xmlns:a16="http://schemas.microsoft.com/office/drawing/2014/main" id="{9D95F358-F5A2-5721-28D1-A4A44B73C5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18" name="Bild 17" descr="Man med hel fyllning">
                <a:extLst>
                  <a:ext uri="{FF2B5EF4-FFF2-40B4-BE49-F238E27FC236}">
                    <a16:creationId xmlns:a16="http://schemas.microsoft.com/office/drawing/2014/main" id="{A28D3BD1-B345-DEC6-F0C4-794DCB8DB4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grpSp>
        <p:nvGrpSpPr>
          <p:cNvPr id="51" name="Grupp 50">
            <a:extLst>
              <a:ext uri="{FF2B5EF4-FFF2-40B4-BE49-F238E27FC236}">
                <a16:creationId xmlns:a16="http://schemas.microsoft.com/office/drawing/2014/main" id="{F6CE798D-F3E1-5BF4-FE73-62F272D289B1}"/>
              </a:ext>
              <a:ext uri="{C183D7F6-B498-43B3-948B-1728B52AA6E4}">
                <adec:decorative xmlns:adec="http://schemas.microsoft.com/office/drawing/2017/decorative" val="1"/>
              </a:ext>
            </a:extLst>
          </p:cNvPr>
          <p:cNvGrpSpPr/>
          <p:nvPr/>
        </p:nvGrpSpPr>
        <p:grpSpPr>
          <a:xfrm>
            <a:off x="4239649" y="2715766"/>
            <a:ext cx="659972" cy="659972"/>
            <a:chOff x="5869470" y="685302"/>
            <a:chExt cx="734320" cy="734320"/>
          </a:xfrm>
        </p:grpSpPr>
        <p:sp>
          <p:nvSpPr>
            <p:cNvPr id="52" name="Ellips 51">
              <a:extLst>
                <a:ext uri="{FF2B5EF4-FFF2-40B4-BE49-F238E27FC236}">
                  <a16:creationId xmlns:a16="http://schemas.microsoft.com/office/drawing/2014/main" id="{B718A3D2-6A51-07D7-02E3-D417436EE8D3}"/>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53" name="Grupp 52">
              <a:extLst>
                <a:ext uri="{FF2B5EF4-FFF2-40B4-BE49-F238E27FC236}">
                  <a16:creationId xmlns:a16="http://schemas.microsoft.com/office/drawing/2014/main" id="{A64E7F29-ACC1-0A30-CEB7-577D7C577A50}"/>
                </a:ext>
              </a:extLst>
            </p:cNvPr>
            <p:cNvGrpSpPr/>
            <p:nvPr/>
          </p:nvGrpSpPr>
          <p:grpSpPr>
            <a:xfrm>
              <a:off x="5984911" y="763748"/>
              <a:ext cx="502365" cy="561330"/>
              <a:chOff x="5633601" y="822761"/>
              <a:chExt cx="957614" cy="1070014"/>
            </a:xfrm>
          </p:grpSpPr>
          <p:pic>
            <p:nvPicPr>
              <p:cNvPr id="54" name="Bild 53" descr="Kvinna med hel fyllning">
                <a:extLst>
                  <a:ext uri="{FF2B5EF4-FFF2-40B4-BE49-F238E27FC236}">
                    <a16:creationId xmlns:a16="http://schemas.microsoft.com/office/drawing/2014/main" id="{862BA02D-77B1-251D-FF4B-DCA9B3210A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55" name="Bild 54" descr="Man med hel fyllning">
                <a:extLst>
                  <a:ext uri="{FF2B5EF4-FFF2-40B4-BE49-F238E27FC236}">
                    <a16:creationId xmlns:a16="http://schemas.microsoft.com/office/drawing/2014/main" id="{C9D36D9B-8ED5-30C0-6079-F4BB224B0D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sp>
        <p:nvSpPr>
          <p:cNvPr id="3" name="Platshållare för sidfot 5">
            <a:extLst>
              <a:ext uri="{FF2B5EF4-FFF2-40B4-BE49-F238E27FC236}">
                <a16:creationId xmlns:a16="http://schemas.microsoft.com/office/drawing/2014/main" id="{903851B8-71FE-D3FE-3A4E-695E8EE94212}"/>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9CD9C18C-79A4-463D-BCF2-B00F0DAC90AF}"/>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27 februari 2026</a:t>
            </a:fld>
            <a:endParaRPr lang="sv-SE"/>
          </a:p>
        </p:txBody>
      </p:sp>
      <p:sp>
        <p:nvSpPr>
          <p:cNvPr id="4" name="Platshållare för bildnummer 3">
            <a:extLst>
              <a:ext uri="{FF2B5EF4-FFF2-40B4-BE49-F238E27FC236}">
                <a16:creationId xmlns:a16="http://schemas.microsoft.com/office/drawing/2014/main" id="{EB1F7B37-A9E5-47E7-8D4B-EBE16D957FC5}"/>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3</a:t>
            </a:fld>
            <a:endParaRPr lang="sv-SE"/>
          </a:p>
        </p:txBody>
      </p:sp>
    </p:spTree>
    <p:extLst>
      <p:ext uri="{BB962C8B-B14F-4D97-AF65-F5344CB8AC3E}">
        <p14:creationId xmlns:p14="http://schemas.microsoft.com/office/powerpoint/2010/main" val="1320238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Diagram 33">
            <a:extLst>
              <a:ext uri="{FF2B5EF4-FFF2-40B4-BE49-F238E27FC236}">
                <a16:creationId xmlns:a16="http://schemas.microsoft.com/office/drawing/2014/main" id="{EBFF4009-AF6B-6E9A-71A5-80918A132D0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9972168"/>
              </p:ext>
            </p:extLst>
          </p:nvPr>
        </p:nvGraphicFramePr>
        <p:xfrm>
          <a:off x="4283968" y="2014476"/>
          <a:ext cx="3564184" cy="2722915"/>
        </p:xfrm>
        <a:graphic>
          <a:graphicData uri="http://schemas.openxmlformats.org/drawingml/2006/chart">
            <c:chart xmlns:c="http://schemas.openxmlformats.org/drawingml/2006/chart" xmlns:r="http://schemas.openxmlformats.org/officeDocument/2006/relationships" r:id="rId3"/>
          </a:graphicData>
        </a:graphic>
      </p:graphicFrame>
      <p:sp>
        <p:nvSpPr>
          <p:cNvPr id="5" name="Rubrik 4">
            <a:extLst>
              <a:ext uri="{FF2B5EF4-FFF2-40B4-BE49-F238E27FC236}">
                <a16:creationId xmlns:a16="http://schemas.microsoft.com/office/drawing/2014/main" id="{BE9F1027-2AB2-445E-AB00-47DB6C57CCD1}"/>
              </a:ext>
            </a:extLst>
          </p:cNvPr>
          <p:cNvSpPr>
            <a:spLocks noGrp="1"/>
          </p:cNvSpPr>
          <p:nvPr>
            <p:ph type="title"/>
          </p:nvPr>
        </p:nvSpPr>
        <p:spPr/>
        <p:txBody>
          <a:bodyPr/>
          <a:lstStyle/>
          <a:p>
            <a:r>
              <a:rPr lang="sv-SE" dirty="0"/>
              <a:t>Ekonomi</a:t>
            </a:r>
          </a:p>
        </p:txBody>
      </p:sp>
      <p:sp>
        <p:nvSpPr>
          <p:cNvPr id="2" name="Platshållare för datum 1">
            <a:extLst>
              <a:ext uri="{FF2B5EF4-FFF2-40B4-BE49-F238E27FC236}">
                <a16:creationId xmlns:a16="http://schemas.microsoft.com/office/drawing/2014/main" id="{55864DD9-1CBA-477F-8FA7-53A4513D1006}"/>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27 februari 2026</a:t>
            </a:fld>
            <a:endParaRPr lang="sv-SE"/>
          </a:p>
        </p:txBody>
      </p:sp>
      <p:sp>
        <p:nvSpPr>
          <p:cNvPr id="4" name="Platshållare för bildnummer 3">
            <a:extLst>
              <a:ext uri="{FF2B5EF4-FFF2-40B4-BE49-F238E27FC236}">
                <a16:creationId xmlns:a16="http://schemas.microsoft.com/office/drawing/2014/main" id="{512A169D-C4EA-4CA0-BF26-9754AD7288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4</a:t>
            </a:fld>
            <a:endParaRPr lang="sv-SE" dirty="0"/>
          </a:p>
        </p:txBody>
      </p:sp>
      <p:grpSp>
        <p:nvGrpSpPr>
          <p:cNvPr id="23" name="Grupp 22" descr="8,4 miljarder kronor i omsättning">
            <a:extLst>
              <a:ext uri="{FF2B5EF4-FFF2-40B4-BE49-F238E27FC236}">
                <a16:creationId xmlns:a16="http://schemas.microsoft.com/office/drawing/2014/main" id="{346424B5-D899-3221-0270-2F045C9E6CDC}"/>
              </a:ext>
            </a:extLst>
          </p:cNvPr>
          <p:cNvGrpSpPr/>
          <p:nvPr/>
        </p:nvGrpSpPr>
        <p:grpSpPr>
          <a:xfrm>
            <a:off x="2170733" y="956563"/>
            <a:ext cx="6723950" cy="1415772"/>
            <a:chOff x="281798" y="1560750"/>
            <a:chExt cx="6723950" cy="1415772"/>
          </a:xfrm>
        </p:grpSpPr>
        <p:sp>
          <p:nvSpPr>
            <p:cNvPr id="7" name="textruta 6">
              <a:extLst>
                <a:ext uri="{FF2B5EF4-FFF2-40B4-BE49-F238E27FC236}">
                  <a16:creationId xmlns:a16="http://schemas.microsoft.com/office/drawing/2014/main" id="{92232049-2BA6-1EAE-4997-8C317B750E55}"/>
                </a:ext>
              </a:extLst>
            </p:cNvPr>
            <p:cNvSpPr txBox="1"/>
            <p:nvPr/>
          </p:nvSpPr>
          <p:spPr>
            <a:xfrm>
              <a:off x="281798" y="1560750"/>
              <a:ext cx="3354681" cy="1415772"/>
            </a:xfrm>
            <a:prstGeom prst="rect">
              <a:avLst/>
            </a:prstGeom>
            <a:noFill/>
          </p:spPr>
          <p:txBody>
            <a:bodyPr wrap="square" rtlCol="0">
              <a:spAutoFit/>
            </a:bodyPr>
            <a:lstStyle/>
            <a:p>
              <a:pPr algn="ctr"/>
              <a:r>
                <a:rPr lang="sv-SE" sz="4800" dirty="0">
                  <a:solidFill>
                    <a:schemeClr val="accent1"/>
                  </a:solidFill>
                  <a:latin typeface="+mj-lt"/>
                </a:rPr>
                <a:t>8,7</a:t>
              </a:r>
              <a:r>
                <a:rPr lang="sv-SE" sz="6600" dirty="0">
                  <a:solidFill>
                    <a:schemeClr val="accent1"/>
                  </a:solidFill>
                  <a:latin typeface="+mj-lt"/>
                </a:rPr>
                <a:t> </a:t>
              </a:r>
              <a:br>
                <a:rPr lang="sv-SE" sz="6600" dirty="0">
                  <a:solidFill>
                    <a:schemeClr val="accent1"/>
                  </a:solidFill>
                  <a:latin typeface="+mj-lt"/>
                </a:rPr>
              </a:br>
              <a:endParaRPr lang="sv-SE" sz="2000" b="1" dirty="0">
                <a:solidFill>
                  <a:schemeClr val="accent1"/>
                </a:solidFill>
                <a:latin typeface="+mj-lt"/>
                <a:cs typeface="Arial" panose="020B0604020202020204" pitchFamily="34" charset="0"/>
              </a:endParaRPr>
            </a:p>
          </p:txBody>
        </p:sp>
        <p:sp>
          <p:nvSpPr>
            <p:cNvPr id="18" name="textruta 17">
              <a:extLst>
                <a:ext uri="{FF2B5EF4-FFF2-40B4-BE49-F238E27FC236}">
                  <a16:creationId xmlns:a16="http://schemas.microsoft.com/office/drawing/2014/main" id="{2E14E7CE-DD52-7095-F8C6-EB2ACBE20436}"/>
                </a:ext>
              </a:extLst>
            </p:cNvPr>
            <p:cNvSpPr txBox="1"/>
            <p:nvPr/>
          </p:nvSpPr>
          <p:spPr>
            <a:xfrm>
              <a:off x="2433748" y="1951503"/>
              <a:ext cx="4572000" cy="523220"/>
            </a:xfrm>
            <a:prstGeom prst="rect">
              <a:avLst/>
            </a:prstGeom>
            <a:noFill/>
          </p:spPr>
          <p:txBody>
            <a:bodyPr wrap="square">
              <a:spAutoFit/>
            </a:bodyPr>
            <a:lstStyle/>
            <a:p>
              <a:r>
                <a:rPr lang="sv-SE" sz="1400" dirty="0">
                  <a:solidFill>
                    <a:schemeClr val="accent1"/>
                  </a:solidFill>
                  <a:latin typeface="+mj-lt"/>
                </a:rPr>
                <a:t>miljarder kronor </a:t>
              </a:r>
            </a:p>
            <a:p>
              <a:r>
                <a:rPr lang="sv-SE" sz="1400" dirty="0">
                  <a:solidFill>
                    <a:schemeClr val="accent1"/>
                  </a:solidFill>
                  <a:latin typeface="+mj-lt"/>
                </a:rPr>
                <a:t>i omsättning</a:t>
              </a:r>
              <a:endParaRPr lang="sv-SE" sz="1400" dirty="0"/>
            </a:p>
          </p:txBody>
        </p:sp>
      </p:grpSp>
      <p:sp>
        <p:nvSpPr>
          <p:cNvPr id="24" name="textruta 23">
            <a:extLst>
              <a:ext uri="{FF2B5EF4-FFF2-40B4-BE49-F238E27FC236}">
                <a16:creationId xmlns:a16="http://schemas.microsoft.com/office/drawing/2014/main" id="{2DF20F2C-BFBF-9DF0-0F32-A046A54C1700}"/>
              </a:ext>
            </a:extLst>
          </p:cNvPr>
          <p:cNvSpPr txBox="1"/>
          <p:nvPr/>
        </p:nvSpPr>
        <p:spPr>
          <a:xfrm>
            <a:off x="395537" y="2469308"/>
            <a:ext cx="792088" cy="707886"/>
          </a:xfrm>
          <a:prstGeom prst="rect">
            <a:avLst/>
          </a:prstGeom>
          <a:noFill/>
        </p:spPr>
        <p:txBody>
          <a:bodyPr wrap="square" rtlCol="0">
            <a:spAutoFit/>
          </a:bodyPr>
          <a:lstStyle/>
          <a:p>
            <a:r>
              <a:rPr lang="sv-SE" sz="2000" dirty="0">
                <a:latin typeface="+mj-lt"/>
              </a:rPr>
              <a:t>84 %</a:t>
            </a:r>
          </a:p>
          <a:p>
            <a:r>
              <a:rPr lang="sv-SE" sz="1000" dirty="0">
                <a:latin typeface="+mj-lt"/>
              </a:rPr>
              <a:t>Forskning</a:t>
            </a:r>
          </a:p>
          <a:p>
            <a:endParaRPr lang="sv-SE" sz="1000" b="1" dirty="0">
              <a:latin typeface="Arial" panose="020B0604020202020204" pitchFamily="34" charset="0"/>
              <a:cs typeface="Arial" panose="020B0604020202020204" pitchFamily="34" charset="0"/>
            </a:endParaRPr>
          </a:p>
        </p:txBody>
      </p:sp>
      <p:sp>
        <p:nvSpPr>
          <p:cNvPr id="26" name="textruta 25">
            <a:extLst>
              <a:ext uri="{FF2B5EF4-FFF2-40B4-BE49-F238E27FC236}">
                <a16:creationId xmlns:a16="http://schemas.microsoft.com/office/drawing/2014/main" id="{219F1280-EF41-1ABC-6016-7EBC02378F59}"/>
              </a:ext>
            </a:extLst>
          </p:cNvPr>
          <p:cNvSpPr txBox="1"/>
          <p:nvPr/>
        </p:nvSpPr>
        <p:spPr>
          <a:xfrm>
            <a:off x="825392" y="3571522"/>
            <a:ext cx="902504" cy="707886"/>
          </a:xfrm>
          <a:prstGeom prst="rect">
            <a:avLst/>
          </a:prstGeom>
          <a:noFill/>
        </p:spPr>
        <p:txBody>
          <a:bodyPr wrap="square" rtlCol="0">
            <a:spAutoFit/>
          </a:bodyPr>
          <a:lstStyle/>
          <a:p>
            <a:r>
              <a:rPr lang="sv-SE" sz="2000" dirty="0">
                <a:latin typeface="+mj-lt"/>
              </a:rPr>
              <a:t>16 %</a:t>
            </a:r>
          </a:p>
          <a:p>
            <a:r>
              <a:rPr lang="sv-SE" sz="1000" dirty="0">
                <a:latin typeface="+mj-lt"/>
              </a:rPr>
              <a:t>Utbildning</a:t>
            </a:r>
          </a:p>
          <a:p>
            <a:endParaRPr lang="sv-SE" sz="1000" b="1" dirty="0">
              <a:latin typeface="Arial" panose="020B0604020202020204" pitchFamily="34" charset="0"/>
              <a:cs typeface="Arial" panose="020B0604020202020204" pitchFamily="34" charset="0"/>
            </a:endParaRPr>
          </a:p>
        </p:txBody>
      </p:sp>
      <p:sp>
        <p:nvSpPr>
          <p:cNvPr id="27" name="textruta 26">
            <a:extLst>
              <a:ext uri="{FF2B5EF4-FFF2-40B4-BE49-F238E27FC236}">
                <a16:creationId xmlns:a16="http://schemas.microsoft.com/office/drawing/2014/main" id="{D69C2785-5CA6-3114-1CD5-CC9439A7EEC4}"/>
              </a:ext>
            </a:extLst>
          </p:cNvPr>
          <p:cNvSpPr txBox="1"/>
          <p:nvPr/>
        </p:nvSpPr>
        <p:spPr>
          <a:xfrm>
            <a:off x="8028384" y="2507191"/>
            <a:ext cx="1010477" cy="707886"/>
          </a:xfrm>
          <a:prstGeom prst="rect">
            <a:avLst/>
          </a:prstGeom>
          <a:noFill/>
        </p:spPr>
        <p:txBody>
          <a:bodyPr wrap="square" rtlCol="0">
            <a:spAutoFit/>
          </a:bodyPr>
          <a:lstStyle/>
          <a:p>
            <a:r>
              <a:rPr lang="sv-SE" sz="2000" dirty="0">
                <a:latin typeface="+mj-lt"/>
              </a:rPr>
              <a:t>41 %</a:t>
            </a:r>
          </a:p>
          <a:p>
            <a:r>
              <a:rPr lang="sv-SE" sz="1000" dirty="0">
                <a:latin typeface="+mj-lt"/>
              </a:rPr>
              <a:t>Anslag</a:t>
            </a:r>
          </a:p>
          <a:p>
            <a:endParaRPr lang="sv-SE" sz="1000" b="1" dirty="0">
              <a:latin typeface="Arial" panose="020B0604020202020204" pitchFamily="34" charset="0"/>
              <a:cs typeface="Arial" panose="020B0604020202020204" pitchFamily="34" charset="0"/>
            </a:endParaRPr>
          </a:p>
        </p:txBody>
      </p:sp>
      <p:sp>
        <p:nvSpPr>
          <p:cNvPr id="28" name="textruta 27">
            <a:extLst>
              <a:ext uri="{FF2B5EF4-FFF2-40B4-BE49-F238E27FC236}">
                <a16:creationId xmlns:a16="http://schemas.microsoft.com/office/drawing/2014/main" id="{DB8DC4FB-2565-B979-C589-0EC747B6960E}"/>
              </a:ext>
            </a:extLst>
          </p:cNvPr>
          <p:cNvSpPr txBox="1"/>
          <p:nvPr/>
        </p:nvSpPr>
        <p:spPr>
          <a:xfrm>
            <a:off x="7668344" y="3565958"/>
            <a:ext cx="1080120" cy="707886"/>
          </a:xfrm>
          <a:prstGeom prst="rect">
            <a:avLst/>
          </a:prstGeom>
          <a:noFill/>
        </p:spPr>
        <p:txBody>
          <a:bodyPr wrap="square" rtlCol="0">
            <a:spAutoFit/>
          </a:bodyPr>
          <a:lstStyle/>
          <a:p>
            <a:r>
              <a:rPr lang="sv-SE" sz="2000" dirty="0">
                <a:latin typeface="+mj-lt"/>
              </a:rPr>
              <a:t>59 %</a:t>
            </a:r>
          </a:p>
          <a:p>
            <a:r>
              <a:rPr lang="sv-SE" sz="1000" dirty="0">
                <a:latin typeface="+mj-lt"/>
              </a:rPr>
              <a:t>Externa medel</a:t>
            </a:r>
          </a:p>
          <a:p>
            <a:endParaRPr lang="sv-SE" sz="1000" b="1" dirty="0">
              <a:latin typeface="Arial" panose="020B0604020202020204" pitchFamily="34" charset="0"/>
              <a:cs typeface="Arial" panose="020B0604020202020204" pitchFamily="34" charset="0"/>
            </a:endParaRPr>
          </a:p>
        </p:txBody>
      </p:sp>
      <p:graphicFrame>
        <p:nvGraphicFramePr>
          <p:cNvPr id="31" name="Diagram 30">
            <a:extLst>
              <a:ext uri="{FF2B5EF4-FFF2-40B4-BE49-F238E27FC236}">
                <a16:creationId xmlns:a16="http://schemas.microsoft.com/office/drawing/2014/main" id="{069B3DED-B182-DE65-B5A2-03924AEB80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1279553"/>
              </p:ext>
            </p:extLst>
          </p:nvPr>
        </p:nvGraphicFramePr>
        <p:xfrm>
          <a:off x="1119662" y="2006252"/>
          <a:ext cx="3920602" cy="2722915"/>
        </p:xfrm>
        <a:graphic>
          <a:graphicData uri="http://schemas.openxmlformats.org/drawingml/2006/chart">
            <c:chart xmlns:c="http://schemas.openxmlformats.org/drawingml/2006/chart" xmlns:r="http://schemas.openxmlformats.org/officeDocument/2006/relationships" r:id="rId4"/>
          </a:graphicData>
        </a:graphic>
      </p:graphicFrame>
      <p:cxnSp>
        <p:nvCxnSpPr>
          <p:cNvPr id="36" name="Rak koppling 35">
            <a:extLst>
              <a:ext uri="{FF2B5EF4-FFF2-40B4-BE49-F238E27FC236}">
                <a16:creationId xmlns:a16="http://schemas.microsoft.com/office/drawing/2014/main" id="{7542F60E-6AA4-6607-C0D3-E426DF081F5D}"/>
              </a:ext>
              <a:ext uri="{C183D7F6-B498-43B3-948B-1728B52AA6E4}">
                <adec:decorative xmlns:adec="http://schemas.microsoft.com/office/drawing/2017/decorative" val="1"/>
              </a:ext>
            </a:extLst>
          </p:cNvPr>
          <p:cNvCxnSpPr/>
          <p:nvPr/>
        </p:nvCxnSpPr>
        <p:spPr bwMode="auto">
          <a:xfrm>
            <a:off x="1187625" y="2723215"/>
            <a:ext cx="1224135"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Rak koppling 36">
            <a:extLst>
              <a:ext uri="{FF2B5EF4-FFF2-40B4-BE49-F238E27FC236}">
                <a16:creationId xmlns:a16="http://schemas.microsoft.com/office/drawing/2014/main" id="{84066B9F-EBE4-5B36-8A46-40D74B4ACBE2}"/>
              </a:ext>
              <a:ext uri="{C183D7F6-B498-43B3-948B-1728B52AA6E4}">
                <adec:decorative xmlns:adec="http://schemas.microsoft.com/office/drawing/2017/decorative" val="1"/>
              </a:ext>
            </a:extLst>
          </p:cNvPr>
          <p:cNvCxnSpPr/>
          <p:nvPr/>
        </p:nvCxnSpPr>
        <p:spPr bwMode="auto">
          <a:xfrm>
            <a:off x="1547664" y="3803335"/>
            <a:ext cx="792088"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Rak koppling 38">
            <a:extLst>
              <a:ext uri="{FF2B5EF4-FFF2-40B4-BE49-F238E27FC236}">
                <a16:creationId xmlns:a16="http://schemas.microsoft.com/office/drawing/2014/main" id="{933AB633-3A6A-3CD0-598B-A904027FAE8E}"/>
              </a:ext>
              <a:ext uri="{C183D7F6-B498-43B3-948B-1728B52AA6E4}">
                <adec:decorative xmlns:adec="http://schemas.microsoft.com/office/drawing/2017/decorative" val="1"/>
              </a:ext>
            </a:extLst>
          </p:cNvPr>
          <p:cNvCxnSpPr/>
          <p:nvPr/>
        </p:nvCxnSpPr>
        <p:spPr bwMode="auto">
          <a:xfrm>
            <a:off x="6732240" y="2723215"/>
            <a:ext cx="1224135"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Rak koppling 39">
            <a:extLst>
              <a:ext uri="{FF2B5EF4-FFF2-40B4-BE49-F238E27FC236}">
                <a16:creationId xmlns:a16="http://schemas.microsoft.com/office/drawing/2014/main" id="{C7367462-247B-CE86-A419-2EFF599D3125}"/>
              </a:ext>
              <a:ext uri="{C183D7F6-B498-43B3-948B-1728B52AA6E4}">
                <adec:decorative xmlns:adec="http://schemas.microsoft.com/office/drawing/2017/decorative" val="1"/>
              </a:ext>
            </a:extLst>
          </p:cNvPr>
          <p:cNvCxnSpPr/>
          <p:nvPr/>
        </p:nvCxnSpPr>
        <p:spPr bwMode="auto">
          <a:xfrm>
            <a:off x="6876256" y="3803335"/>
            <a:ext cx="792088"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Platshållare för sidfot 5">
            <a:extLst>
              <a:ext uri="{FF2B5EF4-FFF2-40B4-BE49-F238E27FC236}">
                <a16:creationId xmlns:a16="http://schemas.microsoft.com/office/drawing/2014/main" id="{48E0FB07-132C-1B3A-527B-DBF4C81D6730}"/>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1692239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E9F1027-2AB2-445E-AB00-47DB6C57CCD1}"/>
              </a:ext>
            </a:extLst>
          </p:cNvPr>
          <p:cNvSpPr>
            <a:spLocks noGrp="1"/>
          </p:cNvSpPr>
          <p:nvPr>
            <p:ph type="title"/>
          </p:nvPr>
        </p:nvSpPr>
        <p:spPr/>
        <p:txBody>
          <a:bodyPr/>
          <a:lstStyle/>
          <a:p>
            <a:r>
              <a:rPr lang="sv-SE" dirty="0"/>
              <a:t>Intäkter</a:t>
            </a:r>
          </a:p>
        </p:txBody>
      </p:sp>
      <p:sp>
        <p:nvSpPr>
          <p:cNvPr id="2" name="Platshållare för datum 1">
            <a:extLst>
              <a:ext uri="{FF2B5EF4-FFF2-40B4-BE49-F238E27FC236}">
                <a16:creationId xmlns:a16="http://schemas.microsoft.com/office/drawing/2014/main" id="{55864DD9-1CBA-477F-8FA7-53A4513D1006}"/>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27 februari 2026</a:t>
            </a:fld>
            <a:endParaRPr lang="sv-SE"/>
          </a:p>
        </p:txBody>
      </p:sp>
      <p:sp>
        <p:nvSpPr>
          <p:cNvPr id="4" name="Platshållare för bildnummer 3">
            <a:extLst>
              <a:ext uri="{FF2B5EF4-FFF2-40B4-BE49-F238E27FC236}">
                <a16:creationId xmlns:a16="http://schemas.microsoft.com/office/drawing/2014/main" id="{512A169D-C4EA-4CA0-BF26-9754AD7288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5</a:t>
            </a:fld>
            <a:endParaRPr lang="sv-SE"/>
          </a:p>
        </p:txBody>
      </p:sp>
      <p:sp>
        <p:nvSpPr>
          <p:cNvPr id="3" name="textruta 2">
            <a:extLst>
              <a:ext uri="{FF2B5EF4-FFF2-40B4-BE49-F238E27FC236}">
                <a16:creationId xmlns:a16="http://schemas.microsoft.com/office/drawing/2014/main" id="{3C16B98A-D40E-1260-5EFF-4983D3A8ED54}"/>
              </a:ext>
            </a:extLst>
          </p:cNvPr>
          <p:cNvSpPr txBox="1"/>
          <p:nvPr/>
        </p:nvSpPr>
        <p:spPr>
          <a:xfrm>
            <a:off x="281798" y="1560750"/>
            <a:ext cx="3354681" cy="1723549"/>
          </a:xfrm>
          <a:prstGeom prst="rect">
            <a:avLst/>
          </a:prstGeom>
          <a:noFill/>
        </p:spPr>
        <p:txBody>
          <a:bodyPr wrap="square" rtlCol="0">
            <a:spAutoFit/>
          </a:bodyPr>
          <a:lstStyle/>
          <a:p>
            <a:pPr algn="ctr"/>
            <a:r>
              <a:rPr lang="sv-SE" sz="6600" dirty="0">
                <a:solidFill>
                  <a:schemeClr val="accent1"/>
                </a:solidFill>
                <a:latin typeface="+mj-lt"/>
              </a:rPr>
              <a:t>8,7 </a:t>
            </a:r>
            <a:br>
              <a:rPr lang="sv-SE" sz="6600" dirty="0">
                <a:solidFill>
                  <a:schemeClr val="accent1"/>
                </a:solidFill>
                <a:latin typeface="+mj-lt"/>
              </a:rPr>
            </a:br>
            <a:r>
              <a:rPr lang="sv-SE" sz="2000" dirty="0">
                <a:solidFill>
                  <a:schemeClr val="accent1"/>
                </a:solidFill>
                <a:latin typeface="+mj-lt"/>
              </a:rPr>
              <a:t>miljarder kronor </a:t>
            </a:r>
            <a:br>
              <a:rPr lang="sv-SE" sz="2000" dirty="0">
                <a:solidFill>
                  <a:schemeClr val="accent1"/>
                </a:solidFill>
                <a:latin typeface="+mj-lt"/>
              </a:rPr>
            </a:br>
            <a:r>
              <a:rPr lang="sv-SE" sz="2000" dirty="0">
                <a:solidFill>
                  <a:schemeClr val="accent1"/>
                </a:solidFill>
                <a:latin typeface="+mj-lt"/>
              </a:rPr>
              <a:t>i omsättning</a:t>
            </a:r>
            <a:endParaRPr lang="sv-SE" sz="2000" b="1" dirty="0">
              <a:solidFill>
                <a:schemeClr val="accent1"/>
              </a:solidFill>
              <a:latin typeface="+mj-lt"/>
              <a:cs typeface="Arial" panose="020B0604020202020204" pitchFamily="34" charset="0"/>
            </a:endParaRPr>
          </a:p>
        </p:txBody>
      </p:sp>
      <p:sp>
        <p:nvSpPr>
          <p:cNvPr id="9" name="Platshållare för sidfot 5">
            <a:extLst>
              <a:ext uri="{FF2B5EF4-FFF2-40B4-BE49-F238E27FC236}">
                <a16:creationId xmlns:a16="http://schemas.microsoft.com/office/drawing/2014/main" id="{405B5E47-9BCA-BB0E-BC2C-521BF07403A5}"/>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graphicFrame>
        <p:nvGraphicFramePr>
          <p:cNvPr id="6" name="Diagram 5" descr="Ett diagram som visar KI:s intäkter år 2021, totalt 7 560 mnkr. Intäkterna fördelas på:&#10;Statsanslag 43 % &#10;Forskningsråd 14 % &#10;Övriga statliga 6 % &#10;Kommuner och regioner 5 %  &#10;Svenska stiftelser och organisationer 17 %&#10;Utländska stiftelser och organisationer 8 %&#10;Svenska företag 3 % &#10;Utländska företag 3 %&#10;Finansiella intäkter 1 %">
            <a:extLst>
              <a:ext uri="{FF2B5EF4-FFF2-40B4-BE49-F238E27FC236}">
                <a16:creationId xmlns:a16="http://schemas.microsoft.com/office/drawing/2014/main" id="{AB7F5547-48ED-F7A5-4C80-526E88020E14}"/>
              </a:ext>
            </a:extLst>
          </p:cNvPr>
          <p:cNvGraphicFramePr/>
          <p:nvPr>
            <p:extLst>
              <p:ext uri="{D42A27DB-BD31-4B8C-83A1-F6EECF244321}">
                <p14:modId xmlns:p14="http://schemas.microsoft.com/office/powerpoint/2010/main" val="2614508838"/>
              </p:ext>
            </p:extLst>
          </p:nvPr>
        </p:nvGraphicFramePr>
        <p:xfrm>
          <a:off x="3084512" y="451966"/>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8332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dirty="0"/>
              <a:t>Extern forskningsfinansiering</a:t>
            </a:r>
          </a:p>
        </p:txBody>
      </p:sp>
      <p:sp>
        <p:nvSpPr>
          <p:cNvPr id="8" name="textruta 7">
            <a:extLst>
              <a:ext uri="{FF2B5EF4-FFF2-40B4-BE49-F238E27FC236}">
                <a16:creationId xmlns:a16="http://schemas.microsoft.com/office/drawing/2014/main" id="{A15E3EBE-F3EA-6533-294C-8009AF950175}"/>
              </a:ext>
            </a:extLst>
          </p:cNvPr>
          <p:cNvSpPr txBox="1"/>
          <p:nvPr/>
        </p:nvSpPr>
        <p:spPr>
          <a:xfrm>
            <a:off x="280220" y="987574"/>
            <a:ext cx="5616302" cy="461665"/>
          </a:xfrm>
          <a:prstGeom prst="rect">
            <a:avLst/>
          </a:prstGeom>
          <a:noFill/>
        </p:spPr>
        <p:txBody>
          <a:bodyPr wrap="square">
            <a:spAutoFit/>
          </a:bodyPr>
          <a:lstStyle/>
          <a:p>
            <a:r>
              <a:rPr lang="sv-SE" sz="1200" b="0" dirty="0">
                <a:latin typeface="+mj-lt"/>
              </a:rPr>
              <a:t>10 största externa bidragsfinansiärerna forskning totalt 2023-2025, mnkr, </a:t>
            </a:r>
            <a:br>
              <a:rPr lang="sv-SE" sz="1200" b="0" dirty="0">
                <a:latin typeface="+mj-lt"/>
              </a:rPr>
            </a:br>
            <a:r>
              <a:rPr lang="sv-SE" sz="1200" b="0" dirty="0">
                <a:latin typeface="+mj-lt"/>
              </a:rPr>
              <a:t>exklusive kapitalförvaltning</a:t>
            </a:r>
          </a:p>
        </p:txBody>
      </p:sp>
      <p:graphicFrame>
        <p:nvGraphicFramePr>
          <p:cNvPr id="11" name="Tabell 8" descr="En tabell som visar de tio största externa bidragsfinansiärerna för KI 2021-2023. Totalt 3 686 miljoner kronor för år 2023. (Förändring 2022-2023 är 5 %).">
            <a:extLst>
              <a:ext uri="{FF2B5EF4-FFF2-40B4-BE49-F238E27FC236}">
                <a16:creationId xmlns:a16="http://schemas.microsoft.com/office/drawing/2014/main" id="{D34EDF55-8D96-5AF8-9FE6-5EF2CDCA70CB}"/>
              </a:ext>
            </a:extLst>
          </p:cNvPr>
          <p:cNvGraphicFramePr>
            <a:graphicFrameLocks noGrp="1"/>
          </p:cNvGraphicFramePr>
          <p:nvPr>
            <p:extLst>
              <p:ext uri="{D42A27DB-BD31-4B8C-83A1-F6EECF244321}">
                <p14:modId xmlns:p14="http://schemas.microsoft.com/office/powerpoint/2010/main" val="3362575601"/>
              </p:ext>
            </p:extLst>
          </p:nvPr>
        </p:nvGraphicFramePr>
        <p:xfrm>
          <a:off x="350737" y="1533994"/>
          <a:ext cx="6216986" cy="2909964"/>
        </p:xfrm>
        <a:graphic>
          <a:graphicData uri="http://schemas.openxmlformats.org/drawingml/2006/table">
            <a:tbl>
              <a:tblPr firstRow="1" bandRow="1">
                <a:tableStyleId>{5C22544A-7EE6-4342-B048-85BDC9FD1C3A}</a:tableStyleId>
              </a:tblPr>
              <a:tblGrid>
                <a:gridCol w="2377281">
                  <a:extLst>
                    <a:ext uri="{9D8B030D-6E8A-4147-A177-3AD203B41FA5}">
                      <a16:colId xmlns:a16="http://schemas.microsoft.com/office/drawing/2014/main" val="1682249626"/>
                    </a:ext>
                  </a:extLst>
                </a:gridCol>
                <a:gridCol w="705252">
                  <a:extLst>
                    <a:ext uri="{9D8B030D-6E8A-4147-A177-3AD203B41FA5}">
                      <a16:colId xmlns:a16="http://schemas.microsoft.com/office/drawing/2014/main" val="859670045"/>
                    </a:ext>
                  </a:extLst>
                </a:gridCol>
                <a:gridCol w="705252">
                  <a:extLst>
                    <a:ext uri="{9D8B030D-6E8A-4147-A177-3AD203B41FA5}">
                      <a16:colId xmlns:a16="http://schemas.microsoft.com/office/drawing/2014/main" val="932335504"/>
                    </a:ext>
                  </a:extLst>
                </a:gridCol>
                <a:gridCol w="705252">
                  <a:extLst>
                    <a:ext uri="{9D8B030D-6E8A-4147-A177-3AD203B41FA5}">
                      <a16:colId xmlns:a16="http://schemas.microsoft.com/office/drawing/2014/main" val="3004173006"/>
                    </a:ext>
                  </a:extLst>
                </a:gridCol>
                <a:gridCol w="1723949">
                  <a:extLst>
                    <a:ext uri="{9D8B030D-6E8A-4147-A177-3AD203B41FA5}">
                      <a16:colId xmlns:a16="http://schemas.microsoft.com/office/drawing/2014/main" val="1170649850"/>
                    </a:ext>
                  </a:extLst>
                </a:gridCol>
              </a:tblGrid>
              <a:tr h="213458">
                <a:tc>
                  <a:txBody>
                    <a:bodyPr/>
                    <a:lstStyle/>
                    <a:p>
                      <a:r>
                        <a:rPr lang="sv-SE" sz="900" b="1" dirty="0"/>
                        <a:t>Verksamhet</a:t>
                      </a:r>
                    </a:p>
                  </a:txBody>
                  <a:tcPr marL="85482" marR="85482" marT="42741" marB="42741">
                    <a:lnL w="12700" cmpd="sng">
                      <a:noFill/>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2023</a:t>
                      </a:r>
                    </a:p>
                  </a:txBody>
                  <a:tcPr marL="85482" marR="85482" marT="42741" marB="4274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2024</a:t>
                      </a:r>
                    </a:p>
                  </a:txBody>
                  <a:tcPr marL="85482" marR="85482" marT="42741" marB="42741">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2025</a:t>
                      </a:r>
                    </a:p>
                  </a:txBody>
                  <a:tcPr marL="85482" marR="85482" marT="42741" marB="42741">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Förändring 2024-2025</a:t>
                      </a:r>
                    </a:p>
                  </a:txBody>
                  <a:tcPr marL="85482" marR="85482" marT="42741" marB="42741">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33579390"/>
                  </a:ext>
                </a:extLst>
              </a:tr>
              <a:tr h="213458">
                <a:tc>
                  <a:txBody>
                    <a:bodyPr/>
                    <a:lstStyle/>
                    <a:p>
                      <a:r>
                        <a:rPr lang="sv-SE" sz="900" dirty="0"/>
                        <a:t>Vetenskapsrådet</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979</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964</a:t>
                      </a:r>
                    </a:p>
                  </a:txBody>
                  <a:tcPr marL="85482" marR="85482" marT="42741" marB="42741">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solidFill>
                      <a:schemeClr val="accent4"/>
                    </a:solidFill>
                  </a:tcPr>
                </a:tc>
                <a:tc>
                  <a:txBody>
                    <a:bodyPr/>
                    <a:lstStyle/>
                    <a:p>
                      <a:pPr algn="r"/>
                      <a:r>
                        <a:rPr lang="sv-SE" sz="900" dirty="0"/>
                        <a:t>893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-7 %</a:t>
                      </a:r>
                    </a:p>
                  </a:txBody>
                  <a:tcPr marL="85482" marR="85482" marT="42741" marB="42741">
                    <a:lnL w="317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solidFill>
                      <a:schemeClr val="accent4"/>
                    </a:solidFill>
                  </a:tcPr>
                </a:tc>
                <a:extLst>
                  <a:ext uri="{0D108BD9-81ED-4DB2-BD59-A6C34878D82A}">
                    <a16:rowId xmlns:a16="http://schemas.microsoft.com/office/drawing/2014/main" val="267448594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Europeiska Unionen </a:t>
                      </a:r>
                    </a:p>
                  </a:txBody>
                  <a:tcPr marL="85482" marR="85482" marT="42741" marB="42741">
                    <a:solidFill>
                      <a:schemeClr val="bg1"/>
                    </a:solidFill>
                  </a:tcPr>
                </a:tc>
                <a:tc>
                  <a:txBody>
                    <a:bodyPr/>
                    <a:lstStyle/>
                    <a:p>
                      <a:pPr algn="r"/>
                      <a:r>
                        <a:rPr lang="sv-SE" sz="900" dirty="0"/>
                        <a:t>296</a:t>
                      </a:r>
                    </a:p>
                  </a:txBody>
                  <a:tcPr marL="85482" marR="85482" marT="42741" marB="42741">
                    <a:solidFill>
                      <a:schemeClr val="bg1"/>
                    </a:solidFill>
                  </a:tcPr>
                </a:tc>
                <a:tc>
                  <a:txBody>
                    <a:bodyPr/>
                    <a:lstStyle/>
                    <a:p>
                      <a:pPr algn="r"/>
                      <a:r>
                        <a:rPr lang="sv-SE" sz="900" dirty="0"/>
                        <a:t>366</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394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8 %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736923764"/>
                  </a:ext>
                </a:extLst>
              </a:tr>
              <a:tr h="213458">
                <a:tc>
                  <a:txBody>
                    <a:bodyPr/>
                    <a:lstStyle/>
                    <a:p>
                      <a:r>
                        <a:rPr lang="sv-SE" sz="900" dirty="0"/>
                        <a:t>Cancerfonden</a:t>
                      </a:r>
                    </a:p>
                  </a:txBody>
                  <a:tcPr marL="85482" marR="85482" marT="42741" marB="42741">
                    <a:solidFill>
                      <a:schemeClr val="accent4"/>
                    </a:solidFill>
                  </a:tcPr>
                </a:tc>
                <a:tc>
                  <a:txBody>
                    <a:bodyPr/>
                    <a:lstStyle/>
                    <a:p>
                      <a:pPr algn="r"/>
                      <a:r>
                        <a:rPr lang="sv-SE" sz="900" dirty="0"/>
                        <a:t>326</a:t>
                      </a:r>
                    </a:p>
                  </a:txBody>
                  <a:tcPr marL="85482" marR="85482" marT="42741" marB="42741">
                    <a:solidFill>
                      <a:schemeClr val="accent4"/>
                    </a:solidFill>
                  </a:tcPr>
                </a:tc>
                <a:tc>
                  <a:txBody>
                    <a:bodyPr/>
                    <a:lstStyle/>
                    <a:p>
                      <a:pPr algn="r"/>
                      <a:r>
                        <a:rPr lang="sv-SE" sz="900" dirty="0"/>
                        <a:t>336</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353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5 %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189753433"/>
                  </a:ext>
                </a:extLst>
              </a:tr>
              <a:tr h="213458">
                <a:tc>
                  <a:txBody>
                    <a:bodyPr/>
                    <a:lstStyle/>
                    <a:p>
                      <a:r>
                        <a:rPr lang="sv-SE" sz="900" dirty="0"/>
                        <a:t>Wallenbergs stiftelser</a:t>
                      </a:r>
                    </a:p>
                  </a:txBody>
                  <a:tcPr marL="85482" marR="85482" marT="42741" marB="42741">
                    <a:solidFill>
                      <a:schemeClr val="bg1"/>
                    </a:solidFill>
                  </a:tcPr>
                </a:tc>
                <a:tc>
                  <a:txBody>
                    <a:bodyPr/>
                    <a:lstStyle/>
                    <a:p>
                      <a:pPr algn="r"/>
                      <a:r>
                        <a:rPr lang="sv-SE" sz="900" dirty="0"/>
                        <a:t>207</a:t>
                      </a:r>
                    </a:p>
                  </a:txBody>
                  <a:tcPr marL="85482" marR="85482" marT="42741" marB="42741">
                    <a:solidFill>
                      <a:schemeClr val="bg1"/>
                    </a:solidFill>
                  </a:tcPr>
                </a:tc>
                <a:tc>
                  <a:txBody>
                    <a:bodyPr/>
                    <a:lstStyle/>
                    <a:p>
                      <a:pPr algn="r"/>
                      <a:r>
                        <a:rPr lang="sv-SE" sz="900" dirty="0"/>
                        <a:t>241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201</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-17 %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4255872465"/>
                  </a:ext>
                </a:extLst>
              </a:tr>
              <a:tr h="213458">
                <a:tc>
                  <a:txBody>
                    <a:bodyPr/>
                    <a:lstStyle/>
                    <a:p>
                      <a:r>
                        <a:rPr lang="sv-SE" sz="900" dirty="0"/>
                        <a:t>Forte (</a:t>
                      </a:r>
                      <a:r>
                        <a:rPr lang="sv-SE" sz="900" dirty="0" err="1"/>
                        <a:t>fd</a:t>
                      </a:r>
                      <a:r>
                        <a:rPr lang="sv-SE" sz="900" dirty="0"/>
                        <a:t> FAS)</a:t>
                      </a:r>
                    </a:p>
                  </a:txBody>
                  <a:tcPr marL="85482" marR="85482" marT="42741" marB="42741">
                    <a:solidFill>
                      <a:schemeClr val="accent4"/>
                    </a:solidFill>
                  </a:tcPr>
                </a:tc>
                <a:tc>
                  <a:txBody>
                    <a:bodyPr/>
                    <a:lstStyle/>
                    <a:p>
                      <a:pPr algn="r"/>
                      <a:r>
                        <a:rPr lang="sv-SE" sz="900" dirty="0"/>
                        <a:t>161</a:t>
                      </a:r>
                    </a:p>
                  </a:txBody>
                  <a:tcPr marL="85482" marR="85482" marT="42741" marB="42741">
                    <a:solidFill>
                      <a:schemeClr val="accent4"/>
                    </a:solidFill>
                  </a:tcPr>
                </a:tc>
                <a:tc>
                  <a:txBody>
                    <a:bodyPr/>
                    <a:lstStyle/>
                    <a:p>
                      <a:pPr algn="r"/>
                      <a:r>
                        <a:rPr lang="sv-SE" sz="900" dirty="0"/>
                        <a:t>165</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12 %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4277017575"/>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Kungliga Tekniska högskolan</a:t>
                      </a:r>
                    </a:p>
                  </a:txBody>
                  <a:tcPr marL="85482" marR="85482" marT="42741" marB="42741">
                    <a:solidFill>
                      <a:schemeClr val="bg1"/>
                    </a:solidFill>
                  </a:tcPr>
                </a:tc>
                <a:tc>
                  <a:txBody>
                    <a:bodyPr/>
                    <a:lstStyle/>
                    <a:p>
                      <a:pPr algn="r"/>
                      <a:r>
                        <a:rPr lang="sv-SE" sz="900" dirty="0"/>
                        <a:t>120</a:t>
                      </a:r>
                    </a:p>
                  </a:txBody>
                  <a:tcPr marL="85482" marR="85482" marT="42741" marB="42741">
                    <a:solidFill>
                      <a:schemeClr val="bg1"/>
                    </a:solidFill>
                  </a:tcPr>
                </a:tc>
                <a:tc>
                  <a:txBody>
                    <a:bodyPr/>
                    <a:lstStyle/>
                    <a:p>
                      <a:pPr algn="r"/>
                      <a:r>
                        <a:rPr lang="sv-SE" sz="900" dirty="0"/>
                        <a:t>124</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116</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-6 %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119882054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Hjärt-lungfonden</a:t>
                      </a:r>
                    </a:p>
                  </a:txBody>
                  <a:tcPr marL="85482" marR="85482" marT="42741" marB="42741">
                    <a:solidFill>
                      <a:schemeClr val="accent4"/>
                    </a:solidFill>
                  </a:tcPr>
                </a:tc>
                <a:tc>
                  <a:txBody>
                    <a:bodyPr/>
                    <a:lstStyle/>
                    <a:p>
                      <a:pPr algn="r"/>
                      <a:r>
                        <a:rPr lang="sv-SE" sz="900" dirty="0"/>
                        <a:t>85</a:t>
                      </a:r>
                    </a:p>
                  </a:txBody>
                  <a:tcPr marL="85482" marR="85482" marT="42741" marB="42741">
                    <a:solidFill>
                      <a:schemeClr val="accent4"/>
                    </a:solidFill>
                  </a:tcPr>
                </a:tc>
                <a:tc>
                  <a:txBody>
                    <a:bodyPr/>
                    <a:lstStyle/>
                    <a:p>
                      <a:pPr algn="r"/>
                      <a:r>
                        <a:rPr lang="sv-SE" sz="900" dirty="0"/>
                        <a:t>118</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115</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4 %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392298131"/>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Barncancerfonden</a:t>
                      </a:r>
                    </a:p>
                  </a:txBody>
                  <a:tcPr marL="85482" marR="85482" marT="42741" marB="42741">
                    <a:solidFill>
                      <a:schemeClr val="bg1"/>
                    </a:solidFill>
                  </a:tcPr>
                </a:tc>
                <a:tc>
                  <a:txBody>
                    <a:bodyPr/>
                    <a:lstStyle/>
                    <a:p>
                      <a:pPr algn="r"/>
                      <a:r>
                        <a:rPr lang="sv-SE" sz="900" dirty="0"/>
                        <a:t>142</a:t>
                      </a:r>
                    </a:p>
                  </a:txBody>
                  <a:tcPr marL="85482" marR="85482" marT="42741" marB="42741">
                    <a:solidFill>
                      <a:schemeClr val="bg1"/>
                    </a:solidFill>
                  </a:tcPr>
                </a:tc>
                <a:tc>
                  <a:txBody>
                    <a:bodyPr/>
                    <a:lstStyle/>
                    <a:p>
                      <a:pPr algn="r"/>
                      <a:r>
                        <a:rPr lang="sv-SE" sz="900" dirty="0"/>
                        <a:t>111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100</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879538754"/>
                  </a:ext>
                </a:extLst>
              </a:tr>
              <a:tr h="213458">
                <a:tc>
                  <a:txBody>
                    <a:bodyPr/>
                    <a:lstStyle/>
                    <a:p>
                      <a:r>
                        <a:rPr lang="sv-SE" sz="900" dirty="0"/>
                        <a:t>Region Stockholm </a:t>
                      </a:r>
                    </a:p>
                  </a:txBody>
                  <a:tcPr marL="85482" marR="85482" marT="42741" marB="42741">
                    <a:solidFill>
                      <a:schemeClr val="accent4"/>
                    </a:solidFill>
                  </a:tcPr>
                </a:tc>
                <a:tc>
                  <a:txBody>
                    <a:bodyPr/>
                    <a:lstStyle/>
                    <a:p>
                      <a:pPr algn="r"/>
                      <a:r>
                        <a:rPr lang="sv-SE" sz="900" dirty="0"/>
                        <a:t>94</a:t>
                      </a:r>
                    </a:p>
                  </a:txBody>
                  <a:tcPr marL="85482" marR="85482" marT="42741" marB="42741">
                    <a:solidFill>
                      <a:schemeClr val="accent4"/>
                    </a:solidFill>
                  </a:tcPr>
                </a:tc>
                <a:tc>
                  <a:txBody>
                    <a:bodyPr/>
                    <a:lstStyle/>
                    <a:p>
                      <a:pPr algn="r"/>
                      <a:r>
                        <a:rPr lang="sv-SE" sz="900" dirty="0"/>
                        <a:t>89</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97</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9 %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2870487890"/>
                  </a:ext>
                </a:extLst>
              </a:tr>
              <a:tr h="213458">
                <a:tc>
                  <a:txBody>
                    <a:bodyPr/>
                    <a:lstStyle/>
                    <a:p>
                      <a:r>
                        <a:rPr lang="sv-SE" sz="900" dirty="0"/>
                        <a:t>KI - Stiftelser</a:t>
                      </a:r>
                    </a:p>
                  </a:txBody>
                  <a:tcPr marL="85482" marR="85482" marT="42741" marB="42741">
                    <a:solidFill>
                      <a:schemeClr val="bg1"/>
                    </a:solidFill>
                  </a:tcPr>
                </a:tc>
                <a:tc>
                  <a:txBody>
                    <a:bodyPr/>
                    <a:lstStyle/>
                    <a:p>
                      <a:pPr algn="r"/>
                      <a:r>
                        <a:rPr lang="sv-SE" sz="900" dirty="0"/>
                        <a:t>38</a:t>
                      </a:r>
                    </a:p>
                  </a:txBody>
                  <a:tcPr marL="85482" marR="85482" marT="42741" marB="42741">
                    <a:solidFill>
                      <a:schemeClr val="bg1"/>
                    </a:solidFill>
                  </a:tcPr>
                </a:tc>
                <a:tc>
                  <a:txBody>
                    <a:bodyPr/>
                    <a:lstStyle/>
                    <a:p>
                      <a:pPr algn="r"/>
                      <a:r>
                        <a:rPr lang="sv-SE" sz="900" dirty="0"/>
                        <a:t>55</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69</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25 %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036803588"/>
                  </a:ext>
                </a:extLst>
              </a:tr>
              <a:tr h="213458">
                <a:tc>
                  <a:txBody>
                    <a:bodyPr/>
                    <a:lstStyle/>
                    <a:p>
                      <a:r>
                        <a:rPr lang="sv-SE" sz="900" dirty="0"/>
                        <a:t>Övriga</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1 238</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1 298</a:t>
                      </a:r>
                    </a:p>
                  </a:txBody>
                  <a:tcPr marL="85482" marR="85482" marT="42741" marB="42741">
                    <a:lnR w="3175"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1 284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-1 %</a:t>
                      </a:r>
                    </a:p>
                  </a:txBody>
                  <a:tcPr marL="85482" marR="85482" marT="42741" marB="42741">
                    <a:lnL w="3175" cap="flat" cmpd="sng" algn="ctr">
                      <a:solidFill>
                        <a:schemeClr val="bg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677143210"/>
                  </a:ext>
                </a:extLst>
              </a:tr>
              <a:tr h="238260">
                <a:tc>
                  <a:txBody>
                    <a:bodyPr/>
                    <a:lstStyle/>
                    <a:p>
                      <a:r>
                        <a:rPr lang="sv-SE" sz="900" b="1" dirty="0"/>
                        <a:t>Totalt</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3 686</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3 867</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3 805</a:t>
                      </a:r>
                    </a:p>
                  </a:txBody>
                  <a:tcPr marL="85482" marR="85482" marT="42741" marB="42741">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a:txBody>
                    <a:bodyPr/>
                    <a:lstStyle/>
                    <a:p>
                      <a:pPr algn="r"/>
                      <a:r>
                        <a:rPr lang="sv-SE" sz="900" b="1" dirty="0"/>
                        <a:t>-2 %</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1288593"/>
                  </a:ext>
                </a:extLst>
              </a:tr>
            </a:tbl>
          </a:graphicData>
        </a:graphic>
      </p:graphicFrame>
      <p:sp>
        <p:nvSpPr>
          <p:cNvPr id="10" name="Platshållare för sidfot 4">
            <a:extLst>
              <a:ext uri="{FF2B5EF4-FFF2-40B4-BE49-F238E27FC236}">
                <a16:creationId xmlns:a16="http://schemas.microsoft.com/office/drawing/2014/main" id="{50AAB92C-AAD9-E3E5-5F27-8494124C104B}"/>
              </a:ext>
              <a:ext uri="{C183D7F6-B498-43B3-948B-1728B52AA6E4}">
                <adec:decorative xmlns:adec="http://schemas.microsoft.com/office/drawing/2017/decorative" val="0"/>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Källa: Unit4 ERP</a:t>
            </a:r>
          </a:p>
        </p:txBody>
      </p:sp>
      <p:sp>
        <p:nvSpPr>
          <p:cNvPr id="3" name="Platshållare för sidfot 5">
            <a:extLst>
              <a:ext uri="{FF2B5EF4-FFF2-40B4-BE49-F238E27FC236}">
                <a16:creationId xmlns:a16="http://schemas.microsoft.com/office/drawing/2014/main" id="{AB74DEED-633B-9BB9-FCFE-85E10B24A3DF}"/>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F63C804D-0566-4340-B2AA-54366A27975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27 februari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6</a:t>
            </a:fld>
            <a:endParaRPr lang="sv-SE"/>
          </a:p>
        </p:txBody>
      </p:sp>
    </p:spTree>
    <p:extLst>
      <p:ext uri="{BB962C8B-B14F-4D97-AF65-F5344CB8AC3E}">
        <p14:creationId xmlns:p14="http://schemas.microsoft.com/office/powerpoint/2010/main" val="1826964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1952F1-7144-4FA2-B59A-DFF57C681884}"/>
              </a:ext>
            </a:extLst>
          </p:cNvPr>
          <p:cNvSpPr>
            <a:spLocks noGrp="1"/>
          </p:cNvSpPr>
          <p:nvPr>
            <p:ph type="title"/>
          </p:nvPr>
        </p:nvSpPr>
        <p:spPr/>
        <p:txBody>
          <a:bodyPr/>
          <a:lstStyle/>
          <a:p>
            <a:r>
              <a:rPr lang="sv-SE" dirty="0"/>
              <a:t>Publikationer</a:t>
            </a:r>
          </a:p>
        </p:txBody>
      </p:sp>
      <p:sp>
        <p:nvSpPr>
          <p:cNvPr id="2" name="Platshållare för datum 1">
            <a:extLst>
              <a:ext uri="{FF2B5EF4-FFF2-40B4-BE49-F238E27FC236}">
                <a16:creationId xmlns:a16="http://schemas.microsoft.com/office/drawing/2014/main" id="{40B99EA2-31F0-4E67-B419-A7E7F019BA64}"/>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27 februari 2026</a:t>
            </a:fld>
            <a:endParaRPr lang="sv-SE"/>
          </a:p>
        </p:txBody>
      </p:sp>
      <p:sp>
        <p:nvSpPr>
          <p:cNvPr id="4" name="Platshållare för bildnummer 3">
            <a:extLst>
              <a:ext uri="{FF2B5EF4-FFF2-40B4-BE49-F238E27FC236}">
                <a16:creationId xmlns:a16="http://schemas.microsoft.com/office/drawing/2014/main" id="{66F3B245-DDA1-489D-904E-041F6B01E72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7</a:t>
            </a:fld>
            <a:endParaRPr lang="sv-SE"/>
          </a:p>
        </p:txBody>
      </p:sp>
      <p:sp>
        <p:nvSpPr>
          <p:cNvPr id="14" name="Platshållare för sidfot 4">
            <a:extLst>
              <a:ext uri="{FF2B5EF4-FFF2-40B4-BE49-F238E27FC236}">
                <a16:creationId xmlns:a16="http://schemas.microsoft.com/office/drawing/2014/main" id="{6221C816-3002-4146-A05C-83E4BA81A3B5}"/>
              </a:ext>
              <a:ext uri="{C183D7F6-B498-43B3-948B-1728B52AA6E4}">
                <adec:decorative xmlns:adec="http://schemas.microsoft.com/office/drawing/2017/decorative" val="1"/>
              </a:ext>
            </a:extLst>
          </p:cNvPr>
          <p:cNvSpPr txBox="1">
            <a:spLocks/>
          </p:cNvSpPr>
          <p:nvPr/>
        </p:nvSpPr>
        <p:spPr bwMode="auto">
          <a:xfrm rot="16200000">
            <a:off x="6830009" y="1531571"/>
            <a:ext cx="4704054" cy="1887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en-US" sz="600" b="0" i="0" u="none" strike="noStrike" baseline="0" dirty="0">
                <a:solidFill>
                  <a:srgbClr val="000000"/>
                </a:solidFill>
                <a:latin typeface="DM Sans" pitchFamily="2" charset="0"/>
              </a:rPr>
              <a:t>Data specified as deriving from MEDLINE®/PubMed® NLM represents that its data were formulated with a reasonable standard of care. Except for this representation, NLM makes no representation or warranties, expressed or implied. This includes, but is not limited to, any implied warranty of merchantability or fitness for a particular purpose, with respect to the NLM data, and NLM specifically disclaims any such warranties and representations. All complete or parts of U.S. National Library of Medicine (NLM) records that are redistributed or retransmitted must be identified as being derived from NLM data. Certain data included</a:t>
            </a:r>
          </a:p>
          <a:p>
            <a:r>
              <a:rPr lang="en-US" sz="600" b="0" i="0" u="none" strike="noStrike" baseline="0" dirty="0">
                <a:solidFill>
                  <a:srgbClr val="000000"/>
                </a:solidFill>
                <a:latin typeface="DM Sans" pitchFamily="2" charset="0"/>
              </a:rPr>
              <a:t>herein are derived from the © Web of Science 2026 of Clarivate Analytics (UK) Ltd. All rights reserved. No part of these materials may be reproduced, stored in a retrieval system or transmitted in any form or by any means, including electronic, mechanical, photographic, magnetic or other means without the express permission of Karolinska Institutet University Library.</a:t>
            </a:r>
            <a:endParaRPr lang="sv-SE" altLang="sv-SE" sz="600" spc="-20" dirty="0">
              <a:solidFill>
                <a:schemeClr val="tx1"/>
              </a:solidFill>
            </a:endParaRPr>
          </a:p>
        </p:txBody>
      </p:sp>
      <p:grpSp>
        <p:nvGrpSpPr>
          <p:cNvPr id="7" name="Grupp 6" descr="7 200 antal publikationer (articles and reviews)">
            <a:extLst>
              <a:ext uri="{FF2B5EF4-FFF2-40B4-BE49-F238E27FC236}">
                <a16:creationId xmlns:a16="http://schemas.microsoft.com/office/drawing/2014/main" id="{CB05F40E-D676-1BBE-ED6F-9BA82F3482B3}"/>
              </a:ext>
            </a:extLst>
          </p:cNvPr>
          <p:cNvGrpSpPr/>
          <p:nvPr/>
        </p:nvGrpSpPr>
        <p:grpSpPr>
          <a:xfrm>
            <a:off x="3491880" y="627534"/>
            <a:ext cx="6887926" cy="830997"/>
            <a:chOff x="899592" y="3795886"/>
            <a:chExt cx="6887926" cy="830997"/>
          </a:xfrm>
        </p:grpSpPr>
        <p:sp>
          <p:nvSpPr>
            <p:cNvPr id="8" name="textruta 7">
              <a:extLst>
                <a:ext uri="{FF2B5EF4-FFF2-40B4-BE49-F238E27FC236}">
                  <a16:creationId xmlns:a16="http://schemas.microsoft.com/office/drawing/2014/main" id="{D2B06CE4-0EE9-7203-4510-907C27281F6E}"/>
                </a:ext>
              </a:extLst>
            </p:cNvPr>
            <p:cNvSpPr txBox="1"/>
            <p:nvPr/>
          </p:nvSpPr>
          <p:spPr>
            <a:xfrm>
              <a:off x="899592" y="3795886"/>
              <a:ext cx="2836984" cy="830997"/>
            </a:xfrm>
            <a:prstGeom prst="rect">
              <a:avLst/>
            </a:prstGeom>
            <a:noFill/>
          </p:spPr>
          <p:txBody>
            <a:bodyPr wrap="square" rtlCol="0">
              <a:spAutoFit/>
            </a:bodyPr>
            <a:lstStyle/>
            <a:p>
              <a:pPr algn="ctr"/>
              <a:r>
                <a:rPr lang="sv-SE" sz="4800" dirty="0">
                  <a:solidFill>
                    <a:schemeClr val="accent1"/>
                  </a:solidFill>
                  <a:latin typeface="+mj-lt"/>
                  <a:cs typeface="Arial" panose="020B0604020202020204" pitchFamily="34" charset="0"/>
                </a:rPr>
                <a:t>7 200</a:t>
              </a:r>
            </a:p>
          </p:txBody>
        </p:sp>
        <p:sp>
          <p:nvSpPr>
            <p:cNvPr id="11" name="Rektangel 10">
              <a:extLst>
                <a:ext uri="{FF2B5EF4-FFF2-40B4-BE49-F238E27FC236}">
                  <a16:creationId xmlns:a16="http://schemas.microsoft.com/office/drawing/2014/main" id="{7F346E35-3DD3-D58D-4AC7-293215B00B99}"/>
                </a:ext>
              </a:extLst>
            </p:cNvPr>
            <p:cNvSpPr/>
            <p:nvPr/>
          </p:nvSpPr>
          <p:spPr>
            <a:xfrm>
              <a:off x="3215518" y="3988752"/>
              <a:ext cx="4572000" cy="523220"/>
            </a:xfrm>
            <a:prstGeom prst="rect">
              <a:avLst/>
            </a:prstGeom>
          </p:spPr>
          <p:txBody>
            <a:bodyPr>
              <a:spAutoFit/>
            </a:bodyPr>
            <a:lstStyle/>
            <a:p>
              <a:r>
                <a:rPr lang="sv-SE" sz="1400" dirty="0">
                  <a:solidFill>
                    <a:schemeClr val="accent1"/>
                  </a:solidFill>
                  <a:latin typeface="+mj-lt"/>
                  <a:cs typeface="Arial" panose="020B0604020202020204" pitchFamily="34" charset="0"/>
                </a:rPr>
                <a:t>Antal publikationer </a:t>
              </a:r>
              <a:br>
                <a:rPr lang="sv-SE" sz="1400" dirty="0">
                  <a:solidFill>
                    <a:schemeClr val="accent1"/>
                  </a:solidFill>
                  <a:latin typeface="+mj-lt"/>
                  <a:cs typeface="Arial" panose="020B0604020202020204" pitchFamily="34" charset="0"/>
                </a:rPr>
              </a:br>
              <a:r>
                <a:rPr lang="sv-SE" sz="1400" dirty="0">
                  <a:solidFill>
                    <a:schemeClr val="accent1"/>
                  </a:solidFill>
                  <a:latin typeface="+mj-lt"/>
                  <a:cs typeface="Arial" panose="020B0604020202020204" pitchFamily="34" charset="0"/>
                </a:rPr>
                <a:t>(articles och reviews)</a:t>
              </a:r>
            </a:p>
          </p:txBody>
        </p:sp>
      </p:grpSp>
      <p:pic>
        <p:nvPicPr>
          <p:cNvPr id="9" name="Bildobjekt 8" descr="En bild som visar antal publikationer som KI:s forskare publicerat från år 2009 till 2024.">
            <a:extLst>
              <a:ext uri="{FF2B5EF4-FFF2-40B4-BE49-F238E27FC236}">
                <a16:creationId xmlns:a16="http://schemas.microsoft.com/office/drawing/2014/main" id="{DDF78551-F049-8365-3F26-43CB1C58900C}"/>
              </a:ext>
            </a:extLst>
          </p:cNvPr>
          <p:cNvPicPr>
            <a:picLocks noChangeAspect="1"/>
          </p:cNvPicPr>
          <p:nvPr/>
        </p:nvPicPr>
        <p:blipFill>
          <a:blip r:embed="rId3"/>
          <a:srcRect b="10940"/>
          <a:stretch>
            <a:fillRect/>
          </a:stretch>
        </p:blipFill>
        <p:spPr>
          <a:xfrm>
            <a:off x="314851" y="1389173"/>
            <a:ext cx="5943442" cy="3126793"/>
          </a:xfrm>
          <a:prstGeom prst="rect">
            <a:avLst/>
          </a:prstGeom>
        </p:spPr>
      </p:pic>
      <p:sp>
        <p:nvSpPr>
          <p:cNvPr id="6" name="Platshållare för sidfot 5">
            <a:extLst>
              <a:ext uri="{FF2B5EF4-FFF2-40B4-BE49-F238E27FC236}">
                <a16:creationId xmlns:a16="http://schemas.microsoft.com/office/drawing/2014/main" id="{ABBA6AA0-5378-94F5-820C-DC9AF06DABD9}"/>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
        <p:nvSpPr>
          <p:cNvPr id="10" name="textruta 9">
            <a:extLst>
              <a:ext uri="{FF2B5EF4-FFF2-40B4-BE49-F238E27FC236}">
                <a16:creationId xmlns:a16="http://schemas.microsoft.com/office/drawing/2014/main" id="{BE8938E2-899A-C620-0CC3-101BFF67D3F2}"/>
              </a:ext>
            </a:extLst>
          </p:cNvPr>
          <p:cNvSpPr txBox="1"/>
          <p:nvPr/>
        </p:nvSpPr>
        <p:spPr>
          <a:xfrm>
            <a:off x="6804249" y="1971586"/>
            <a:ext cx="1433854" cy="938719"/>
          </a:xfrm>
          <a:prstGeom prst="rect">
            <a:avLst/>
          </a:prstGeom>
          <a:noFill/>
        </p:spPr>
        <p:txBody>
          <a:bodyPr wrap="square" rtlCol="0">
            <a:spAutoFit/>
          </a:bodyPr>
          <a:lstStyle/>
          <a:p>
            <a:pPr algn="l"/>
            <a:r>
              <a:rPr lang="sv-SE" sz="1100" dirty="0" err="1">
                <a:latin typeface="+mn-lt"/>
              </a:rPr>
              <a:t>Article</a:t>
            </a:r>
            <a:endParaRPr lang="sv-SE" sz="1100" dirty="0">
              <a:latin typeface="+mn-lt"/>
            </a:endParaRPr>
          </a:p>
          <a:p>
            <a:pPr algn="l"/>
            <a:endParaRPr lang="sv-SE" sz="1100" dirty="0">
              <a:latin typeface="+mn-lt"/>
            </a:endParaRPr>
          </a:p>
          <a:p>
            <a:pPr algn="l"/>
            <a:r>
              <a:rPr lang="sv-SE" sz="1100" dirty="0">
                <a:latin typeface="+mn-lt"/>
              </a:rPr>
              <a:t>Review</a:t>
            </a:r>
          </a:p>
          <a:p>
            <a:pPr algn="l"/>
            <a:endParaRPr lang="sv-SE" sz="1100" dirty="0">
              <a:latin typeface="+mn-lt"/>
            </a:endParaRPr>
          </a:p>
          <a:p>
            <a:pPr algn="l"/>
            <a:r>
              <a:rPr lang="sv-SE" sz="1100" dirty="0" err="1">
                <a:latin typeface="+mn-lt"/>
              </a:rPr>
              <a:t>Other</a:t>
            </a:r>
            <a:endParaRPr lang="sv-SE" sz="1100" dirty="0">
              <a:latin typeface="+mn-lt"/>
            </a:endParaRPr>
          </a:p>
        </p:txBody>
      </p:sp>
      <p:sp>
        <p:nvSpPr>
          <p:cNvPr id="16" name="Rektangel 15">
            <a:extLst>
              <a:ext uri="{FF2B5EF4-FFF2-40B4-BE49-F238E27FC236}">
                <a16:creationId xmlns:a16="http://schemas.microsoft.com/office/drawing/2014/main" id="{8EE8DC9A-FEC8-888C-9C20-F98A35DB6F23}"/>
              </a:ext>
              <a:ext uri="{C183D7F6-B498-43B3-948B-1728B52AA6E4}">
                <adec:decorative xmlns:adec="http://schemas.microsoft.com/office/drawing/2017/decorative" val="1"/>
              </a:ext>
            </a:extLst>
          </p:cNvPr>
          <p:cNvSpPr/>
          <p:nvPr/>
        </p:nvSpPr>
        <p:spPr bwMode="auto">
          <a:xfrm>
            <a:off x="6705913" y="2040542"/>
            <a:ext cx="96787" cy="10326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17" name="Rektangel 16">
            <a:extLst>
              <a:ext uri="{FF2B5EF4-FFF2-40B4-BE49-F238E27FC236}">
                <a16:creationId xmlns:a16="http://schemas.microsoft.com/office/drawing/2014/main" id="{0755C7FF-E878-0535-6751-235B5A3BD491}"/>
              </a:ext>
              <a:ext uri="{C183D7F6-B498-43B3-948B-1728B52AA6E4}">
                <adec:decorative xmlns:adec="http://schemas.microsoft.com/office/drawing/2017/decorative" val="1"/>
              </a:ext>
            </a:extLst>
          </p:cNvPr>
          <p:cNvSpPr/>
          <p:nvPr/>
        </p:nvSpPr>
        <p:spPr bwMode="auto">
          <a:xfrm>
            <a:off x="6705913" y="2375822"/>
            <a:ext cx="96787" cy="103262"/>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18" name="Rektangel 17">
            <a:extLst>
              <a:ext uri="{FF2B5EF4-FFF2-40B4-BE49-F238E27FC236}">
                <a16:creationId xmlns:a16="http://schemas.microsoft.com/office/drawing/2014/main" id="{3CD1C1E1-70C3-ED30-F6DB-3AC574244023}"/>
              </a:ext>
              <a:ext uri="{C183D7F6-B498-43B3-948B-1728B52AA6E4}">
                <adec:decorative xmlns:adec="http://schemas.microsoft.com/office/drawing/2017/decorative" val="1"/>
              </a:ext>
            </a:extLst>
          </p:cNvPr>
          <p:cNvSpPr/>
          <p:nvPr/>
        </p:nvSpPr>
        <p:spPr bwMode="auto">
          <a:xfrm>
            <a:off x="6705913" y="2711102"/>
            <a:ext cx="96787" cy="103262"/>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450443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dirty="0"/>
              <a:t>Fältnormerad citeringsgrad</a:t>
            </a:r>
          </a:p>
        </p:txBody>
      </p:sp>
      <p:sp>
        <p:nvSpPr>
          <p:cNvPr id="2" name="Platshållare för datum 1">
            <a:extLst>
              <a:ext uri="{FF2B5EF4-FFF2-40B4-BE49-F238E27FC236}">
                <a16:creationId xmlns:a16="http://schemas.microsoft.com/office/drawing/2014/main" id="{F63C804D-0566-4340-B2AA-54366A27975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27 februari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8</a:t>
            </a:fld>
            <a:endParaRPr lang="sv-SE"/>
          </a:p>
        </p:txBody>
      </p:sp>
      <p:sp>
        <p:nvSpPr>
          <p:cNvPr id="6" name="Platshållare för sidfot 5">
            <a:extLst>
              <a:ext uri="{FF2B5EF4-FFF2-40B4-BE49-F238E27FC236}">
                <a16:creationId xmlns:a16="http://schemas.microsoft.com/office/drawing/2014/main" id="{A6ECE294-9798-F05F-7F88-03580B4BA4D3}"/>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8" name="Platshållare för sidfot 4">
            <a:extLst>
              <a:ext uri="{FF2B5EF4-FFF2-40B4-BE49-F238E27FC236}">
                <a16:creationId xmlns:a16="http://schemas.microsoft.com/office/drawing/2014/main" id="{CFAEEB2B-6027-7425-9BC2-62F9E11CDD4F}"/>
              </a:ext>
              <a:ext uri="{C183D7F6-B498-43B3-948B-1728B52AA6E4}">
                <adec:decorative xmlns:adec="http://schemas.microsoft.com/office/drawing/2017/decorative" val="1"/>
              </a:ext>
            </a:extLst>
          </p:cNvPr>
          <p:cNvSpPr txBox="1">
            <a:spLocks/>
          </p:cNvSpPr>
          <p:nvPr/>
        </p:nvSpPr>
        <p:spPr bwMode="auto">
          <a:xfrm rot="16200000">
            <a:off x="6249999" y="2433127"/>
            <a:ext cx="455986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a:solidFill>
                  <a:srgbClr val="000000"/>
                </a:solidFill>
                <a:latin typeface="DM Sans" pitchFamily="2" charset="0"/>
              </a:rPr>
              <a:t>Indikatorer av typen fältnormerad citeringsgrad kräver en viss volym på publikationer och citeringar för att bli statistiskt signifikanta. Publikationer från 2025 har ännu fått relativt få citeringar och kan därför inte anses utgöra stabila och tillförlitliga resultat och har därför exkluderats från ovanstående figur. </a:t>
            </a:r>
            <a:r>
              <a:rPr lang="sv-SE" sz="600" dirty="0" err="1">
                <a:solidFill>
                  <a:srgbClr val="000000"/>
                </a:solidFill>
                <a:latin typeface="DM Sans" pitchFamily="2" charset="0"/>
              </a:rPr>
              <a:t>Certain</a:t>
            </a:r>
            <a:r>
              <a:rPr lang="sv-SE" sz="600" dirty="0">
                <a:solidFill>
                  <a:srgbClr val="000000"/>
                </a:solidFill>
                <a:latin typeface="DM Sans" pitchFamily="2" charset="0"/>
              </a:rPr>
              <a:t> data </a:t>
            </a:r>
            <a:r>
              <a:rPr lang="sv-SE" sz="600" dirty="0" err="1">
                <a:solidFill>
                  <a:srgbClr val="000000"/>
                </a:solidFill>
                <a:latin typeface="DM Sans" pitchFamily="2" charset="0"/>
              </a:rPr>
              <a:t>included</a:t>
            </a:r>
            <a:r>
              <a:rPr lang="sv-SE" sz="600" dirty="0">
                <a:solidFill>
                  <a:srgbClr val="000000"/>
                </a:solidFill>
                <a:latin typeface="DM Sans" pitchFamily="2" charset="0"/>
              </a:rPr>
              <a:t> </a:t>
            </a:r>
            <a:r>
              <a:rPr lang="sv-SE" sz="600" dirty="0" err="1">
                <a:solidFill>
                  <a:srgbClr val="000000"/>
                </a:solidFill>
                <a:latin typeface="DM Sans" pitchFamily="2" charset="0"/>
              </a:rPr>
              <a:t>herein</a:t>
            </a:r>
            <a:r>
              <a:rPr lang="sv-SE" sz="600" dirty="0">
                <a:solidFill>
                  <a:srgbClr val="000000"/>
                </a:solidFill>
                <a:latin typeface="DM Sans" pitchFamily="2" charset="0"/>
              </a:rPr>
              <a:t> </a:t>
            </a:r>
            <a:r>
              <a:rPr lang="sv-SE" sz="600" dirty="0" err="1">
                <a:solidFill>
                  <a:srgbClr val="000000"/>
                </a:solidFill>
                <a:latin typeface="DM Sans" pitchFamily="2" charset="0"/>
              </a:rPr>
              <a:t>are</a:t>
            </a:r>
            <a:r>
              <a:rPr lang="sv-SE" sz="600" dirty="0">
                <a:solidFill>
                  <a:srgbClr val="000000"/>
                </a:solidFill>
                <a:latin typeface="DM Sans" pitchFamily="2" charset="0"/>
              </a:rPr>
              <a:t> </a:t>
            </a:r>
            <a:r>
              <a:rPr lang="sv-SE" sz="600" dirty="0" err="1">
                <a:solidFill>
                  <a:srgbClr val="000000"/>
                </a:solidFill>
                <a:latin typeface="DM Sans" pitchFamily="2" charset="0"/>
              </a:rPr>
              <a:t>derived</a:t>
            </a:r>
            <a:r>
              <a:rPr lang="sv-SE" sz="600" dirty="0">
                <a:solidFill>
                  <a:srgbClr val="000000"/>
                </a:solidFill>
                <a:latin typeface="DM Sans" pitchFamily="2" charset="0"/>
              </a:rPr>
              <a:t> from the© Web </a:t>
            </a:r>
            <a:r>
              <a:rPr lang="sv-SE" sz="600" dirty="0" err="1">
                <a:solidFill>
                  <a:srgbClr val="000000"/>
                </a:solidFill>
                <a:latin typeface="DM Sans" pitchFamily="2" charset="0"/>
              </a:rPr>
              <a:t>of</a:t>
            </a:r>
            <a:r>
              <a:rPr lang="sv-SE" sz="600" dirty="0">
                <a:solidFill>
                  <a:srgbClr val="000000"/>
                </a:solidFill>
                <a:latin typeface="DM Sans" pitchFamily="2" charset="0"/>
              </a:rPr>
              <a:t> Science 2026 </a:t>
            </a:r>
            <a:r>
              <a:rPr lang="sv-SE" sz="600" dirty="0" err="1">
                <a:solidFill>
                  <a:srgbClr val="000000"/>
                </a:solidFill>
                <a:latin typeface="DM Sans" pitchFamily="2" charset="0"/>
              </a:rPr>
              <a:t>of</a:t>
            </a:r>
            <a:r>
              <a:rPr lang="sv-SE" sz="600" dirty="0">
                <a:solidFill>
                  <a:srgbClr val="000000"/>
                </a:solidFill>
                <a:latin typeface="DM Sans" pitchFamily="2" charset="0"/>
              </a:rPr>
              <a:t> </a:t>
            </a:r>
            <a:r>
              <a:rPr lang="sv-SE" sz="600" dirty="0" err="1">
                <a:solidFill>
                  <a:srgbClr val="000000"/>
                </a:solidFill>
                <a:latin typeface="DM Sans" pitchFamily="2" charset="0"/>
              </a:rPr>
              <a:t>Clarivate</a:t>
            </a:r>
            <a:r>
              <a:rPr lang="sv-SE" sz="600" dirty="0">
                <a:solidFill>
                  <a:srgbClr val="000000"/>
                </a:solidFill>
                <a:latin typeface="DM Sans" pitchFamily="2" charset="0"/>
              </a:rPr>
              <a:t> </a:t>
            </a:r>
            <a:r>
              <a:rPr lang="sv-SE" sz="600" dirty="0" err="1">
                <a:solidFill>
                  <a:srgbClr val="000000"/>
                </a:solidFill>
                <a:latin typeface="DM Sans" pitchFamily="2" charset="0"/>
              </a:rPr>
              <a:t>Analytics</a:t>
            </a:r>
            <a:r>
              <a:rPr lang="sv-SE" sz="600" dirty="0">
                <a:solidFill>
                  <a:srgbClr val="000000"/>
                </a:solidFill>
                <a:latin typeface="DM Sans" pitchFamily="2" charset="0"/>
              </a:rPr>
              <a:t> (UK) Ltd. All </a:t>
            </a:r>
            <a:r>
              <a:rPr lang="sv-SE" sz="600" dirty="0" err="1">
                <a:solidFill>
                  <a:srgbClr val="000000"/>
                </a:solidFill>
                <a:latin typeface="DM Sans" pitchFamily="2" charset="0"/>
              </a:rPr>
              <a:t>rights</a:t>
            </a:r>
            <a:r>
              <a:rPr lang="sv-SE" sz="600" dirty="0">
                <a:solidFill>
                  <a:srgbClr val="000000"/>
                </a:solidFill>
                <a:latin typeface="DM Sans" pitchFamily="2" charset="0"/>
              </a:rPr>
              <a:t> </a:t>
            </a:r>
            <a:r>
              <a:rPr lang="sv-SE" sz="600" dirty="0" err="1">
                <a:solidFill>
                  <a:srgbClr val="000000"/>
                </a:solidFill>
                <a:latin typeface="DM Sans" pitchFamily="2" charset="0"/>
              </a:rPr>
              <a:t>reserved</a:t>
            </a:r>
            <a:r>
              <a:rPr lang="sv-SE" sz="600" dirty="0">
                <a:solidFill>
                  <a:srgbClr val="000000"/>
                </a:solidFill>
                <a:latin typeface="DM Sans" pitchFamily="2" charset="0"/>
              </a:rPr>
              <a:t>. No part </a:t>
            </a:r>
            <a:r>
              <a:rPr lang="sv-SE" sz="600" dirty="0" err="1">
                <a:solidFill>
                  <a:srgbClr val="000000"/>
                </a:solidFill>
                <a:latin typeface="DM Sans" pitchFamily="2" charset="0"/>
              </a:rPr>
              <a:t>of</a:t>
            </a:r>
            <a:r>
              <a:rPr lang="sv-SE" sz="600" dirty="0">
                <a:solidFill>
                  <a:srgbClr val="000000"/>
                </a:solidFill>
                <a:latin typeface="DM Sans" pitchFamily="2" charset="0"/>
              </a:rPr>
              <a:t> </a:t>
            </a:r>
            <a:r>
              <a:rPr lang="sv-SE" sz="600" dirty="0" err="1">
                <a:solidFill>
                  <a:srgbClr val="000000"/>
                </a:solidFill>
                <a:latin typeface="DM Sans" pitchFamily="2" charset="0"/>
              </a:rPr>
              <a:t>these</a:t>
            </a:r>
            <a:r>
              <a:rPr lang="sv-SE" sz="600" dirty="0">
                <a:solidFill>
                  <a:srgbClr val="000000"/>
                </a:solidFill>
                <a:latin typeface="DM Sans" pitchFamily="2" charset="0"/>
              </a:rPr>
              <a:t> materials </a:t>
            </a:r>
            <a:r>
              <a:rPr lang="sv-SE" sz="600" dirty="0" err="1">
                <a:solidFill>
                  <a:srgbClr val="000000"/>
                </a:solidFill>
                <a:latin typeface="DM Sans" pitchFamily="2" charset="0"/>
              </a:rPr>
              <a:t>may</a:t>
            </a:r>
            <a:r>
              <a:rPr lang="sv-SE" sz="600" dirty="0">
                <a:solidFill>
                  <a:srgbClr val="000000"/>
                </a:solidFill>
                <a:latin typeface="DM Sans" pitchFamily="2" charset="0"/>
              </a:rPr>
              <a:t> be </a:t>
            </a:r>
            <a:r>
              <a:rPr lang="sv-SE" sz="600" dirty="0" err="1">
                <a:solidFill>
                  <a:srgbClr val="000000"/>
                </a:solidFill>
                <a:latin typeface="DM Sans" pitchFamily="2" charset="0"/>
              </a:rPr>
              <a:t>reproduced</a:t>
            </a:r>
            <a:r>
              <a:rPr lang="sv-SE" sz="600" dirty="0">
                <a:solidFill>
                  <a:srgbClr val="000000"/>
                </a:solidFill>
                <a:latin typeface="DM Sans" pitchFamily="2" charset="0"/>
              </a:rPr>
              <a:t>, </a:t>
            </a:r>
            <a:r>
              <a:rPr lang="sv-SE" sz="600" dirty="0" err="1">
                <a:solidFill>
                  <a:srgbClr val="000000"/>
                </a:solidFill>
                <a:latin typeface="DM Sans" pitchFamily="2" charset="0"/>
              </a:rPr>
              <a:t>stored</a:t>
            </a:r>
            <a:r>
              <a:rPr lang="sv-SE" sz="600" dirty="0">
                <a:solidFill>
                  <a:srgbClr val="000000"/>
                </a:solidFill>
                <a:latin typeface="DM Sans" pitchFamily="2" charset="0"/>
              </a:rPr>
              <a:t> in a </a:t>
            </a:r>
            <a:r>
              <a:rPr lang="sv-SE" sz="600" dirty="0" err="1">
                <a:solidFill>
                  <a:srgbClr val="000000"/>
                </a:solidFill>
                <a:latin typeface="DM Sans" pitchFamily="2" charset="0"/>
              </a:rPr>
              <a:t>retrieval</a:t>
            </a:r>
            <a:r>
              <a:rPr lang="sv-SE" sz="600" dirty="0">
                <a:solidFill>
                  <a:srgbClr val="000000"/>
                </a:solidFill>
                <a:latin typeface="DM Sans" pitchFamily="2" charset="0"/>
              </a:rPr>
              <a:t> system or </a:t>
            </a:r>
            <a:r>
              <a:rPr lang="sv-SE" sz="600" dirty="0" err="1">
                <a:solidFill>
                  <a:srgbClr val="000000"/>
                </a:solidFill>
                <a:latin typeface="DM Sans" pitchFamily="2" charset="0"/>
              </a:rPr>
              <a:t>transmitted</a:t>
            </a:r>
            <a:r>
              <a:rPr lang="sv-SE" sz="600" dirty="0">
                <a:solidFill>
                  <a:srgbClr val="000000"/>
                </a:solidFill>
                <a:latin typeface="DM Sans" pitchFamily="2" charset="0"/>
              </a:rPr>
              <a:t> in </a:t>
            </a:r>
            <a:r>
              <a:rPr lang="sv-SE" sz="600" dirty="0" err="1">
                <a:solidFill>
                  <a:srgbClr val="000000"/>
                </a:solidFill>
                <a:latin typeface="DM Sans" pitchFamily="2" charset="0"/>
              </a:rPr>
              <a:t>any</a:t>
            </a:r>
            <a:r>
              <a:rPr lang="sv-SE" sz="600" dirty="0">
                <a:solidFill>
                  <a:srgbClr val="000000"/>
                </a:solidFill>
                <a:latin typeface="DM Sans" pitchFamily="2" charset="0"/>
              </a:rPr>
              <a:t> form or by </a:t>
            </a:r>
            <a:r>
              <a:rPr lang="sv-SE" sz="600" dirty="0" err="1">
                <a:solidFill>
                  <a:srgbClr val="000000"/>
                </a:solidFill>
                <a:latin typeface="DM Sans" pitchFamily="2" charset="0"/>
              </a:rPr>
              <a:t>any</a:t>
            </a:r>
            <a:r>
              <a:rPr lang="sv-SE" sz="600" dirty="0">
                <a:solidFill>
                  <a:srgbClr val="000000"/>
                </a:solidFill>
                <a:latin typeface="DM Sans" pitchFamily="2" charset="0"/>
              </a:rPr>
              <a:t> </a:t>
            </a:r>
            <a:r>
              <a:rPr lang="sv-SE" sz="600" dirty="0" err="1">
                <a:solidFill>
                  <a:srgbClr val="000000"/>
                </a:solidFill>
                <a:latin typeface="DM Sans" pitchFamily="2" charset="0"/>
              </a:rPr>
              <a:t>means</a:t>
            </a:r>
            <a:r>
              <a:rPr lang="sv-SE" sz="600" dirty="0">
                <a:solidFill>
                  <a:srgbClr val="000000"/>
                </a:solidFill>
                <a:latin typeface="DM Sans" pitchFamily="2" charset="0"/>
              </a:rPr>
              <a:t>, </a:t>
            </a:r>
            <a:r>
              <a:rPr lang="sv-SE" sz="600" dirty="0" err="1">
                <a:solidFill>
                  <a:srgbClr val="000000"/>
                </a:solidFill>
                <a:latin typeface="DM Sans" pitchFamily="2" charset="0"/>
              </a:rPr>
              <a:t>including</a:t>
            </a:r>
            <a:r>
              <a:rPr lang="sv-SE" sz="600" dirty="0">
                <a:solidFill>
                  <a:srgbClr val="000000"/>
                </a:solidFill>
                <a:latin typeface="DM Sans" pitchFamily="2" charset="0"/>
              </a:rPr>
              <a:t> </a:t>
            </a:r>
            <a:r>
              <a:rPr lang="sv-SE" sz="600" dirty="0" err="1">
                <a:solidFill>
                  <a:srgbClr val="000000"/>
                </a:solidFill>
                <a:latin typeface="DM Sans" pitchFamily="2" charset="0"/>
              </a:rPr>
              <a:t>electronic</a:t>
            </a:r>
            <a:r>
              <a:rPr lang="sv-SE" sz="600" dirty="0">
                <a:solidFill>
                  <a:srgbClr val="000000"/>
                </a:solidFill>
                <a:latin typeface="DM Sans" pitchFamily="2" charset="0"/>
              </a:rPr>
              <a:t>, </a:t>
            </a:r>
            <a:r>
              <a:rPr lang="sv-SE" sz="600" dirty="0" err="1">
                <a:solidFill>
                  <a:srgbClr val="000000"/>
                </a:solidFill>
                <a:latin typeface="DM Sans" pitchFamily="2" charset="0"/>
              </a:rPr>
              <a:t>mechanical</a:t>
            </a:r>
            <a:r>
              <a:rPr lang="sv-SE" sz="600" dirty="0">
                <a:solidFill>
                  <a:srgbClr val="000000"/>
                </a:solidFill>
                <a:latin typeface="DM Sans" pitchFamily="2" charset="0"/>
              </a:rPr>
              <a:t>, </a:t>
            </a:r>
            <a:r>
              <a:rPr lang="sv-SE" sz="600" dirty="0" err="1">
                <a:solidFill>
                  <a:srgbClr val="000000"/>
                </a:solidFill>
                <a:latin typeface="DM Sans" pitchFamily="2" charset="0"/>
              </a:rPr>
              <a:t>photographic</a:t>
            </a:r>
            <a:r>
              <a:rPr lang="sv-SE" sz="600" dirty="0">
                <a:solidFill>
                  <a:srgbClr val="000000"/>
                </a:solidFill>
                <a:latin typeface="DM Sans" pitchFamily="2" charset="0"/>
              </a:rPr>
              <a:t>, </a:t>
            </a:r>
            <a:r>
              <a:rPr lang="sv-SE" sz="600" dirty="0" err="1">
                <a:solidFill>
                  <a:srgbClr val="000000"/>
                </a:solidFill>
                <a:latin typeface="DM Sans" pitchFamily="2" charset="0"/>
              </a:rPr>
              <a:t>magnetic</a:t>
            </a:r>
            <a:r>
              <a:rPr lang="sv-SE" sz="600" dirty="0">
                <a:solidFill>
                  <a:srgbClr val="000000"/>
                </a:solidFill>
                <a:latin typeface="DM Sans" pitchFamily="2" charset="0"/>
              </a:rPr>
              <a:t> or </a:t>
            </a:r>
            <a:r>
              <a:rPr lang="sv-SE" sz="600" dirty="0" err="1">
                <a:solidFill>
                  <a:srgbClr val="000000"/>
                </a:solidFill>
                <a:latin typeface="DM Sans" pitchFamily="2" charset="0"/>
              </a:rPr>
              <a:t>other</a:t>
            </a:r>
            <a:r>
              <a:rPr lang="sv-SE" sz="600" dirty="0">
                <a:solidFill>
                  <a:srgbClr val="000000"/>
                </a:solidFill>
                <a:latin typeface="DM Sans" pitchFamily="2" charset="0"/>
              </a:rPr>
              <a:t> </a:t>
            </a:r>
            <a:r>
              <a:rPr lang="sv-SE" sz="600" dirty="0" err="1">
                <a:solidFill>
                  <a:srgbClr val="000000"/>
                </a:solidFill>
                <a:latin typeface="DM Sans" pitchFamily="2" charset="0"/>
              </a:rPr>
              <a:t>means</a:t>
            </a:r>
            <a:r>
              <a:rPr lang="sv-SE" sz="600" dirty="0">
                <a:solidFill>
                  <a:srgbClr val="000000"/>
                </a:solidFill>
                <a:latin typeface="DM Sans" pitchFamily="2" charset="0"/>
              </a:rPr>
              <a:t> </a:t>
            </a:r>
            <a:r>
              <a:rPr lang="sv-SE" sz="600" dirty="0" err="1">
                <a:solidFill>
                  <a:srgbClr val="000000"/>
                </a:solidFill>
                <a:latin typeface="DM Sans" pitchFamily="2" charset="0"/>
              </a:rPr>
              <a:t>without</a:t>
            </a:r>
            <a:r>
              <a:rPr lang="sv-SE" sz="600" dirty="0">
                <a:solidFill>
                  <a:srgbClr val="000000"/>
                </a:solidFill>
                <a:latin typeface="DM Sans" pitchFamily="2" charset="0"/>
              </a:rPr>
              <a:t> the express permission </a:t>
            </a:r>
            <a:r>
              <a:rPr lang="sv-SE" sz="600" dirty="0" err="1">
                <a:solidFill>
                  <a:srgbClr val="000000"/>
                </a:solidFill>
                <a:latin typeface="DM Sans" pitchFamily="2" charset="0"/>
              </a:rPr>
              <a:t>of</a:t>
            </a:r>
            <a:r>
              <a:rPr lang="sv-SE" sz="600" dirty="0">
                <a:solidFill>
                  <a:srgbClr val="000000"/>
                </a:solidFill>
                <a:latin typeface="DM Sans" pitchFamily="2" charset="0"/>
              </a:rPr>
              <a:t> Karolinska Institutet University </a:t>
            </a:r>
            <a:r>
              <a:rPr lang="sv-SE" sz="600" dirty="0" err="1">
                <a:solidFill>
                  <a:srgbClr val="000000"/>
                </a:solidFill>
                <a:latin typeface="DM Sans" pitchFamily="2" charset="0"/>
              </a:rPr>
              <a:t>Library</a:t>
            </a:r>
            <a:r>
              <a:rPr lang="sv-SE" sz="600" dirty="0">
                <a:solidFill>
                  <a:srgbClr val="000000"/>
                </a:solidFill>
                <a:latin typeface="DM Sans" pitchFamily="2" charset="0"/>
              </a:rPr>
              <a:t>.</a:t>
            </a:r>
            <a:endParaRPr lang="en-US" altLang="sv-SE" sz="600" dirty="0">
              <a:solidFill>
                <a:schemeClr val="tx1"/>
              </a:solidFill>
            </a:endParaRPr>
          </a:p>
        </p:txBody>
      </p:sp>
      <p:pic>
        <p:nvPicPr>
          <p:cNvPr id="3" name="Bildobjekt 2" descr="I bilden visas medelvärdet per år av den fältnormerade citeringsgraden (Cf) för alla artiklar från KI. Detta ställs i diagrammet i relation till motsvarande Cf-värde för EU:s 27 medlemsländer (EU27) och Storbritannien. ">
            <a:extLst>
              <a:ext uri="{FF2B5EF4-FFF2-40B4-BE49-F238E27FC236}">
                <a16:creationId xmlns:a16="http://schemas.microsoft.com/office/drawing/2014/main" id="{B6D6806D-C446-2F3D-50D6-9B694F1B922D}"/>
              </a:ext>
            </a:extLst>
          </p:cNvPr>
          <p:cNvPicPr>
            <a:picLocks noChangeAspect="1"/>
          </p:cNvPicPr>
          <p:nvPr/>
        </p:nvPicPr>
        <p:blipFill>
          <a:blip r:embed="rId3"/>
          <a:stretch>
            <a:fillRect/>
          </a:stretch>
        </p:blipFill>
        <p:spPr>
          <a:xfrm>
            <a:off x="339964" y="1209126"/>
            <a:ext cx="5433312" cy="3439970"/>
          </a:xfrm>
          <a:prstGeom prst="rect">
            <a:avLst/>
          </a:prstGeom>
        </p:spPr>
      </p:pic>
      <p:sp>
        <p:nvSpPr>
          <p:cNvPr id="7" name="textruta 6">
            <a:extLst>
              <a:ext uri="{FF2B5EF4-FFF2-40B4-BE49-F238E27FC236}">
                <a16:creationId xmlns:a16="http://schemas.microsoft.com/office/drawing/2014/main" id="{6B9F6924-DFA5-EFF0-D8F3-96B904DA68D3}"/>
              </a:ext>
            </a:extLst>
          </p:cNvPr>
          <p:cNvSpPr txBox="1"/>
          <p:nvPr/>
        </p:nvSpPr>
        <p:spPr>
          <a:xfrm>
            <a:off x="6283052" y="1971586"/>
            <a:ext cx="2359695" cy="600164"/>
          </a:xfrm>
          <a:prstGeom prst="rect">
            <a:avLst/>
          </a:prstGeom>
          <a:noFill/>
        </p:spPr>
        <p:txBody>
          <a:bodyPr wrap="square" rtlCol="0">
            <a:spAutoFit/>
          </a:bodyPr>
          <a:lstStyle/>
          <a:p>
            <a:pPr algn="l"/>
            <a:r>
              <a:rPr lang="sv-SE" sz="1100" dirty="0">
                <a:latin typeface="+mn-lt"/>
              </a:rPr>
              <a:t>Fältnormerad citeringsgrad</a:t>
            </a:r>
          </a:p>
          <a:p>
            <a:pPr algn="l"/>
            <a:endParaRPr lang="sv-SE" sz="1100" dirty="0">
              <a:latin typeface="+mn-lt"/>
            </a:endParaRPr>
          </a:p>
          <a:p>
            <a:pPr algn="l"/>
            <a:r>
              <a:rPr lang="sv-SE" sz="1100" dirty="0">
                <a:latin typeface="+mn-lt"/>
              </a:rPr>
              <a:t>EU27 och Storbritannien</a:t>
            </a:r>
          </a:p>
        </p:txBody>
      </p:sp>
      <p:cxnSp>
        <p:nvCxnSpPr>
          <p:cNvPr id="10" name="Rak koppling 9">
            <a:extLst>
              <a:ext uri="{FF2B5EF4-FFF2-40B4-BE49-F238E27FC236}">
                <a16:creationId xmlns:a16="http://schemas.microsoft.com/office/drawing/2014/main" id="{4B62889A-82EA-1A0E-40FD-DC646F4353F2}"/>
              </a:ext>
              <a:ext uri="{C183D7F6-B498-43B3-948B-1728B52AA6E4}">
                <adec:decorative xmlns:adec="http://schemas.microsoft.com/office/drawing/2017/decorative" val="1"/>
              </a:ext>
            </a:extLst>
          </p:cNvPr>
          <p:cNvCxnSpPr/>
          <p:nvPr/>
        </p:nvCxnSpPr>
        <p:spPr bwMode="auto">
          <a:xfrm>
            <a:off x="5974060" y="2096159"/>
            <a:ext cx="288032"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Rak koppling 10">
            <a:extLst>
              <a:ext uri="{FF2B5EF4-FFF2-40B4-BE49-F238E27FC236}">
                <a16:creationId xmlns:a16="http://schemas.microsoft.com/office/drawing/2014/main" id="{66C71731-74A4-CE76-38BD-2D2F946B9B00}"/>
              </a:ext>
              <a:ext uri="{C183D7F6-B498-43B3-948B-1728B52AA6E4}">
                <adec:decorative xmlns:adec="http://schemas.microsoft.com/office/drawing/2017/decorative" val="1"/>
              </a:ext>
            </a:extLst>
          </p:cNvPr>
          <p:cNvCxnSpPr/>
          <p:nvPr/>
        </p:nvCxnSpPr>
        <p:spPr bwMode="auto">
          <a:xfrm>
            <a:off x="5974060" y="2427734"/>
            <a:ext cx="288032" cy="0"/>
          </a:xfrm>
          <a:prstGeom prst="line">
            <a:avLst/>
          </a:prstGeom>
          <a:solidFill>
            <a:schemeClr val="accent1"/>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56052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dirty="0"/>
              <a:t>Utbildning på grundnivå och avancerad nivå</a:t>
            </a:r>
          </a:p>
        </p:txBody>
      </p:sp>
      <p:sp>
        <p:nvSpPr>
          <p:cNvPr id="25" name="Rektangel 24">
            <a:extLst>
              <a:ext uri="{FF2B5EF4-FFF2-40B4-BE49-F238E27FC236}">
                <a16:creationId xmlns:a16="http://schemas.microsoft.com/office/drawing/2014/main" id="{73B257EB-0953-4298-BA7D-F3C3880A8F56}"/>
              </a:ext>
              <a:ext uri="{C183D7F6-B498-43B3-948B-1728B52AA6E4}">
                <adec:decorative xmlns:adec="http://schemas.microsoft.com/office/drawing/2017/decorative" val="1"/>
              </a:ext>
            </a:extLst>
          </p:cNvPr>
          <p:cNvSpPr/>
          <p:nvPr/>
        </p:nvSpPr>
        <p:spPr bwMode="auto">
          <a:xfrm>
            <a:off x="3844431" y="2301381"/>
            <a:ext cx="4904282" cy="825628"/>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sp>
        <p:nvSpPr>
          <p:cNvPr id="11" name="Rektangel 10">
            <a:extLst>
              <a:ext uri="{FF2B5EF4-FFF2-40B4-BE49-F238E27FC236}">
                <a16:creationId xmlns:a16="http://schemas.microsoft.com/office/drawing/2014/main" id="{4CFD8BED-450D-ED59-8172-FE51D0E8ED16}"/>
              </a:ext>
              <a:ext uri="{C183D7F6-B498-43B3-948B-1728B52AA6E4}">
                <adec:decorative xmlns:adec="http://schemas.microsoft.com/office/drawing/2017/decorative" val="1"/>
              </a:ext>
            </a:extLst>
          </p:cNvPr>
          <p:cNvSpPr/>
          <p:nvPr/>
        </p:nvSpPr>
        <p:spPr bwMode="auto">
          <a:xfrm>
            <a:off x="323528" y="1556954"/>
            <a:ext cx="2867205" cy="295901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solidFill>
              <a:effectLst/>
              <a:latin typeface="Times"/>
            </a:endParaRPr>
          </a:p>
        </p:txBody>
      </p:sp>
      <p:sp>
        <p:nvSpPr>
          <p:cNvPr id="12" name="textruta 11">
            <a:extLst>
              <a:ext uri="{FF2B5EF4-FFF2-40B4-BE49-F238E27FC236}">
                <a16:creationId xmlns:a16="http://schemas.microsoft.com/office/drawing/2014/main" id="{90987C69-EBB4-4914-60EC-772015B03FD8}"/>
              </a:ext>
            </a:extLst>
          </p:cNvPr>
          <p:cNvSpPr txBox="1"/>
          <p:nvPr/>
        </p:nvSpPr>
        <p:spPr>
          <a:xfrm>
            <a:off x="480900" y="1663180"/>
            <a:ext cx="3443387" cy="1015663"/>
          </a:xfrm>
          <a:prstGeom prst="rect">
            <a:avLst/>
          </a:prstGeom>
          <a:noFill/>
        </p:spPr>
        <p:txBody>
          <a:bodyPr wrap="square" rtlCol="0">
            <a:spAutoFit/>
          </a:bodyPr>
          <a:lstStyle/>
          <a:p>
            <a:r>
              <a:rPr lang="sv-SE" sz="6000" dirty="0">
                <a:solidFill>
                  <a:schemeClr val="bg1"/>
                </a:solidFill>
                <a:latin typeface="+mj-lt"/>
              </a:rPr>
              <a:t>13</a:t>
            </a:r>
            <a:r>
              <a:rPr lang="sv-SE" sz="1000" b="1" dirty="0">
                <a:solidFill>
                  <a:schemeClr val="bg1"/>
                </a:solidFill>
                <a:latin typeface="+mj-lt"/>
                <a:cs typeface="Arial" panose="020B0604020202020204" pitchFamily="34" charset="0"/>
              </a:rPr>
              <a:t> </a:t>
            </a:r>
            <a:r>
              <a:rPr lang="sv-SE" sz="1000" b="1" dirty="0">
                <a:solidFill>
                  <a:schemeClr val="bg1"/>
                </a:solidFill>
                <a:latin typeface="+mn-lt"/>
                <a:cs typeface="Arial" panose="020B0604020202020204" pitchFamily="34" charset="0"/>
              </a:rPr>
              <a:t>nybörjarprogram</a:t>
            </a:r>
          </a:p>
        </p:txBody>
      </p:sp>
      <p:sp>
        <p:nvSpPr>
          <p:cNvPr id="13" name="textruta 12">
            <a:extLst>
              <a:ext uri="{FF2B5EF4-FFF2-40B4-BE49-F238E27FC236}">
                <a16:creationId xmlns:a16="http://schemas.microsoft.com/office/drawing/2014/main" id="{B65A1149-452E-25E2-978E-27B6561E2A85}"/>
              </a:ext>
            </a:extLst>
          </p:cNvPr>
          <p:cNvSpPr txBox="1"/>
          <p:nvPr/>
        </p:nvSpPr>
        <p:spPr>
          <a:xfrm>
            <a:off x="495679" y="2531967"/>
            <a:ext cx="3644740" cy="1015663"/>
          </a:xfrm>
          <a:prstGeom prst="rect">
            <a:avLst/>
          </a:prstGeom>
          <a:noFill/>
        </p:spPr>
        <p:txBody>
          <a:bodyPr wrap="square" rtlCol="0">
            <a:spAutoFit/>
          </a:bodyPr>
          <a:lstStyle/>
          <a:p>
            <a:r>
              <a:rPr lang="sv-SE" sz="6000" dirty="0">
                <a:solidFill>
                  <a:schemeClr val="bg1"/>
                </a:solidFill>
                <a:latin typeface="+mj-lt"/>
              </a:rPr>
              <a:t>31</a:t>
            </a:r>
            <a:r>
              <a:rPr lang="sv-SE" sz="1000" dirty="0">
                <a:solidFill>
                  <a:schemeClr val="bg1"/>
                </a:solidFill>
                <a:latin typeface="+mj-lt"/>
              </a:rPr>
              <a:t> </a:t>
            </a:r>
            <a:r>
              <a:rPr lang="sv-SE" sz="1000" b="1" dirty="0">
                <a:solidFill>
                  <a:schemeClr val="bg1"/>
                </a:solidFill>
                <a:latin typeface="+mn-lt"/>
                <a:cs typeface="Arial" panose="020B0604020202020204" pitchFamily="34" charset="0"/>
              </a:rPr>
              <a:t>påbyggnadsprogram</a:t>
            </a:r>
            <a:endParaRPr lang="sv-SE" sz="1000" dirty="0">
              <a:solidFill>
                <a:schemeClr val="bg1"/>
              </a:solidFill>
              <a:latin typeface="+mn-lt"/>
            </a:endParaRPr>
          </a:p>
        </p:txBody>
      </p:sp>
      <p:sp>
        <p:nvSpPr>
          <p:cNvPr id="28" name="textruta 27">
            <a:extLst>
              <a:ext uri="{FF2B5EF4-FFF2-40B4-BE49-F238E27FC236}">
                <a16:creationId xmlns:a16="http://schemas.microsoft.com/office/drawing/2014/main" id="{9AE1D47C-4642-051A-2940-68F6A8E657BA}"/>
              </a:ext>
            </a:extLst>
          </p:cNvPr>
          <p:cNvSpPr txBox="1"/>
          <p:nvPr/>
        </p:nvSpPr>
        <p:spPr>
          <a:xfrm>
            <a:off x="529594" y="3447406"/>
            <a:ext cx="3122162" cy="1015663"/>
          </a:xfrm>
          <a:prstGeom prst="rect">
            <a:avLst/>
          </a:prstGeom>
          <a:noFill/>
        </p:spPr>
        <p:txBody>
          <a:bodyPr wrap="square" rtlCol="0">
            <a:spAutoFit/>
          </a:bodyPr>
          <a:lstStyle/>
          <a:p>
            <a:r>
              <a:rPr lang="sv-SE" sz="6000" spc="-300" dirty="0">
                <a:solidFill>
                  <a:schemeClr val="bg1"/>
                </a:solidFill>
                <a:latin typeface="+mj-lt"/>
              </a:rPr>
              <a:t>110</a:t>
            </a:r>
            <a:r>
              <a:rPr lang="sv-SE" sz="1000" b="1" dirty="0">
                <a:solidFill>
                  <a:schemeClr val="bg1"/>
                </a:solidFill>
                <a:latin typeface="+mj-lt"/>
                <a:cs typeface="Arial" panose="020B0604020202020204" pitchFamily="34" charset="0"/>
              </a:rPr>
              <a:t>  </a:t>
            </a:r>
            <a:r>
              <a:rPr lang="sv-SE" sz="1000" b="1" dirty="0">
                <a:solidFill>
                  <a:schemeClr val="bg1"/>
                </a:solidFill>
                <a:latin typeface="+mn-lt"/>
                <a:cs typeface="Arial" panose="020B0604020202020204" pitchFamily="34" charset="0"/>
              </a:rPr>
              <a:t>fristående kurser</a:t>
            </a:r>
          </a:p>
        </p:txBody>
      </p:sp>
      <p:grpSp>
        <p:nvGrpSpPr>
          <p:cNvPr id="7" name="Grupp 6" descr="2,4 behöriga förstahandssökande per antagen student">
            <a:extLst>
              <a:ext uri="{FF2B5EF4-FFF2-40B4-BE49-F238E27FC236}">
                <a16:creationId xmlns:a16="http://schemas.microsoft.com/office/drawing/2014/main" id="{634D4C28-F7B6-46B9-A269-D16CF769AD55}"/>
              </a:ext>
            </a:extLst>
          </p:cNvPr>
          <p:cNvGrpSpPr/>
          <p:nvPr/>
        </p:nvGrpSpPr>
        <p:grpSpPr>
          <a:xfrm>
            <a:off x="3347864" y="1157198"/>
            <a:ext cx="6220466" cy="1415772"/>
            <a:chOff x="3504580" y="1157198"/>
            <a:chExt cx="6220466" cy="1415772"/>
          </a:xfrm>
        </p:grpSpPr>
        <p:sp>
          <p:nvSpPr>
            <p:cNvPr id="14" name="textruta 13">
              <a:extLst>
                <a:ext uri="{FF2B5EF4-FFF2-40B4-BE49-F238E27FC236}">
                  <a16:creationId xmlns:a16="http://schemas.microsoft.com/office/drawing/2014/main" id="{495FF3F6-7D96-4343-ABB1-7A273A2408FB}"/>
                </a:ext>
              </a:extLst>
            </p:cNvPr>
            <p:cNvSpPr txBox="1"/>
            <p:nvPr/>
          </p:nvSpPr>
          <p:spPr>
            <a:xfrm>
              <a:off x="3504580" y="1157198"/>
              <a:ext cx="2160240" cy="1415772"/>
            </a:xfrm>
            <a:prstGeom prst="rect">
              <a:avLst/>
            </a:prstGeom>
            <a:noFill/>
          </p:spPr>
          <p:txBody>
            <a:bodyPr wrap="square" rtlCol="0">
              <a:spAutoFit/>
            </a:bodyPr>
            <a:lstStyle/>
            <a:p>
              <a:pPr algn="ctr"/>
              <a:r>
                <a:rPr lang="sv-SE" sz="4800" dirty="0">
                  <a:solidFill>
                    <a:schemeClr val="accent1"/>
                  </a:solidFill>
                  <a:latin typeface="+mj-lt"/>
                </a:rPr>
                <a:t>2,6</a:t>
              </a:r>
              <a:r>
                <a:rPr lang="sv-SE" sz="6600" dirty="0">
                  <a:solidFill>
                    <a:srgbClr val="D40963"/>
                  </a:solidFill>
                  <a:latin typeface="Arial Black" panose="020B0A04020102020204" pitchFamily="34" charset="0"/>
                </a:rPr>
                <a:t> </a:t>
              </a:r>
              <a:br>
                <a:rPr lang="sv-SE" sz="6600" dirty="0">
                  <a:solidFill>
                    <a:srgbClr val="D40963"/>
                  </a:solidFill>
                  <a:latin typeface="Arial Black" panose="020B0A04020102020204" pitchFamily="34" charset="0"/>
                </a:rPr>
              </a:br>
              <a:endParaRPr lang="sv-SE" sz="2000" b="1" dirty="0">
                <a:solidFill>
                  <a:srgbClr val="D40963"/>
                </a:solidFill>
                <a:latin typeface="Arial" panose="020B0604020202020204" pitchFamily="34" charset="0"/>
                <a:cs typeface="Arial" panose="020B0604020202020204" pitchFamily="34" charset="0"/>
              </a:endParaRPr>
            </a:p>
          </p:txBody>
        </p:sp>
        <p:sp>
          <p:nvSpPr>
            <p:cNvPr id="15" name="textruta 14">
              <a:extLst>
                <a:ext uri="{FF2B5EF4-FFF2-40B4-BE49-F238E27FC236}">
                  <a16:creationId xmlns:a16="http://schemas.microsoft.com/office/drawing/2014/main" id="{30C22C0D-375C-4632-857D-4C62D9E29C1C}"/>
                </a:ext>
              </a:extLst>
            </p:cNvPr>
            <p:cNvSpPr txBox="1"/>
            <p:nvPr/>
          </p:nvSpPr>
          <p:spPr>
            <a:xfrm>
              <a:off x="5153046" y="1579024"/>
              <a:ext cx="4572000" cy="523220"/>
            </a:xfrm>
            <a:prstGeom prst="rect">
              <a:avLst/>
            </a:prstGeom>
            <a:noFill/>
          </p:spPr>
          <p:txBody>
            <a:bodyPr wrap="square">
              <a:spAutoFit/>
            </a:bodyPr>
            <a:lstStyle/>
            <a:p>
              <a:r>
                <a:rPr lang="sv-SE" sz="1400" dirty="0">
                  <a:solidFill>
                    <a:schemeClr val="accent1"/>
                  </a:solidFill>
                  <a:latin typeface="+mn-lt"/>
                </a:rPr>
                <a:t>behöriga förstahandssökande </a:t>
              </a:r>
            </a:p>
            <a:p>
              <a:r>
                <a:rPr lang="sv-SE" sz="1400" dirty="0">
                  <a:solidFill>
                    <a:schemeClr val="accent1"/>
                  </a:solidFill>
                  <a:latin typeface="+mn-lt"/>
                </a:rPr>
                <a:t>per antagen student</a:t>
              </a:r>
            </a:p>
          </p:txBody>
        </p:sp>
      </p:grpSp>
      <p:grpSp>
        <p:nvGrpSpPr>
          <p:cNvPr id="8" name="Grupp 7" descr="1 819 antal deltagare i uppdragsutbildning">
            <a:extLst>
              <a:ext uri="{FF2B5EF4-FFF2-40B4-BE49-F238E27FC236}">
                <a16:creationId xmlns:a16="http://schemas.microsoft.com/office/drawing/2014/main" id="{FCAE2557-21A4-43EE-AEE9-70271CA18087}"/>
              </a:ext>
            </a:extLst>
          </p:cNvPr>
          <p:cNvGrpSpPr/>
          <p:nvPr/>
        </p:nvGrpSpPr>
        <p:grpSpPr>
          <a:xfrm>
            <a:off x="3653317" y="2297073"/>
            <a:ext cx="6486095" cy="1138773"/>
            <a:chOff x="3810033" y="2297073"/>
            <a:chExt cx="6486095" cy="1138773"/>
          </a:xfrm>
        </p:grpSpPr>
        <p:sp>
          <p:nvSpPr>
            <p:cNvPr id="18" name="textruta 17">
              <a:extLst>
                <a:ext uri="{FF2B5EF4-FFF2-40B4-BE49-F238E27FC236}">
                  <a16:creationId xmlns:a16="http://schemas.microsoft.com/office/drawing/2014/main" id="{63FA8093-4EB3-426A-86A2-40B7A7CBF97A}"/>
                </a:ext>
              </a:extLst>
            </p:cNvPr>
            <p:cNvSpPr txBox="1"/>
            <p:nvPr/>
          </p:nvSpPr>
          <p:spPr>
            <a:xfrm>
              <a:off x="3810033" y="2297073"/>
              <a:ext cx="2160240" cy="1138773"/>
            </a:xfrm>
            <a:prstGeom prst="rect">
              <a:avLst/>
            </a:prstGeom>
            <a:noFill/>
          </p:spPr>
          <p:txBody>
            <a:bodyPr wrap="square" rtlCol="0">
              <a:spAutoFit/>
            </a:bodyPr>
            <a:lstStyle/>
            <a:p>
              <a:pPr algn="ctr"/>
              <a:r>
                <a:rPr lang="sv-SE" sz="4800" dirty="0">
                  <a:solidFill>
                    <a:schemeClr val="accent1"/>
                  </a:solidFill>
                  <a:latin typeface="+mj-lt"/>
                </a:rPr>
                <a:t>1 144 </a:t>
              </a:r>
              <a:br>
                <a:rPr lang="sv-SE" sz="6600" dirty="0">
                  <a:solidFill>
                    <a:srgbClr val="D40963"/>
                  </a:solidFill>
                  <a:latin typeface="Arial Black" panose="020B0A04020102020204" pitchFamily="34" charset="0"/>
                </a:rPr>
              </a:br>
              <a:endParaRPr lang="sv-SE" sz="2000" b="1" dirty="0">
                <a:solidFill>
                  <a:srgbClr val="D40963"/>
                </a:solidFill>
                <a:latin typeface="Arial" panose="020B0604020202020204" pitchFamily="34" charset="0"/>
                <a:cs typeface="Arial" panose="020B0604020202020204" pitchFamily="34" charset="0"/>
              </a:endParaRPr>
            </a:p>
          </p:txBody>
        </p:sp>
        <p:sp>
          <p:nvSpPr>
            <p:cNvPr id="22" name="textruta 21">
              <a:extLst>
                <a:ext uri="{FF2B5EF4-FFF2-40B4-BE49-F238E27FC236}">
                  <a16:creationId xmlns:a16="http://schemas.microsoft.com/office/drawing/2014/main" id="{53B62033-0450-4510-9BB1-1AFBD1C44092}"/>
                </a:ext>
              </a:extLst>
            </p:cNvPr>
            <p:cNvSpPr txBox="1"/>
            <p:nvPr/>
          </p:nvSpPr>
          <p:spPr>
            <a:xfrm>
              <a:off x="5724128" y="2480578"/>
              <a:ext cx="4572000" cy="523220"/>
            </a:xfrm>
            <a:prstGeom prst="rect">
              <a:avLst/>
            </a:prstGeom>
            <a:noFill/>
          </p:spPr>
          <p:txBody>
            <a:bodyPr wrap="square">
              <a:spAutoFit/>
            </a:bodyPr>
            <a:lstStyle/>
            <a:p>
              <a:r>
                <a:rPr lang="sv-SE" sz="1400" dirty="0">
                  <a:solidFill>
                    <a:schemeClr val="accent1"/>
                  </a:solidFill>
                  <a:latin typeface="+mn-lt"/>
                </a:rPr>
                <a:t>antal deltagare i</a:t>
              </a:r>
              <a:br>
                <a:rPr lang="sv-SE" sz="1400" dirty="0">
                  <a:solidFill>
                    <a:schemeClr val="accent1"/>
                  </a:solidFill>
                  <a:latin typeface="+mn-lt"/>
                </a:rPr>
              </a:br>
              <a:r>
                <a:rPr lang="sv-SE" sz="1400" dirty="0">
                  <a:solidFill>
                    <a:schemeClr val="accent1"/>
                  </a:solidFill>
                  <a:latin typeface="+mn-lt"/>
                </a:rPr>
                <a:t>uppdragsutbildning*</a:t>
              </a:r>
            </a:p>
          </p:txBody>
        </p:sp>
      </p:grpSp>
      <p:grpSp>
        <p:nvGrpSpPr>
          <p:cNvPr id="9" name="Grupp 8" descr="6 115 helårsprestationer, prestationsgrad 90,6 %">
            <a:extLst>
              <a:ext uri="{FF2B5EF4-FFF2-40B4-BE49-F238E27FC236}">
                <a16:creationId xmlns:a16="http://schemas.microsoft.com/office/drawing/2014/main" id="{5FDF5F1F-C6CE-4CFD-9501-20A639C6675E}"/>
              </a:ext>
            </a:extLst>
          </p:cNvPr>
          <p:cNvGrpSpPr/>
          <p:nvPr/>
        </p:nvGrpSpPr>
        <p:grpSpPr>
          <a:xfrm>
            <a:off x="3652536" y="3262794"/>
            <a:ext cx="6765846" cy="830997"/>
            <a:chOff x="3809252" y="3262794"/>
            <a:chExt cx="6765846" cy="830997"/>
          </a:xfrm>
        </p:grpSpPr>
        <p:sp>
          <p:nvSpPr>
            <p:cNvPr id="16" name="textruta 15">
              <a:extLst>
                <a:ext uri="{FF2B5EF4-FFF2-40B4-BE49-F238E27FC236}">
                  <a16:creationId xmlns:a16="http://schemas.microsoft.com/office/drawing/2014/main" id="{BB197648-DB10-4DFB-AC1C-74A575222BD3}"/>
                </a:ext>
              </a:extLst>
            </p:cNvPr>
            <p:cNvSpPr txBox="1"/>
            <p:nvPr/>
          </p:nvSpPr>
          <p:spPr>
            <a:xfrm>
              <a:off x="3809252" y="3262794"/>
              <a:ext cx="2160240" cy="830997"/>
            </a:xfrm>
            <a:prstGeom prst="rect">
              <a:avLst/>
            </a:prstGeom>
            <a:noFill/>
          </p:spPr>
          <p:txBody>
            <a:bodyPr wrap="square" rtlCol="0">
              <a:spAutoFit/>
            </a:bodyPr>
            <a:lstStyle/>
            <a:p>
              <a:pPr algn="ctr"/>
              <a:r>
                <a:rPr lang="sv-SE" sz="4800" dirty="0">
                  <a:solidFill>
                    <a:schemeClr val="accent1"/>
                  </a:solidFill>
                  <a:latin typeface="+mj-lt"/>
                </a:rPr>
                <a:t>6 176</a:t>
              </a:r>
              <a:endParaRPr lang="sv-SE" sz="4800" b="1" dirty="0">
                <a:solidFill>
                  <a:schemeClr val="accent1"/>
                </a:solidFill>
                <a:latin typeface="+mj-lt"/>
                <a:cs typeface="Arial" panose="020B0604020202020204" pitchFamily="34" charset="0"/>
              </a:endParaRPr>
            </a:p>
          </p:txBody>
        </p:sp>
        <p:sp>
          <p:nvSpPr>
            <p:cNvPr id="17" name="textruta 16">
              <a:extLst>
                <a:ext uri="{FF2B5EF4-FFF2-40B4-BE49-F238E27FC236}">
                  <a16:creationId xmlns:a16="http://schemas.microsoft.com/office/drawing/2014/main" id="{88DD0698-6671-427F-9D95-21F0E595595F}"/>
                </a:ext>
              </a:extLst>
            </p:cNvPr>
            <p:cNvSpPr txBox="1"/>
            <p:nvPr/>
          </p:nvSpPr>
          <p:spPr>
            <a:xfrm>
              <a:off x="5796136" y="3442588"/>
              <a:ext cx="4778962" cy="523220"/>
            </a:xfrm>
            <a:prstGeom prst="rect">
              <a:avLst/>
            </a:prstGeom>
            <a:noFill/>
          </p:spPr>
          <p:txBody>
            <a:bodyPr wrap="square">
              <a:spAutoFit/>
            </a:bodyPr>
            <a:lstStyle/>
            <a:p>
              <a:r>
                <a:rPr lang="sv-SE" sz="1400" dirty="0">
                  <a:solidFill>
                    <a:schemeClr val="accent1"/>
                  </a:solidFill>
                  <a:latin typeface="+mn-lt"/>
                </a:rPr>
                <a:t>helårsprestationer, </a:t>
              </a:r>
              <a:br>
                <a:rPr lang="sv-SE" sz="1400" dirty="0">
                  <a:solidFill>
                    <a:schemeClr val="accent1"/>
                  </a:solidFill>
                  <a:latin typeface="+mn-lt"/>
                </a:rPr>
              </a:br>
              <a:r>
                <a:rPr lang="sv-SE" sz="1400" dirty="0">
                  <a:solidFill>
                    <a:schemeClr val="accent1"/>
                  </a:solidFill>
                  <a:latin typeface="+mn-lt"/>
                </a:rPr>
                <a:t>prestationsgrad 91,7 %** </a:t>
              </a:r>
            </a:p>
          </p:txBody>
        </p:sp>
      </p:grpSp>
      <p:sp>
        <p:nvSpPr>
          <p:cNvPr id="24" name="Platshållare för sidfot 4">
            <a:extLst>
              <a:ext uri="{FF2B5EF4-FFF2-40B4-BE49-F238E27FC236}">
                <a16:creationId xmlns:a16="http://schemas.microsoft.com/office/drawing/2014/main" id="{CC2DCBDF-C814-44E6-8332-1F611EAE1473}"/>
              </a:ext>
              <a:ext uri="{C183D7F6-B498-43B3-948B-1728B52AA6E4}">
                <adec:decorative xmlns:adec="http://schemas.microsoft.com/office/drawing/2017/decorative" val="1"/>
              </a:ext>
            </a:extLst>
          </p:cNvPr>
          <p:cNvSpPr txBox="1">
            <a:spLocks/>
          </p:cNvSpPr>
          <p:nvPr/>
        </p:nvSpPr>
        <p:spPr bwMode="auto">
          <a:xfrm>
            <a:off x="3741812" y="4035871"/>
            <a:ext cx="5065960" cy="55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nSpc>
                <a:spcPts val="1100"/>
              </a:lnSpc>
            </a:pPr>
            <a:r>
              <a:rPr lang="sv-SE" altLang="sv-SE" sz="900" spc="-20" dirty="0">
                <a:solidFill>
                  <a:schemeClr val="tx1"/>
                </a:solidFill>
              </a:rPr>
              <a:t>* Avser de kurser inom uppdragsutbildningen som är poänggivande.</a:t>
            </a:r>
          </a:p>
          <a:p>
            <a:pPr>
              <a:lnSpc>
                <a:spcPts val="1100"/>
              </a:lnSpc>
            </a:pPr>
            <a:r>
              <a:rPr lang="sv-SE" altLang="sv-SE" sz="900" spc="-20" dirty="0">
                <a:solidFill>
                  <a:schemeClr val="tx1"/>
                </a:solidFill>
              </a:rPr>
              <a:t>**När vi räknar ut prestationsgraden räknas studenternas kursregistreringspoäng om till helårs-studenter och deras avklarade poäng till helårsprestationer. Prestationsgraden beräknas sedan som kvoten mellan antalet helårsprestationer och antalet helårsstudenter och uttrycks i procent. </a:t>
            </a:r>
          </a:p>
        </p:txBody>
      </p:sp>
      <p:sp>
        <p:nvSpPr>
          <p:cNvPr id="3" name="Platshållare för sidfot 5">
            <a:extLst>
              <a:ext uri="{FF2B5EF4-FFF2-40B4-BE49-F238E27FC236}">
                <a16:creationId xmlns:a16="http://schemas.microsoft.com/office/drawing/2014/main" id="{D2A840A2-5855-FB82-5456-97319E9EB942}"/>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27 februari 2026</a:t>
            </a:fld>
            <a:endParaRPr lang="sv-SE" dirty="0"/>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9</a:t>
            </a:fld>
            <a:endParaRPr lang="sv-SE"/>
          </a:p>
        </p:txBody>
      </p:sp>
    </p:spTree>
    <p:extLst>
      <p:ext uri="{BB962C8B-B14F-4D97-AF65-F5344CB8AC3E}">
        <p14:creationId xmlns:p14="http://schemas.microsoft.com/office/powerpoint/2010/main" val="2727942181"/>
      </p:ext>
    </p:extLst>
  </p:cSld>
  <p:clrMapOvr>
    <a:masterClrMapping/>
  </p:clrMapOvr>
</p:sld>
</file>

<file path=ppt/theme/theme1.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5887</TotalTime>
  <Words>1289</Words>
  <Application>Microsoft Office PowerPoint</Application>
  <PresentationFormat>Bildspel på skärmen (16:9)</PresentationFormat>
  <Paragraphs>231</Paragraphs>
  <Slides>9</Slides>
  <Notes>9</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9</vt:i4>
      </vt:variant>
    </vt:vector>
  </HeadingPairs>
  <TitlesOfParts>
    <vt:vector size="18" baseType="lpstr">
      <vt:lpstr>Arial</vt:lpstr>
      <vt:lpstr>Arial Black</vt:lpstr>
      <vt:lpstr>Calibri</vt:lpstr>
      <vt:lpstr>DM Sans</vt:lpstr>
      <vt:lpstr>DM Sans Medium</vt:lpstr>
      <vt:lpstr>Times</vt:lpstr>
      <vt:lpstr>Times New Roman</vt:lpstr>
      <vt:lpstr>Wingdings</vt:lpstr>
      <vt:lpstr>PPT KI</vt:lpstr>
      <vt:lpstr>Karolinska Institutet</vt:lpstr>
      <vt:lpstr>KI i siffror</vt:lpstr>
      <vt:lpstr>KI i siffror forts.</vt:lpstr>
      <vt:lpstr>Ekonomi</vt:lpstr>
      <vt:lpstr>Intäkter</vt:lpstr>
      <vt:lpstr>Extern forskningsfinansiering</vt:lpstr>
      <vt:lpstr>Publikationer</vt:lpstr>
      <vt:lpstr>Fältnormerad citeringsgrad</vt:lpstr>
      <vt:lpstr>Utbildning på grundnivå och avancerad nivå</vt:lpstr>
    </vt:vector>
  </TitlesOfParts>
  <Company>Karolinska Institutet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Sofia Lindberg</dc:creator>
  <cp:lastModifiedBy>Sabina Giulini</cp:lastModifiedBy>
  <cp:revision>393</cp:revision>
  <cp:lastPrinted>2005-09-23T14:22:03Z</cp:lastPrinted>
  <dcterms:created xsi:type="dcterms:W3CDTF">2018-02-12T08:19:50Z</dcterms:created>
  <dcterms:modified xsi:type="dcterms:W3CDTF">2026-02-27T09:12:01Z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QBANK_DOCINFO">
    <vt:lpwstr>2</vt:lpwstr>
  </property>
  <property fmtid="{D5CDD505-2E9C-101B-9397-08002B2CF9AE}" pid="3" name="QBANK_DOCINFO_0">
    <vt:lpwstr>eyJEb2NJZCI6ImU5OWViNmEwY2EwZDRmZWQ5ZWViZDYyZGNkMzRkYTVmIiwiTmFtZSI6InBwdC1vbS1raS0yMDIwLXN2LTE2XzkucHB0eCIsIlVzZXIiOiJVU0VSXFxzYXJlamQiLCJBdXRob3IiOiJTb2ZpYSBMaW5kYmVyZyIsIlVzZXJBZ2VudCI6Ik9mZmljZSBQb3dlclBvaW50IiwiTWVkaWFzSW5Eb2N1bWVudCI6W3siTWVkaWFJZCI</vt:lpwstr>
  </property>
  <property fmtid="{D5CDD505-2E9C-101B-9397-08002B2CF9AE}" pid="4" name="QBANK_DOCINFO_1">
    <vt:lpwstr>6NTYyNywiVXNhZ2VJZCI6MTU4OTIwLCJEYXRlIjoiMjAyMC0wMi0yNCJ9LHsiTWVkaWFJZCI6NTYzNSwiVXNhZ2VJZCI6MTU4OTIxLCJEYXRlIjoiMjAyMC0wMi0yNCJ9XX0=</vt:lpwstr>
  </property>
</Properties>
</file>